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0.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1.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903" r:id="rId2"/>
    <p:sldMasterId id="2147483939" r:id="rId3"/>
    <p:sldMasterId id="2147483952" r:id="rId4"/>
    <p:sldMasterId id="2147483964" r:id="rId5"/>
    <p:sldMasterId id="2147483976" r:id="rId6"/>
    <p:sldMasterId id="2147483990" r:id="rId7"/>
    <p:sldMasterId id="2147484036" r:id="rId8"/>
    <p:sldMasterId id="2147484040" r:id="rId9"/>
    <p:sldMasterId id="2147484052" r:id="rId10"/>
    <p:sldMasterId id="2147484064" r:id="rId11"/>
    <p:sldMasterId id="2147484076" r:id="rId12"/>
  </p:sldMasterIdLst>
  <p:notesMasterIdLst>
    <p:notesMasterId r:id="rId86"/>
  </p:notesMasterIdLst>
  <p:sldIdLst>
    <p:sldId id="256" r:id="rId13"/>
    <p:sldId id="329" r:id="rId14"/>
    <p:sldId id="354" r:id="rId15"/>
    <p:sldId id="330" r:id="rId16"/>
    <p:sldId id="345" r:id="rId17"/>
    <p:sldId id="331" r:id="rId18"/>
    <p:sldId id="417" r:id="rId19"/>
    <p:sldId id="418" r:id="rId20"/>
    <p:sldId id="419" r:id="rId21"/>
    <p:sldId id="429" r:id="rId22"/>
    <p:sldId id="430" r:id="rId23"/>
    <p:sldId id="344" r:id="rId24"/>
    <p:sldId id="349" r:id="rId25"/>
    <p:sldId id="350" r:id="rId26"/>
    <p:sldId id="411" r:id="rId27"/>
    <p:sldId id="351" r:id="rId28"/>
    <p:sldId id="337" r:id="rId29"/>
    <p:sldId id="353" r:id="rId30"/>
    <p:sldId id="339" r:id="rId31"/>
    <p:sldId id="332" r:id="rId32"/>
    <p:sldId id="420" r:id="rId33"/>
    <p:sldId id="363" r:id="rId34"/>
    <p:sldId id="371" r:id="rId35"/>
    <p:sldId id="364" r:id="rId36"/>
    <p:sldId id="378" r:id="rId37"/>
    <p:sldId id="370" r:id="rId38"/>
    <p:sldId id="365" r:id="rId39"/>
    <p:sldId id="366" r:id="rId40"/>
    <p:sldId id="367" r:id="rId41"/>
    <p:sldId id="369" r:id="rId42"/>
    <p:sldId id="377" r:id="rId43"/>
    <p:sldId id="372" r:id="rId44"/>
    <p:sldId id="373" r:id="rId45"/>
    <p:sldId id="374" r:id="rId46"/>
    <p:sldId id="375" r:id="rId47"/>
    <p:sldId id="376" r:id="rId48"/>
    <p:sldId id="333" r:id="rId49"/>
    <p:sldId id="379" r:id="rId50"/>
    <p:sldId id="380" r:id="rId51"/>
    <p:sldId id="383" r:id="rId52"/>
    <p:sldId id="381" r:id="rId53"/>
    <p:sldId id="384" r:id="rId54"/>
    <p:sldId id="386" r:id="rId55"/>
    <p:sldId id="382" r:id="rId56"/>
    <p:sldId id="387" r:id="rId57"/>
    <p:sldId id="388" r:id="rId58"/>
    <p:sldId id="389" r:id="rId59"/>
    <p:sldId id="390" r:id="rId60"/>
    <p:sldId id="391" r:id="rId61"/>
    <p:sldId id="405" r:id="rId62"/>
    <p:sldId id="392" r:id="rId63"/>
    <p:sldId id="393" r:id="rId64"/>
    <p:sldId id="394" r:id="rId65"/>
    <p:sldId id="395" r:id="rId66"/>
    <p:sldId id="396" r:id="rId67"/>
    <p:sldId id="397" r:id="rId68"/>
    <p:sldId id="398" r:id="rId69"/>
    <p:sldId id="406" r:id="rId70"/>
    <p:sldId id="407" r:id="rId71"/>
    <p:sldId id="408" r:id="rId72"/>
    <p:sldId id="409" r:id="rId73"/>
    <p:sldId id="410" r:id="rId74"/>
    <p:sldId id="412" r:id="rId75"/>
    <p:sldId id="427" r:id="rId76"/>
    <p:sldId id="428" r:id="rId77"/>
    <p:sldId id="415" r:id="rId78"/>
    <p:sldId id="416" r:id="rId79"/>
    <p:sldId id="421" r:id="rId80"/>
    <p:sldId id="422" r:id="rId81"/>
    <p:sldId id="423" r:id="rId82"/>
    <p:sldId id="424" r:id="rId83"/>
    <p:sldId id="425" r:id="rId84"/>
    <p:sldId id="426"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4692" autoAdjust="0"/>
  </p:normalViewPr>
  <p:slideViewPr>
    <p:cSldViewPr>
      <p:cViewPr varScale="1">
        <p:scale>
          <a:sx n="66" d="100"/>
          <a:sy n="66" d="100"/>
        </p:scale>
        <p:origin x="-1446" y="-108"/>
      </p:cViewPr>
      <p:guideLst>
        <p:guide orient="horz" pos="2160"/>
        <p:guide pos="2880"/>
      </p:guideLst>
    </p:cSldViewPr>
  </p:slid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tableStyles" Target="tableStyles.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51505-FB28-47BF-BF21-2201F27E9AF2}" type="datetimeFigureOut">
              <a:rPr lang="en-US" smtClean="0"/>
              <a:t>4/29/2018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129F8D-E932-4729-80F4-4D6C0CBC401E}" type="slidenum">
              <a:rPr lang="en-US" smtClean="0"/>
              <a:t>‹#›</a:t>
            </a:fld>
            <a:endParaRPr lang="en-US"/>
          </a:p>
        </p:txBody>
      </p:sp>
    </p:spTree>
    <p:extLst>
      <p:ext uri="{BB962C8B-B14F-4D97-AF65-F5344CB8AC3E}">
        <p14:creationId xmlns:p14="http://schemas.microsoft.com/office/powerpoint/2010/main" val="1288580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idsinfo.nih.gov/education-materials/glossary/3412/lactic-aci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3B2E1F3-BBFD-45E3-81B1-51D4FF520596}" type="slidenum">
              <a:rPr kumimoji="0" lang="en-US" altLang="fr-FR"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fr-FR" sz="12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10445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44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fr-FR"/>
              <a:t>Up until 1995, there were only 4 drugs approved for the treatment of HIV infection. Since that time, 12 new drugs have entered the marke, with introductions of new classes of agents that interfere with different viral targets.   </a:t>
            </a:r>
          </a:p>
          <a:p>
            <a:r>
              <a:rPr lang="en-US" altLang="fr-FR"/>
              <a:t>Today,combination therapy that uses several drugs with complementary mechanisms  of action have produced the most effective means of controlling HIV replication, thereby slowing disease progression.  </a:t>
            </a:r>
          </a:p>
        </p:txBody>
      </p:sp>
    </p:spTree>
    <p:extLst>
      <p:ext uri="{BB962C8B-B14F-4D97-AF65-F5344CB8AC3E}">
        <p14:creationId xmlns:p14="http://schemas.microsoft.com/office/powerpoint/2010/main" val="203520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4A7A62-1864-429F-83F9-DA783CB7AADB}"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392533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032E0C5-72F7-4E03-9DF8-C79F9CA6F6CB}"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132093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B1CBB5-4730-4C4F-8D1B-84A6637F16F7}"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200086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fr-FR" sz="1200" dirty="0"/>
              <a:t>Like the Nucleoside Inhibitors, NNRTIs (also known as non-nucleosides) stop HIV from replicating within cells by inhibiting the reverse transcriptase protein. </a:t>
            </a:r>
          </a:p>
          <a:p>
            <a:pPr>
              <a:spcBef>
                <a:spcPct val="50000"/>
              </a:spcBef>
              <a:buFontTx/>
              <a:buChar char="•"/>
            </a:pPr>
            <a:r>
              <a:rPr lang="en-US" altLang="fr-FR" dirty="0"/>
              <a:t>NNRTI’s are generally hydrophobic molecules that bind to an allosteric binding site</a:t>
            </a:r>
          </a:p>
          <a:p>
            <a:pPr>
              <a:spcBef>
                <a:spcPct val="50000"/>
              </a:spcBef>
              <a:buFontTx/>
              <a:buChar char="•"/>
            </a:pPr>
            <a:r>
              <a:rPr lang="en-US" altLang="fr-FR" dirty="0"/>
              <a:t>Binding to this allosteric site locks the neighboring substrate-binding site into an inactive conformation.</a:t>
            </a:r>
          </a:p>
          <a:p>
            <a:pPr>
              <a:spcBef>
                <a:spcPct val="50000"/>
              </a:spcBef>
              <a:buFontTx/>
              <a:buChar char="•"/>
            </a:pPr>
            <a:r>
              <a:rPr lang="en-US" altLang="fr-FR" dirty="0"/>
              <a:t>However, resistance to NNRTI’s can develop rapidly, and thus they are used in combination with NRTI’s</a:t>
            </a:r>
          </a:p>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37</a:t>
            </a:fld>
            <a:endParaRPr lang="en-US"/>
          </a:p>
        </p:txBody>
      </p:sp>
    </p:spTree>
    <p:extLst>
      <p:ext uri="{BB962C8B-B14F-4D97-AF65-F5344CB8AC3E}">
        <p14:creationId xmlns:p14="http://schemas.microsoft.com/office/powerpoint/2010/main" val="316152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3CC83E4-C8B4-4461-A71F-113F82F42800}"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fr-FR" altLang="fr-FR" dirty="0"/>
          </a:p>
        </p:txBody>
      </p:sp>
    </p:spTree>
    <p:extLst>
      <p:ext uri="{BB962C8B-B14F-4D97-AF65-F5344CB8AC3E}">
        <p14:creationId xmlns:p14="http://schemas.microsoft.com/office/powerpoint/2010/main" val="1561759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347A42C-D834-4B92-85F7-CAC3DF26F5CB}" type="slidenum">
              <a:rPr lang="en-US" altLang="fr-FR"/>
              <a:pPr/>
              <a:t>46</a:t>
            </a:fld>
            <a:endParaRPr lang="en-US" altLang="fr-F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fr-FR" altLang="fr-FR"/>
          </a:p>
        </p:txBody>
      </p:sp>
    </p:spTree>
    <p:extLst>
      <p:ext uri="{BB962C8B-B14F-4D97-AF65-F5344CB8AC3E}">
        <p14:creationId xmlns:p14="http://schemas.microsoft.com/office/powerpoint/2010/main" val="157017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sz="2800" dirty="0">
                <a:solidFill>
                  <a:srgbClr val="FFFFFF"/>
                </a:solidFill>
              </a:rPr>
              <a:t>CYP3A4 is found in the liver and metabolizes protease inhibitors</a:t>
            </a:r>
          </a:p>
          <a:p>
            <a:r>
              <a:rPr lang="en-US" altLang="fr-FR" sz="2800" dirty="0">
                <a:solidFill>
                  <a:srgbClr val="FFFFFF"/>
                </a:solidFill>
              </a:rPr>
              <a:t>Given in low does, 100mg, with the PI.</a:t>
            </a:r>
            <a:r>
              <a:rPr lang="en-US" altLang="fr-FR" sz="2800" baseline="0" dirty="0">
                <a:solidFill>
                  <a:srgbClr val="FFFFFF"/>
                </a:solidFill>
              </a:rPr>
              <a:t>    </a:t>
            </a:r>
            <a:r>
              <a:rPr lang="en-US" altLang="fr-FR" sz="2400" dirty="0">
                <a:solidFill>
                  <a:srgbClr val="FFFFFF"/>
                </a:solidFill>
              </a:rPr>
              <a:t>Known as “boosting”</a:t>
            </a:r>
          </a:p>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50</a:t>
            </a:fld>
            <a:endParaRPr lang="en-US"/>
          </a:p>
        </p:txBody>
      </p:sp>
    </p:spTree>
    <p:extLst>
      <p:ext uri="{BB962C8B-B14F-4D97-AF65-F5344CB8AC3E}">
        <p14:creationId xmlns:p14="http://schemas.microsoft.com/office/powerpoint/2010/main" val="3662058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77F0D7-D42A-477F-8698-9B497DA14F32}"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fr-FR" altLang="fr-FR"/>
          </a:p>
        </p:txBody>
      </p:sp>
    </p:spTree>
    <p:extLst>
      <p:ext uri="{BB962C8B-B14F-4D97-AF65-F5344CB8AC3E}">
        <p14:creationId xmlns:p14="http://schemas.microsoft.com/office/powerpoint/2010/main" val="130359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71A7FF-541A-4B7D-B320-CD830D874B9C}"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fr-FR" altLang="fr-FR"/>
          </a:p>
        </p:txBody>
      </p:sp>
    </p:spTree>
    <p:extLst>
      <p:ext uri="{BB962C8B-B14F-4D97-AF65-F5344CB8AC3E}">
        <p14:creationId xmlns:p14="http://schemas.microsoft.com/office/powerpoint/2010/main" val="161526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A7DFF9-CA66-4BC2-BDA4-17EF12925DE7}"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a:defRPr/>
            </a:pPr>
            <a:r>
              <a:rPr lang="en-US" dirty="0"/>
              <a:t>PIs</a:t>
            </a:r>
          </a:p>
          <a:p>
            <a:pPr>
              <a:buNone/>
              <a:defRPr/>
            </a:pPr>
            <a:r>
              <a:rPr lang="en-US" dirty="0"/>
              <a:t>  	Lipodystrophy (Buffalo hump, facial wasting)</a:t>
            </a:r>
          </a:p>
          <a:p>
            <a:pPr>
              <a:buNone/>
              <a:defRPr/>
            </a:pPr>
            <a:r>
              <a:rPr lang="en-US" dirty="0"/>
              <a:t>	Insulin resistance</a:t>
            </a:r>
          </a:p>
          <a:p>
            <a:pPr>
              <a:buNone/>
              <a:defRPr/>
            </a:pPr>
            <a:r>
              <a:rPr lang="en-US" dirty="0"/>
              <a:t>	Hyperlipidemia</a:t>
            </a:r>
          </a:p>
          <a:p>
            <a:pPr>
              <a:buNone/>
              <a:defRPr/>
            </a:pPr>
            <a:r>
              <a:rPr lang="en-US" dirty="0"/>
              <a:t>IDV – Kidney stones</a:t>
            </a:r>
          </a:p>
          <a:p>
            <a:pPr>
              <a:buNone/>
              <a:defRPr/>
            </a:pPr>
            <a:r>
              <a:rPr lang="en-US" dirty="0"/>
              <a:t>NFV - </a:t>
            </a:r>
            <a:r>
              <a:rPr lang="en-US" dirty="0" err="1"/>
              <a:t>Diarrhoea</a:t>
            </a:r>
            <a:endParaRPr lang="en-US" dirty="0"/>
          </a:p>
          <a:p>
            <a:pPr eaLnBrk="1" hangingPunct="1"/>
            <a:endParaRPr lang="fr-FR" altLang="fr-FR" dirty="0"/>
          </a:p>
        </p:txBody>
      </p:sp>
    </p:spTree>
    <p:extLst>
      <p:ext uri="{BB962C8B-B14F-4D97-AF65-F5344CB8AC3E}">
        <p14:creationId xmlns:p14="http://schemas.microsoft.com/office/powerpoint/2010/main" val="11883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F199E-323A-4035-8793-D6584814EBA6}" type="slidenum">
              <a:rPr lang="en-US" altLang="fr-FR"/>
              <a:pPr/>
              <a:t>14</a:t>
            </a:fld>
            <a:endParaRPr lang="en-US" altLang="fr-FR"/>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fr-FR" altLang="fr-FR"/>
          </a:p>
        </p:txBody>
      </p:sp>
    </p:spTree>
    <p:extLst>
      <p:ext uri="{BB962C8B-B14F-4D97-AF65-F5344CB8AC3E}">
        <p14:creationId xmlns:p14="http://schemas.microsoft.com/office/powerpoint/2010/main" val="145695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B3E3E8-4217-429D-8383-EF844DD948E2}"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fr-FR" altLang="fr-FR"/>
          </a:p>
        </p:txBody>
      </p:sp>
    </p:spTree>
    <p:extLst>
      <p:ext uri="{BB962C8B-B14F-4D97-AF65-F5344CB8AC3E}">
        <p14:creationId xmlns:p14="http://schemas.microsoft.com/office/powerpoint/2010/main" val="3564748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BDD971-303A-43FD-A6A5-6B31B56ADB87}" type="slidenum">
              <a:rPr lang="en-US" altLang="fr-FR"/>
              <a:pPr/>
              <a:t>66</a:t>
            </a:fld>
            <a:endParaRPr lang="en-US" altLang="fr-F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r>
              <a:rPr lang="en-US" altLang="fr-FR" dirty="0"/>
              <a:t>Other ARVs, when given in combination should be dose adjusted.  </a:t>
            </a:r>
          </a:p>
          <a:p>
            <a:pPr eaLnBrk="1" hangingPunct="1"/>
            <a:r>
              <a:rPr lang="en-US" altLang="fr-FR" dirty="0" err="1"/>
              <a:t>Didanosine</a:t>
            </a:r>
            <a:r>
              <a:rPr lang="en-US" altLang="fr-FR" dirty="0"/>
              <a:t> should be dose reduced when given with </a:t>
            </a:r>
            <a:r>
              <a:rPr lang="en-US" altLang="fr-FR" b="1" dirty="0"/>
              <a:t>tenofovir as tenofovir increase </a:t>
            </a:r>
            <a:r>
              <a:rPr lang="en-US" altLang="fr-FR" b="1" dirty="0" err="1"/>
              <a:t>didanosine</a:t>
            </a:r>
            <a:r>
              <a:rPr lang="en-US" altLang="fr-FR" b="1" dirty="0"/>
              <a:t> concentrations.</a:t>
            </a:r>
            <a:r>
              <a:rPr lang="en-US" altLang="fr-FR" dirty="0"/>
              <a:t> </a:t>
            </a:r>
          </a:p>
          <a:p>
            <a:pPr eaLnBrk="1" hangingPunct="1"/>
            <a:endParaRPr lang="en-US" altLang="fr-FR" dirty="0"/>
          </a:p>
          <a:p>
            <a:pPr eaLnBrk="1" hangingPunct="1"/>
            <a:r>
              <a:rPr lang="en-US" altLang="fr-FR" dirty="0"/>
              <a:t>Recall</a:t>
            </a:r>
            <a:r>
              <a:rPr lang="en-US" altLang="fr-FR" b="1" dirty="0"/>
              <a:t>, efavirenz and nevirapine are potent P450 inducers; therefore, decrease concentrations of drug metabolized by P450</a:t>
            </a:r>
            <a:r>
              <a:rPr lang="en-US" altLang="fr-FR" dirty="0"/>
              <a:t>.</a:t>
            </a:r>
          </a:p>
          <a:p>
            <a:pPr eaLnBrk="1" hangingPunct="1"/>
            <a:r>
              <a:rPr lang="en-US" altLang="fr-FR" dirty="0"/>
              <a:t>  </a:t>
            </a:r>
          </a:p>
          <a:p>
            <a:pPr eaLnBrk="1" hangingPunct="1"/>
            <a:r>
              <a:rPr lang="en-US" altLang="fr-FR" dirty="0"/>
              <a:t>When tenofovir, efavirenz, or nevirapine are given with atazanavir, </a:t>
            </a:r>
            <a:r>
              <a:rPr lang="en-US" altLang="fr-FR" b="1" dirty="0"/>
              <a:t>ritonavir should be </a:t>
            </a:r>
            <a:r>
              <a:rPr lang="en-US" altLang="fr-FR" b="1" dirty="0" err="1"/>
              <a:t>coadministered</a:t>
            </a:r>
            <a:r>
              <a:rPr lang="en-US" altLang="fr-FR" b="1" dirty="0"/>
              <a:t> since these three ARVs reduce atazanavir concentrations</a:t>
            </a:r>
            <a:r>
              <a:rPr lang="en-US" altLang="fr-FR" dirty="0"/>
              <a:t>. </a:t>
            </a:r>
          </a:p>
          <a:p>
            <a:pPr eaLnBrk="1" hangingPunct="1"/>
            <a:endParaRPr lang="en-US" altLang="fr-FR" dirty="0"/>
          </a:p>
          <a:p>
            <a:pPr eaLnBrk="1" hangingPunct="1"/>
            <a:r>
              <a:rPr lang="en-US" altLang="fr-FR" dirty="0"/>
              <a:t> When efavirenz or nevirapine are given with </a:t>
            </a:r>
            <a:r>
              <a:rPr lang="en-US" altLang="fr-FR" dirty="0" err="1"/>
              <a:t>fosamprenavir</a:t>
            </a:r>
            <a:r>
              <a:rPr lang="en-US" altLang="fr-FR" dirty="0"/>
              <a:t>, ritonavir should be </a:t>
            </a:r>
            <a:r>
              <a:rPr lang="en-US" altLang="fr-FR" dirty="0" err="1"/>
              <a:t>coadministered</a:t>
            </a:r>
            <a:r>
              <a:rPr lang="en-US" altLang="fr-FR" dirty="0"/>
              <a:t> and when efavirenz/nevirapine are given with lopinavir/ritonavir an extra tablet twice a daily should be given.  </a:t>
            </a:r>
          </a:p>
        </p:txBody>
      </p:sp>
    </p:spTree>
    <p:extLst>
      <p:ext uri="{BB962C8B-B14F-4D97-AF65-F5344CB8AC3E}">
        <p14:creationId xmlns:p14="http://schemas.microsoft.com/office/powerpoint/2010/main" val="148794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E16D33-6092-4A88-BE4F-5C985381C261}" type="slidenum">
              <a:rPr lang="en-US" altLang="fr-FR"/>
              <a:pPr/>
              <a:t>67</a:t>
            </a:fld>
            <a:endParaRPr lang="en-US" altLang="fr-F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normAutofit fontScale="92500" lnSpcReduction="20000"/>
          </a:bodyPr>
          <a:lstStyle/>
          <a:p>
            <a:pPr eaLnBrk="1" hangingPunct="1"/>
            <a:r>
              <a:rPr lang="en-US" altLang="fr-FR" dirty="0"/>
              <a:t>There are several contraindications that should be emphasized.</a:t>
            </a:r>
            <a:r>
              <a:rPr lang="en-US" altLang="fr-FR" b="1" dirty="0"/>
              <a:t> </a:t>
            </a:r>
          </a:p>
          <a:p>
            <a:pPr eaLnBrk="1" hangingPunct="1"/>
            <a:r>
              <a:rPr lang="en-US" altLang="fr-FR" b="1" dirty="0"/>
              <a:t>Simvastatin and lovastatin should not be given with PIs due to the increase in concentrations of both these statins with PIs leading to increased risk of side effects. </a:t>
            </a:r>
            <a:r>
              <a:rPr lang="en-US" altLang="fr-FR" dirty="0"/>
              <a:t> </a:t>
            </a:r>
          </a:p>
          <a:p>
            <a:pPr eaLnBrk="1" hangingPunct="1"/>
            <a:r>
              <a:rPr lang="en-US" altLang="fr-FR" dirty="0" err="1"/>
              <a:t>Antiarrthymics</a:t>
            </a:r>
            <a:r>
              <a:rPr lang="en-US" altLang="fr-FR" dirty="0"/>
              <a:t>, midazolam, triazolam, and ergot derivatives are </a:t>
            </a:r>
            <a:r>
              <a:rPr lang="en-US" altLang="fr-FR" b="1" dirty="0"/>
              <a:t>also increased with PIs and delavirdine</a:t>
            </a:r>
            <a:r>
              <a:rPr lang="en-US" altLang="fr-FR" dirty="0"/>
              <a:t>.  </a:t>
            </a:r>
          </a:p>
          <a:p>
            <a:pPr eaLnBrk="1" hangingPunct="1"/>
            <a:endParaRPr lang="en-US" altLang="fr-FR" dirty="0"/>
          </a:p>
          <a:p>
            <a:pPr eaLnBrk="1" hangingPunct="1"/>
            <a:r>
              <a:rPr lang="en-US" altLang="fr-FR" dirty="0"/>
              <a:t>St. Johns Wort and garlic induce </a:t>
            </a:r>
            <a:r>
              <a:rPr lang="en-US" altLang="fr-FR" b="1" dirty="0"/>
              <a:t>P450 so should not be used with any NNRTIs or PIs metabolized by P450s</a:t>
            </a:r>
            <a:r>
              <a:rPr lang="en-US" altLang="fr-FR" dirty="0"/>
              <a:t>.  </a:t>
            </a:r>
          </a:p>
          <a:p>
            <a:pPr eaLnBrk="1" hangingPunct="1"/>
            <a:endParaRPr lang="en-US" altLang="fr-FR" dirty="0"/>
          </a:p>
          <a:p>
            <a:pPr eaLnBrk="1" hangingPunct="1"/>
            <a:r>
              <a:rPr lang="en-US" altLang="fr-FR" b="1" dirty="0"/>
              <a:t>Rifampin is a potent P450 inducer and should not be given in general with PIs and caution should be used when given with efavirenz and nevirapine</a:t>
            </a:r>
            <a:r>
              <a:rPr lang="en-US" altLang="fr-FR" dirty="0"/>
              <a:t>.  </a:t>
            </a:r>
          </a:p>
          <a:p>
            <a:pPr eaLnBrk="1" hangingPunct="1"/>
            <a:endParaRPr lang="en-US" altLang="fr-FR" dirty="0"/>
          </a:p>
          <a:p>
            <a:pPr eaLnBrk="1" hangingPunct="1"/>
            <a:r>
              <a:rPr lang="en-US" altLang="fr-FR" dirty="0"/>
              <a:t>Fluticasone or an alpha blocker </a:t>
            </a:r>
            <a:r>
              <a:rPr lang="en-US" altLang="fr-FR" dirty="0" err="1"/>
              <a:t>alfuzosin</a:t>
            </a:r>
            <a:r>
              <a:rPr lang="en-US" altLang="fr-FR" dirty="0"/>
              <a:t> should not be given with ritonavir and if possible avoided with other PIs that are P450 inhibitors.   </a:t>
            </a:r>
          </a:p>
          <a:p>
            <a:pPr eaLnBrk="1" hangingPunct="1"/>
            <a:endParaRPr lang="en-US" altLang="fr-FR" dirty="0"/>
          </a:p>
          <a:p>
            <a:pPr eaLnBrk="1" hangingPunct="1"/>
            <a:r>
              <a:rPr lang="en-US" altLang="fr-FR" dirty="0"/>
              <a:t> The other medications listed should be used with caution when combining with ARVs due to their inhibition effects (azoles, </a:t>
            </a:r>
            <a:r>
              <a:rPr lang="en-US" altLang="fr-FR" dirty="0" err="1"/>
              <a:t>clairthromycin</a:t>
            </a:r>
            <a:r>
              <a:rPr lang="en-US" altLang="fr-FR" dirty="0"/>
              <a:t>) or the fact that they are inducers of P450s or decrease concentrations of ARVs (OCs, phenytoin, carbamazepine, phenobarbital). </a:t>
            </a:r>
          </a:p>
          <a:p>
            <a:pPr eaLnBrk="1" hangingPunct="1"/>
            <a:endParaRPr lang="en-US" altLang="fr-FR" dirty="0"/>
          </a:p>
          <a:p>
            <a:pPr eaLnBrk="1" hangingPunct="1"/>
            <a:r>
              <a:rPr lang="en-US" altLang="fr-FR" dirty="0"/>
              <a:t>Also with drugs that are metabolized by P450s such as methadone, PDE5 inhibitors, atorvastatin, and SSRIs beta blockers caution when using ARVs that are P450 inhibitors should be monitored.  </a:t>
            </a:r>
          </a:p>
          <a:p>
            <a:pPr eaLnBrk="1" hangingPunct="1"/>
            <a:endParaRPr lang="en-US" altLang="fr-FR" dirty="0"/>
          </a:p>
          <a:p>
            <a:pPr eaLnBrk="1" hangingPunct="1"/>
            <a:r>
              <a:rPr lang="en-US" altLang="fr-FR" dirty="0"/>
              <a:t>All herbal products should be avoided that have known, suspected, or unknown drug interactions due to the need for adequate ARV concentrations for optimal efficacy.  </a:t>
            </a:r>
          </a:p>
          <a:p>
            <a:pPr eaLnBrk="1" hangingPunct="1"/>
            <a:endParaRPr lang="en-US" altLang="fr-FR" dirty="0"/>
          </a:p>
          <a:p>
            <a:pPr eaLnBrk="1" hangingPunct="1"/>
            <a:r>
              <a:rPr lang="en-US" altLang="fr-FR" dirty="0"/>
              <a:t>Finally, when combining PIs dosing should always be verified as dose adjustments are often necessary.</a:t>
            </a:r>
          </a:p>
        </p:txBody>
      </p:sp>
    </p:spTree>
    <p:extLst>
      <p:ext uri="{BB962C8B-B14F-4D97-AF65-F5344CB8AC3E}">
        <p14:creationId xmlns:p14="http://schemas.microsoft.com/office/powerpoint/2010/main" val="97422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68C26F2-92AF-452C-BA37-09EB6DB37319}" type="slidenum">
              <a:rPr kumimoji="0" lang="en-US" altLang="fr-FR"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fr-FR" sz="12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510978" name="Rectangle 1026"/>
          <p:cNvSpPr>
            <a:spLocks noGrp="1" noRot="1" noChangeAspect="1" noChangeArrowheads="1" noTextEdit="1"/>
          </p:cNvSpPr>
          <p:nvPr>
            <p:ph type="sldImg"/>
          </p:nvPr>
        </p:nvSpPr>
        <p:spPr bwMode="auto">
          <a:xfrm>
            <a:off x="1144588" y="685800"/>
            <a:ext cx="4572000" cy="3429000"/>
          </a:xfrm>
          <a:prstGeom prst="rect">
            <a:avLst/>
          </a:prstGeom>
          <a:solidFill>
            <a:srgbClr val="FFFFFF"/>
          </a:solidFill>
          <a:ln>
            <a:solidFill>
              <a:srgbClr val="000000"/>
            </a:solidFill>
            <a:miter lim="800000"/>
            <a:headEnd/>
            <a:tailEnd/>
          </a:ln>
        </p:spPr>
      </p:sp>
      <p:sp>
        <p:nvSpPr>
          <p:cNvPr id="510979"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27" tIns="45713" rIns="91427" bIns="45713"/>
          <a:lstStyle/>
          <a:p>
            <a:pPr>
              <a:lnSpc>
                <a:spcPct val="110000"/>
              </a:lnSpc>
            </a:pPr>
            <a:r>
              <a:rPr lang="en-US" altLang="fr-FR"/>
              <a:t>Nevirapine: </a:t>
            </a:r>
            <a:r>
              <a:rPr lang="en-US" altLang="fr-FR">
                <a:latin typeface="TimesNewRomanPSMT" charset="0"/>
              </a:rPr>
              <a:t>Symptomatic hepatic events (accompanied by rash in approximately 50% of cases) occur in significantly higher</a:t>
            </a:r>
          </a:p>
          <a:p>
            <a:pPr>
              <a:lnSpc>
                <a:spcPct val="110000"/>
              </a:lnSpc>
            </a:pPr>
            <a:r>
              <a:rPr lang="en-US" altLang="fr-FR">
                <a:latin typeface="TimesNewRomanPSMT" charset="0"/>
              </a:rPr>
              <a:t>frequency in female patients with pre-nevirapine CD4+ T lymphocyte count &gt; 250 cells/mm3 or in male patients with</a:t>
            </a:r>
          </a:p>
          <a:p>
            <a:pPr>
              <a:lnSpc>
                <a:spcPct val="110000"/>
              </a:lnSpc>
            </a:pPr>
            <a:r>
              <a:rPr lang="en-US" altLang="fr-FR">
                <a:latin typeface="TimesNewRomanPSMT" charset="0"/>
              </a:rPr>
              <a:t>pre-nevirapine CD4+ T lymphocyte count &gt; 400 cells/mm3.</a:t>
            </a:r>
          </a:p>
          <a:p>
            <a:pPr>
              <a:lnSpc>
                <a:spcPct val="110000"/>
              </a:lnSpc>
            </a:pPr>
            <a:endParaRPr lang="en-US" altLang="fr-FR"/>
          </a:p>
        </p:txBody>
      </p:sp>
    </p:spTree>
    <p:extLst>
      <p:ext uri="{BB962C8B-B14F-4D97-AF65-F5344CB8AC3E}">
        <p14:creationId xmlns:p14="http://schemas.microsoft.com/office/powerpoint/2010/main" val="3914123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73</a:t>
            </a:fld>
            <a:endParaRPr lang="en-US"/>
          </a:p>
        </p:txBody>
      </p:sp>
    </p:spTree>
    <p:extLst>
      <p:ext uri="{BB962C8B-B14F-4D97-AF65-F5344CB8AC3E}">
        <p14:creationId xmlns:p14="http://schemas.microsoft.com/office/powerpoint/2010/main" val="220913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pPr>
            <a:r>
              <a:rPr lang="en-US" altLang="fr-FR" sz="2800" dirty="0"/>
              <a:t>There are several key proteins involved in the HIV entry process:</a:t>
            </a:r>
          </a:p>
          <a:p>
            <a:pPr lvl="1" eaLnBrk="1" hangingPunct="1">
              <a:lnSpc>
                <a:spcPct val="80000"/>
              </a:lnSpc>
            </a:pPr>
            <a:r>
              <a:rPr lang="en-US" altLang="fr-FR" sz="2000" dirty="0"/>
              <a:t>CD4, a protein receptor found on the surface of Helper T cells in the human immune system, also called CD4+ T cells </a:t>
            </a:r>
          </a:p>
          <a:p>
            <a:pPr lvl="1" eaLnBrk="1" hangingPunct="1">
              <a:lnSpc>
                <a:spcPct val="80000"/>
              </a:lnSpc>
            </a:pPr>
            <a:r>
              <a:rPr lang="en-US" altLang="fr-FR" sz="2000" dirty="0"/>
              <a:t>gp120, a protein on HIV surface that binds to the CD4 receptor </a:t>
            </a:r>
          </a:p>
          <a:p>
            <a:pPr lvl="1" eaLnBrk="1" hangingPunct="1">
              <a:lnSpc>
                <a:spcPct val="80000"/>
              </a:lnSpc>
            </a:pPr>
            <a:r>
              <a:rPr lang="en-US" altLang="fr-FR" sz="2000" dirty="0"/>
              <a:t>CCR5, a second receptor found on the surface of CD4+ cells, called a chemokine </a:t>
            </a:r>
            <a:r>
              <a:rPr lang="en-US" altLang="fr-FR" sz="2000" dirty="0" err="1"/>
              <a:t>coreceptor</a:t>
            </a:r>
            <a:r>
              <a:rPr lang="en-US" altLang="fr-FR" sz="2000" dirty="0"/>
              <a:t> </a:t>
            </a:r>
          </a:p>
          <a:p>
            <a:pPr lvl="1" eaLnBrk="1" hangingPunct="1">
              <a:lnSpc>
                <a:spcPct val="80000"/>
              </a:lnSpc>
            </a:pPr>
            <a:r>
              <a:rPr lang="en-US" altLang="fr-FR" sz="2000" dirty="0"/>
              <a:t>CXCR4, another chemokine </a:t>
            </a:r>
            <a:r>
              <a:rPr lang="en-US" altLang="fr-FR" sz="2000" dirty="0" err="1"/>
              <a:t>coreceptor</a:t>
            </a:r>
            <a:r>
              <a:rPr lang="en-US" altLang="fr-FR" sz="2000" dirty="0"/>
              <a:t> found on CD4+ cells </a:t>
            </a:r>
          </a:p>
          <a:p>
            <a:pPr lvl="1" eaLnBrk="1" hangingPunct="1">
              <a:lnSpc>
                <a:spcPct val="80000"/>
              </a:lnSpc>
            </a:pPr>
            <a:r>
              <a:rPr lang="en-US" altLang="fr-FR" sz="2000" dirty="0"/>
              <a:t>gp41, a HIV protein, closely associated with gp120, that penetrates the cell membrane </a:t>
            </a:r>
          </a:p>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15</a:t>
            </a:fld>
            <a:endParaRPr lang="en-US"/>
          </a:p>
        </p:txBody>
      </p:sp>
    </p:spTree>
    <p:extLst>
      <p:ext uri="{BB962C8B-B14F-4D97-AF65-F5344CB8AC3E}">
        <p14:creationId xmlns:p14="http://schemas.microsoft.com/office/powerpoint/2010/main" val="309282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fr-FR" sz="1200" dirty="0"/>
              <a:t>Maraviroc is an entry inhibitor. </a:t>
            </a:r>
          </a:p>
          <a:p>
            <a:pPr eaLnBrk="1" hangingPunct="1"/>
            <a:r>
              <a:rPr lang="en-US" altLang="fr-FR" sz="1200" dirty="0"/>
              <a:t>Specifically, </a:t>
            </a:r>
            <a:r>
              <a:rPr lang="en-US" altLang="fr-FR" sz="1200" dirty="0" err="1"/>
              <a:t>maraviroc</a:t>
            </a:r>
            <a:r>
              <a:rPr lang="en-US" altLang="fr-FR" sz="1200" dirty="0"/>
              <a:t> blocks the chemokine receptor CCR5 which HIV uses as a </a:t>
            </a:r>
            <a:r>
              <a:rPr lang="en-US" altLang="fr-FR" sz="1200" dirty="0" err="1"/>
              <a:t>coreceptor</a:t>
            </a:r>
            <a:r>
              <a:rPr lang="en-US" altLang="fr-FR" sz="1200" dirty="0"/>
              <a:t> to bind and enter a human helper T cell. </a:t>
            </a:r>
          </a:p>
          <a:p>
            <a:pPr eaLnBrk="1" hangingPunct="1"/>
            <a:r>
              <a:rPr lang="en-US" altLang="fr-FR" sz="1200" dirty="0"/>
              <a:t>Because HIV can also use another </a:t>
            </a:r>
            <a:r>
              <a:rPr lang="en-US" altLang="fr-FR" sz="1200" dirty="0" err="1"/>
              <a:t>coreceptor</a:t>
            </a:r>
            <a:r>
              <a:rPr lang="en-US" altLang="fr-FR" sz="1200" dirty="0"/>
              <a:t>, CXCR4, an HIV tropism test such as a </a:t>
            </a:r>
            <a:r>
              <a:rPr lang="en-US" altLang="fr-FR" sz="1200" dirty="0" err="1"/>
              <a:t>trofile</a:t>
            </a:r>
            <a:r>
              <a:rPr lang="en-US" altLang="fr-FR" sz="1200" dirty="0"/>
              <a:t> assay must be performed to determine if the drug will be effective.</a:t>
            </a:r>
          </a:p>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17</a:t>
            </a:fld>
            <a:endParaRPr lang="en-US"/>
          </a:p>
        </p:txBody>
      </p:sp>
    </p:spTree>
    <p:extLst>
      <p:ext uri="{BB962C8B-B14F-4D97-AF65-F5344CB8AC3E}">
        <p14:creationId xmlns:p14="http://schemas.microsoft.com/office/powerpoint/2010/main" val="398246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1B6D71-AAE0-438C-9F01-4D8FF86BB78A}" type="slidenum">
              <a:rPr lang="en-US" altLang="fr-FR"/>
              <a:pPr/>
              <a:t>18</a:t>
            </a:fld>
            <a:endParaRPr lang="en-US" altLang="fr-F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fr-FR" altLang="fr-FR" dirty="0"/>
          </a:p>
        </p:txBody>
      </p:sp>
    </p:spTree>
    <p:extLst>
      <p:ext uri="{BB962C8B-B14F-4D97-AF65-F5344CB8AC3E}">
        <p14:creationId xmlns:p14="http://schemas.microsoft.com/office/powerpoint/2010/main" val="55533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B91BC0-CA24-4663-B763-D1C27EC06A68}"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normAutofit fontScale="85000" lnSpcReduction="10000"/>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800" dirty="0"/>
              <a:t>Are nucleoside analogues (A,G,C,T), but lacking a –OH </a:t>
            </a:r>
            <a:r>
              <a:rPr lang="en-US" sz="2800" dirty="0" err="1"/>
              <a:t>gp</a:t>
            </a:r>
            <a:r>
              <a:rPr lang="en-US" sz="2800" dirty="0"/>
              <a:t> on their ribose molecule</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sz="2800" dirty="0"/>
              <a:t>They block replication of the viral genome by competitively inhibiting incorporation of native nucleotides and by terminating elongation of the developing </a:t>
            </a:r>
            <a:r>
              <a:rPr lang="en-US" sz="2800" dirty="0" err="1"/>
              <a:t>proviral</a:t>
            </a:r>
            <a:r>
              <a:rPr lang="en-US" sz="2800" dirty="0"/>
              <a:t> DNA</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sz="2800" dirty="0"/>
              <a:t>They act as alternative substrates or false building blocks, differing from the actual molecules by a minor modification in the ribose molecule.</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800" dirty="0"/>
          </a:p>
          <a:p>
            <a:endParaRPr lang="fr-FR" altLang="fr-FR" dirty="0"/>
          </a:p>
        </p:txBody>
      </p:sp>
    </p:spTree>
    <p:extLst>
      <p:ext uri="{BB962C8B-B14F-4D97-AF65-F5344CB8AC3E}">
        <p14:creationId xmlns:p14="http://schemas.microsoft.com/office/powerpoint/2010/main" val="3758831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Certain HIV drugs in the nucleoside reverse transcriptase inhibitor (NRTI) class sometimes have negative side effects that may lead to liver problems. One such side effect is damage to the mitochondria inside your cells, or mitochondrial toxicity. When mitochondria are damaged, lactic acid is not broken down. This can cause levels of lactic acid in your blood to rise. If the levels of lactic acid become too high, a rare, but serious condition called lactic acidosis can occur.</a:t>
            </a:r>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23</a:t>
            </a:fld>
            <a:endParaRPr lang="en-US"/>
          </a:p>
        </p:txBody>
      </p:sp>
    </p:spTree>
    <p:extLst>
      <p:ext uri="{BB962C8B-B14F-4D97-AF65-F5344CB8AC3E}">
        <p14:creationId xmlns:p14="http://schemas.microsoft.com/office/powerpoint/2010/main" val="3056208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39D9638-984E-4C69-88FF-17A45CF0A1A0}" type="slidenum">
              <a:rPr kumimoji="0" lang="en-US" altLang="fr-FR"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fr-FR"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normAutofit fontScale="70000" lnSpcReduction="20000"/>
          </a:bodyPr>
          <a:lstStyle/>
          <a:p>
            <a:pPr marL="996696" lvl="2" indent="-246888">
              <a:buClr>
                <a:schemeClr val="accent3"/>
              </a:buClr>
              <a:buFont typeface="Arial"/>
              <a:buChar char="▪"/>
              <a:defRPr/>
            </a:pPr>
            <a:r>
              <a:rPr lang="en-US" sz="2800" dirty="0"/>
              <a:t>Are selective inhibitors of viral enzyme, but can also inhibit human DNA polymerase Gamma, a mitochondrial enzyme</a:t>
            </a:r>
          </a:p>
          <a:p>
            <a:pPr marL="996696" lvl="2" indent="-246888">
              <a:buClr>
                <a:schemeClr val="accent3"/>
              </a:buClr>
              <a:buFont typeface="Arial"/>
              <a:buChar char="▪"/>
              <a:defRPr/>
            </a:pPr>
            <a:endParaRPr lang="en-US" sz="2800" dirty="0"/>
          </a:p>
          <a:p>
            <a:pPr marL="996696" lvl="2" indent="-246888">
              <a:buClr>
                <a:schemeClr val="accent3"/>
              </a:buClr>
              <a:buFont typeface="Arial"/>
              <a:buChar char="▪"/>
              <a:defRPr/>
            </a:pPr>
            <a:r>
              <a:rPr lang="en-US" sz="2800" dirty="0"/>
              <a:t>This is responsible for the toxicities due to in part inhibition of mitochondrial DNA synthesis</a:t>
            </a:r>
          </a:p>
          <a:p>
            <a:pPr marL="996696" lvl="2" indent="-246888">
              <a:buClr>
                <a:schemeClr val="accent3"/>
              </a:buClr>
              <a:buFont typeface="Arial"/>
              <a:buChar char="▪"/>
              <a:defRPr/>
            </a:pPr>
            <a:endParaRPr lang="en-US" sz="2800" dirty="0"/>
          </a:p>
          <a:p>
            <a:pPr marL="996696" lvl="2" indent="-246888">
              <a:buClr>
                <a:schemeClr val="accent3"/>
              </a:buClr>
              <a:buFont typeface="Arial"/>
              <a:buChar char="▪"/>
              <a:defRPr/>
            </a:pPr>
            <a:r>
              <a:rPr lang="en-US" sz="2800" dirty="0"/>
              <a:t>SE: anemia, peripheral neuropathy, pancreatitis, lactic acidosis</a:t>
            </a:r>
          </a:p>
          <a:p>
            <a:pPr marL="996696" lvl="2" indent="-246888">
              <a:buClr>
                <a:schemeClr val="accent3"/>
              </a:buClr>
              <a:buFont typeface="Arial"/>
              <a:buChar char="▪"/>
              <a:defRPr/>
            </a:pPr>
            <a:endParaRPr lang="en-US" sz="2800" dirty="0"/>
          </a:p>
          <a:p>
            <a:r>
              <a:rPr lang="en-US" sz="1200" b="0" i="0" kern="1200" dirty="0">
                <a:solidFill>
                  <a:schemeClr val="tx1"/>
                </a:solidFill>
                <a:effectLst/>
                <a:latin typeface="+mn-lt"/>
                <a:ea typeface="+mn-ea"/>
                <a:cs typeface="+mn-cs"/>
              </a:rPr>
              <a:t>Key Points</a:t>
            </a:r>
          </a:p>
          <a:p>
            <a:r>
              <a:rPr lang="en-US" sz="1200" b="0" i="0" kern="1200" dirty="0">
                <a:solidFill>
                  <a:schemeClr val="tx1"/>
                </a:solidFill>
                <a:effectLst/>
                <a:latin typeface="+mn-lt"/>
                <a:ea typeface="+mn-ea"/>
                <a:cs typeface="+mn-cs"/>
              </a:rPr>
              <a:t>When mitochondria are damaged, lactic acid is not broken down</a:t>
            </a:r>
          </a:p>
          <a:p>
            <a:r>
              <a:rPr lang="en-US" sz="1200" b="0" i="0" kern="1200" dirty="0">
                <a:solidFill>
                  <a:schemeClr val="tx1"/>
                </a:solidFill>
                <a:effectLst/>
                <a:latin typeface="+mn-lt"/>
                <a:ea typeface="+mn-ea"/>
                <a:cs typeface="+mn-cs"/>
              </a:rPr>
              <a:t>Lactic acidosis is a condition caused by the buildup of </a:t>
            </a:r>
            <a:r>
              <a:rPr lang="en-US" sz="1200" b="0" i="0" kern="1200" dirty="0">
                <a:solidFill>
                  <a:schemeClr val="tx1"/>
                </a:solidFill>
                <a:effectLst/>
                <a:latin typeface="+mn-lt"/>
                <a:ea typeface="+mn-ea"/>
                <a:cs typeface="+mn-cs"/>
                <a:hlinkClick r:id="rId3"/>
              </a:rPr>
              <a:t>lactic acid</a:t>
            </a:r>
            <a:r>
              <a:rPr lang="en-US" sz="1200" b="0" i="0" kern="1200" dirty="0">
                <a:solidFill>
                  <a:schemeClr val="tx1"/>
                </a:solidFill>
                <a:effectLst/>
                <a:latin typeface="+mn-lt"/>
                <a:ea typeface="+mn-ea"/>
                <a:cs typeface="+mn-cs"/>
              </a:rPr>
              <a:t> in the blood.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Early signs of lactic acidosis can include </a:t>
            </a:r>
            <a:r>
              <a:rPr lang="en-US" sz="1200" b="1" i="0" kern="1200" dirty="0">
                <a:solidFill>
                  <a:schemeClr val="tx1"/>
                </a:solidFill>
                <a:effectLst/>
                <a:latin typeface="+mn-lt"/>
                <a:ea typeface="+mn-ea"/>
                <a:cs typeface="+mn-cs"/>
              </a:rPr>
              <a:t>fatigue, loss of appetite, nausea and vomiting, stomach pain, and weight loss.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Signs of life-threatening lactic acidosis can include </a:t>
            </a:r>
            <a:r>
              <a:rPr lang="en-US" sz="1200" b="1" i="0" kern="1200" dirty="0">
                <a:solidFill>
                  <a:schemeClr val="tx1"/>
                </a:solidFill>
                <a:effectLst/>
                <a:latin typeface="+mn-lt"/>
                <a:ea typeface="+mn-ea"/>
                <a:cs typeface="+mn-cs"/>
              </a:rPr>
              <a:t>above-normal heart rate, rapid breathing, jaundice (yellowing of the skin and the whites of the eyes), and muscle weakness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Treatment for lactic acidosis involves stopping the HIV medicine that is causing the condition. In the rare cases when lactic acidosis becomes life-threatening, immediate treatment in a hospital is necessary.</a:t>
            </a:r>
          </a:p>
          <a:p>
            <a:endParaRPr lang="fr-FR" altLang="fr-FR" dirty="0"/>
          </a:p>
        </p:txBody>
      </p:sp>
    </p:spTree>
    <p:extLst>
      <p:ext uri="{BB962C8B-B14F-4D97-AF65-F5344CB8AC3E}">
        <p14:creationId xmlns:p14="http://schemas.microsoft.com/office/powerpoint/2010/main" val="1472811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7129F8D-E932-4729-80F4-4D6C0CBC401E}" type="slidenum">
              <a:rPr lang="en-US" smtClean="0"/>
              <a:t>27</a:t>
            </a:fld>
            <a:endParaRPr lang="en-US"/>
          </a:p>
        </p:txBody>
      </p:sp>
    </p:spTree>
    <p:extLst>
      <p:ext uri="{BB962C8B-B14F-4D97-AF65-F5344CB8AC3E}">
        <p14:creationId xmlns:p14="http://schemas.microsoft.com/office/powerpoint/2010/main" val="685893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reeform 4"/>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Right Triangle 5"/>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7" name="Straight Connector 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8" name="Right Triangle 7"/>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0" name="Group 4"/>
          <p:cNvGrpSpPr/>
          <p:nvPr/>
        </p:nvGrpSpPr>
        <p:grpSpPr>
          <a:xfrm>
            <a:off x="-3765" y="4953000"/>
            <a:ext cx="9147765" cy="1912088"/>
            <a:chOff x="-3765" y="4832896"/>
            <a:chExt cx="9147765" cy="2032192"/>
          </a:xfrm>
          <a:solidFill>
            <a:srgbClr val="FCFDF1"/>
          </a:solidFill>
        </p:grpSpPr>
        <p:sp>
          <p:nvSpPr>
            <p:cNvPr id="11" name="Freeform 10"/>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grpFill/>
            <a:ln w="9525" cap="flat" cmpd="dbl"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Freeform 11"/>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grpFill/>
            <a:ln w="9525" cap="flat" cmpd="dbl"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grpFill/>
            <a:ln w="12700" cap="rnd" cmpd="dbl" algn="ctr">
              <a:solidFill>
                <a:schemeClr val="tx1"/>
              </a:solid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4" name="Straight Connector 13"/>
            <p:cNvCxnSpPr/>
            <p:nvPr/>
          </p:nvCxnSpPr>
          <p:spPr>
            <a:xfrm>
              <a:off x="-3765" y="4880373"/>
              <a:ext cx="9147765" cy="839943"/>
            </a:xfrm>
            <a:prstGeom prst="line">
              <a:avLst/>
            </a:prstGeom>
            <a:grpFill/>
            <a:ln w="12065" cap="flat" cmpd="dbl"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9"/>
          <p:cNvSpPr>
            <a:spLocks noGrp="1"/>
          </p:cNvSpPr>
          <p:nvPr>
            <p:ph type="dt" sz="half" idx="10"/>
          </p:nvPr>
        </p:nvSpPr>
        <p:spPr>
          <a:xfrm>
            <a:off x="6727825" y="6408738"/>
            <a:ext cx="1919288" cy="365125"/>
          </a:xfrm>
        </p:spPr>
        <p:txBody>
          <a:bodyPr/>
          <a:lstStyle>
            <a:lvl1pPr>
              <a:defRPr>
                <a:solidFill>
                  <a:srgbClr val="FFFFFF"/>
                </a:solidFill>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fld id="{C1F1B4D5-649D-432D-A161-606CDC6429B9}" type="datetimeFigureOut">
              <a:rPr kumimoji="0" lang="en-US" sz="1000" b="0" i="0" u="none" strike="noStrike" kern="1200" cap="none" spc="0" normalizeH="0" baseline="0" noProof="0">
                <a:ln>
                  <a:noFill/>
                </a:ln>
                <a:solidFill>
                  <a:srgbClr val="FFFFFF"/>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6" name="Footer Placeholder 18"/>
          <p:cNvSpPr>
            <a:spLocks noGrp="1"/>
          </p:cNvSpPr>
          <p:nvPr>
            <p:ph type="ftr" sz="quarter" idx="11"/>
          </p:nvPr>
        </p:nvSpPr>
        <p:spPr>
          <a:xfrm>
            <a:off x="4379913" y="6408738"/>
            <a:ext cx="2351087" cy="365125"/>
          </a:xfrm>
          <a:prstGeom prst="rect">
            <a:avLst/>
          </a:prstGeom>
        </p:spPr>
        <p:txBody>
          <a:bodyPr/>
          <a:lstStyle>
            <a:lvl1pPr>
              <a:defRPr sz="1000" b="0">
                <a:solidFill>
                  <a:schemeClr val="accent1">
                    <a:tint val="20000"/>
                  </a:schemeClr>
                </a:solidFill>
                <a:effectLst/>
                <a:latin typeface="Arial" pitchFamily="34" charset="0"/>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2DA2BF">
                  <a:tint val="20000"/>
                </a:srgbClr>
              </a:solidFill>
              <a:effectLst/>
              <a:uLnTx/>
              <a:uFillTx/>
              <a:latin typeface="Arial" pitchFamily="34" charset="0"/>
              <a:ea typeface="+mn-ea"/>
              <a:cs typeface="+mn-cs"/>
            </a:endParaRPr>
          </a:p>
        </p:txBody>
      </p:sp>
      <p:sp>
        <p:nvSpPr>
          <p:cNvPr id="18" name="Slide Number Placeholder 26"/>
          <p:cNvSpPr>
            <a:spLocks noGrp="1"/>
          </p:cNvSpPr>
          <p:nvPr>
            <p:ph type="sldNum" sz="quarter" idx="12"/>
          </p:nvPr>
        </p:nvSpPr>
        <p:spPr>
          <a:xfrm>
            <a:off x="8647113" y="6408738"/>
            <a:ext cx="366712" cy="365125"/>
          </a:xfrm>
        </p:spPr>
        <p:txBody>
          <a:bodyPr/>
          <a:lstStyle>
            <a:lvl1pPr>
              <a:defRPr>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6D79CAF-AA21-4F6A-84C5-2BDCED08E6A9}" type="slidenum">
              <a:rPr kumimoji="0" lang="en-US" altLang="fr-FR"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57170776"/>
      </p:ext>
    </p:extLst>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89"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D2F2A0-B994-4F4A-A22F-DF9C5516470E}" type="datetime1">
              <a:rPr lang="en-US" smtClean="0"/>
              <a:t>4/29/2018</a:t>
            </a:fld>
            <a:endParaRPr lang="en-US"/>
          </a:p>
        </p:txBody>
      </p:sp>
      <p:sp>
        <p:nvSpPr>
          <p:cNvPr id="6" name="Footer Placeholder 5"/>
          <p:cNvSpPr>
            <a:spLocks noGrp="1"/>
          </p:cNvSpPr>
          <p:nvPr>
            <p:ph type="ftr" sz="quarter" idx="11"/>
          </p:nvPr>
        </p:nvSpPr>
        <p:spPr/>
        <p:txBody>
          <a:bodyPr/>
          <a:lstStyle/>
          <a:p>
            <a:r>
              <a:rPr lang="en-US"/>
              <a:t>Pharmacy Department mulago NRH</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A70A3D8C-4E2E-49E6-9C4D-94E0FF62397D}" type="slidenum">
              <a:rPr lang="en-US" smtClean="0"/>
              <a:t>‹#›</a:t>
            </a:fld>
            <a:endParaRPr lang="en-US"/>
          </a:p>
        </p:txBody>
      </p:sp>
    </p:spTree>
    <p:extLst>
      <p:ext uri="{BB962C8B-B14F-4D97-AF65-F5344CB8AC3E}">
        <p14:creationId xmlns:p14="http://schemas.microsoft.com/office/powerpoint/2010/main" val="21007972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B57DEF-41D5-4E9F-AFC0-25A2BB4686B5}"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2606704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AC5C4B-7763-47B7-BC1E-8D49AC6E26D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2423939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6780FCE-B9EF-4770-9A1F-3A54AD061A56}"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1617004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9BFF0E-40E9-41EB-B781-D59B1716DB2E}"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5166392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0402" name="Group 1026"/>
          <p:cNvGrpSpPr>
            <a:grpSpLocks/>
          </p:cNvGrpSpPr>
          <p:nvPr/>
        </p:nvGrpSpPr>
        <p:grpSpPr bwMode="auto">
          <a:xfrm>
            <a:off x="0" y="6350"/>
            <a:ext cx="9140825" cy="6851650"/>
            <a:chOff x="0" y="4"/>
            <a:chExt cx="5758" cy="4316"/>
          </a:xfrm>
        </p:grpSpPr>
        <p:grpSp>
          <p:nvGrpSpPr>
            <p:cNvPr id="230403" name="Group 1027"/>
            <p:cNvGrpSpPr>
              <a:grpSpLocks/>
            </p:cNvGrpSpPr>
            <p:nvPr/>
          </p:nvGrpSpPr>
          <p:grpSpPr bwMode="auto">
            <a:xfrm>
              <a:off x="0" y="1161"/>
              <a:ext cx="5758" cy="3159"/>
              <a:chOff x="0" y="1161"/>
              <a:chExt cx="5758" cy="3159"/>
            </a:xfrm>
          </p:grpSpPr>
          <p:sp>
            <p:nvSpPr>
              <p:cNvPr id="230404" name="Freeform 1028"/>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5" name="Freeform 1029"/>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sp>
          <p:nvSpPr>
            <p:cNvPr id="230406" name="Freeform 1030"/>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7" name="Freeform 1031"/>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8" name="Freeform 103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30409" name="Group 1033"/>
            <p:cNvGrpSpPr>
              <a:grpSpLocks/>
            </p:cNvGrpSpPr>
            <p:nvPr/>
          </p:nvGrpSpPr>
          <p:grpSpPr bwMode="auto">
            <a:xfrm>
              <a:off x="348" y="4"/>
              <a:ext cx="5410" cy="4316"/>
              <a:chOff x="348" y="4"/>
              <a:chExt cx="5410" cy="4316"/>
            </a:xfrm>
          </p:grpSpPr>
          <p:sp>
            <p:nvSpPr>
              <p:cNvPr id="230410" name="Freeform 1034"/>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1" name="Freeform 1035"/>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2" name="Freeform 1036"/>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3" name="Freeform 1037"/>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4" name="Freeform 1038"/>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5" name="Freeform 1039"/>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30416" name="Rectangle 1040"/>
          <p:cNvSpPr>
            <a:spLocks noGrp="1" noChangeArrowheads="1"/>
          </p:cNvSpPr>
          <p:nvPr>
            <p:ph type="ctrTitle" sz="quarter"/>
          </p:nvPr>
        </p:nvSpPr>
        <p:spPr>
          <a:xfrm>
            <a:off x="1066800" y="1997075"/>
            <a:ext cx="7086600" cy="1431925"/>
          </a:xfrm>
        </p:spPr>
        <p:txBody>
          <a:bodyPr anchor="b"/>
          <a:lstStyle>
            <a:lvl1pPr>
              <a:defRPr/>
            </a:lvl1pPr>
          </a:lstStyle>
          <a:p>
            <a:pPr lvl="0"/>
            <a:r>
              <a:rPr lang="en-US" altLang="fr-FR" noProof="0"/>
              <a:t>Click to edit Master title style</a:t>
            </a:r>
          </a:p>
        </p:txBody>
      </p:sp>
      <p:sp>
        <p:nvSpPr>
          <p:cNvPr id="230417" name="Rectangle 1041"/>
          <p:cNvSpPr>
            <a:spLocks noGrp="1" noChangeArrowheads="1"/>
          </p:cNvSpPr>
          <p:nvPr>
            <p:ph type="subTitle" sz="quarter" idx="1"/>
          </p:nvPr>
        </p:nvSpPr>
        <p:spPr>
          <a:xfrm>
            <a:off x="1066800" y="3886200"/>
            <a:ext cx="6400800" cy="1752600"/>
          </a:xfrm>
        </p:spPr>
        <p:txBody>
          <a:bodyPr/>
          <a:lstStyle>
            <a:lvl1pPr marL="0" indent="0">
              <a:buFont typeface="Wingdings" panose="05000000000000000000" pitchFamily="2" charset="2"/>
              <a:buNone/>
              <a:defRPr/>
            </a:lvl1pPr>
          </a:lstStyle>
          <a:p>
            <a:pPr lvl="0"/>
            <a:r>
              <a:rPr lang="en-US" altLang="fr-FR" noProof="0"/>
              <a:t>Click to edit Master subtitle style</a:t>
            </a:r>
          </a:p>
        </p:txBody>
      </p:sp>
      <p:sp>
        <p:nvSpPr>
          <p:cNvPr id="230418" name="Rectangle 1042"/>
          <p:cNvSpPr>
            <a:spLocks noGrp="1" noChangeArrowheads="1"/>
          </p:cNvSpPr>
          <p:nvPr>
            <p:ph type="dt" sz="quarter" idx="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19" name="Rectangle 1043"/>
          <p:cNvSpPr>
            <a:spLocks noGrp="1" noChangeArrowheads="1"/>
          </p:cNvSpPr>
          <p:nvPr>
            <p:ph type="ftr" sz="quarter" idx="3"/>
          </p:nvPr>
        </p:nvSpPr>
        <p:spPr>
          <a:xfrm>
            <a:off x="33528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20" name="Rectangle 1044"/>
          <p:cNvSpPr>
            <a:spLocks noGrp="1" noChangeArrowheads="1"/>
          </p:cNvSpPr>
          <p:nvPr>
            <p:ph type="sldNum" sz="quarter" idx="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DE82A9-F90A-42ED-90CF-A54529CCC34B}"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727770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C9D98A-2E00-4449-8BD6-610A159392B0}"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6670422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BB7610-287B-46C0-B954-D93524E3955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7469531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10668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9149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2BAED6-667E-4B33-945B-02551E39EFD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5095183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1F5DAB-072E-4238-A8FA-C7286F11638A}"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1438106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53D439-7285-446E-8091-EBF345A7E53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60264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8768B0D-E174-41A1-B0FB-A1151345774A}" type="datetime1">
              <a:rPr lang="en-US" smtClean="0"/>
              <a:t>4/29/2018</a:t>
            </a:fld>
            <a:endParaRPr lang="en-US"/>
          </a:p>
        </p:txBody>
      </p:sp>
      <p:sp>
        <p:nvSpPr>
          <p:cNvPr id="6" name="Footer Placeholder 5"/>
          <p:cNvSpPr>
            <a:spLocks noGrp="1"/>
          </p:cNvSpPr>
          <p:nvPr>
            <p:ph type="ftr" sz="quarter" idx="11"/>
          </p:nvPr>
        </p:nvSpPr>
        <p:spPr/>
        <p:txBody>
          <a:bodyPr/>
          <a:lstStyle/>
          <a:p>
            <a:r>
              <a:rPr lang="en-US"/>
              <a:t>Pharmacy Department mulago NRH</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A70A3D8C-4E2E-49E6-9C4D-94E0FF62397D}" type="slidenum">
              <a:rPr lang="en-US" smtClean="0"/>
              <a:t>‹#›</a:t>
            </a:fld>
            <a:endParaRPr lang="en-US"/>
          </a:p>
        </p:txBody>
      </p:sp>
    </p:spTree>
    <p:extLst>
      <p:ext uri="{BB962C8B-B14F-4D97-AF65-F5344CB8AC3E}">
        <p14:creationId xmlns:p14="http://schemas.microsoft.com/office/powerpoint/2010/main" val="38209265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27B9ADE-4BB3-4FA4-8054-62D264F7389D}"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0576595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B57DEF-41D5-4E9F-AFC0-25A2BB4686B5}"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2957178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AC5C4B-7763-47B7-BC1E-8D49AC6E26D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3779264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6780FCE-B9EF-4770-9A1F-3A54AD061A56}"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1045410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9BFF0E-40E9-41EB-B781-D59B1716DB2E}"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1914991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0402" name="Group 1026"/>
          <p:cNvGrpSpPr>
            <a:grpSpLocks/>
          </p:cNvGrpSpPr>
          <p:nvPr/>
        </p:nvGrpSpPr>
        <p:grpSpPr bwMode="auto">
          <a:xfrm>
            <a:off x="0" y="6350"/>
            <a:ext cx="9140825" cy="6851650"/>
            <a:chOff x="0" y="4"/>
            <a:chExt cx="5758" cy="4316"/>
          </a:xfrm>
        </p:grpSpPr>
        <p:grpSp>
          <p:nvGrpSpPr>
            <p:cNvPr id="230403" name="Group 1027"/>
            <p:cNvGrpSpPr>
              <a:grpSpLocks/>
            </p:cNvGrpSpPr>
            <p:nvPr/>
          </p:nvGrpSpPr>
          <p:grpSpPr bwMode="auto">
            <a:xfrm>
              <a:off x="0" y="1161"/>
              <a:ext cx="5758" cy="3159"/>
              <a:chOff x="0" y="1161"/>
              <a:chExt cx="5758" cy="3159"/>
            </a:xfrm>
          </p:grpSpPr>
          <p:sp>
            <p:nvSpPr>
              <p:cNvPr id="230404" name="Freeform 1028"/>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5" name="Freeform 1029"/>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sp>
          <p:nvSpPr>
            <p:cNvPr id="230406" name="Freeform 1030"/>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7" name="Freeform 1031"/>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8" name="Freeform 103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30409" name="Group 1033"/>
            <p:cNvGrpSpPr>
              <a:grpSpLocks/>
            </p:cNvGrpSpPr>
            <p:nvPr/>
          </p:nvGrpSpPr>
          <p:grpSpPr bwMode="auto">
            <a:xfrm>
              <a:off x="348" y="4"/>
              <a:ext cx="5410" cy="4316"/>
              <a:chOff x="348" y="4"/>
              <a:chExt cx="5410" cy="4316"/>
            </a:xfrm>
          </p:grpSpPr>
          <p:sp>
            <p:nvSpPr>
              <p:cNvPr id="230410" name="Freeform 1034"/>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1" name="Freeform 1035"/>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2" name="Freeform 1036"/>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3" name="Freeform 1037"/>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4" name="Freeform 1038"/>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5" name="Freeform 1039"/>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30416" name="Rectangle 1040"/>
          <p:cNvSpPr>
            <a:spLocks noGrp="1" noChangeArrowheads="1"/>
          </p:cNvSpPr>
          <p:nvPr>
            <p:ph type="ctrTitle" sz="quarter"/>
          </p:nvPr>
        </p:nvSpPr>
        <p:spPr>
          <a:xfrm>
            <a:off x="1066800" y="1997075"/>
            <a:ext cx="7086600" cy="1431925"/>
          </a:xfrm>
        </p:spPr>
        <p:txBody>
          <a:bodyPr anchor="b"/>
          <a:lstStyle>
            <a:lvl1pPr>
              <a:defRPr/>
            </a:lvl1pPr>
          </a:lstStyle>
          <a:p>
            <a:pPr lvl="0"/>
            <a:r>
              <a:rPr lang="en-US" altLang="fr-FR" noProof="0"/>
              <a:t>Click to edit Master title style</a:t>
            </a:r>
          </a:p>
        </p:txBody>
      </p:sp>
      <p:sp>
        <p:nvSpPr>
          <p:cNvPr id="230417" name="Rectangle 1041"/>
          <p:cNvSpPr>
            <a:spLocks noGrp="1" noChangeArrowheads="1"/>
          </p:cNvSpPr>
          <p:nvPr>
            <p:ph type="subTitle" sz="quarter" idx="1"/>
          </p:nvPr>
        </p:nvSpPr>
        <p:spPr>
          <a:xfrm>
            <a:off x="1066800" y="3886200"/>
            <a:ext cx="6400800" cy="1752600"/>
          </a:xfrm>
        </p:spPr>
        <p:txBody>
          <a:bodyPr/>
          <a:lstStyle>
            <a:lvl1pPr marL="0" indent="0">
              <a:buFont typeface="Wingdings" panose="05000000000000000000" pitchFamily="2" charset="2"/>
              <a:buNone/>
              <a:defRPr/>
            </a:lvl1pPr>
          </a:lstStyle>
          <a:p>
            <a:pPr lvl="0"/>
            <a:r>
              <a:rPr lang="en-US" altLang="fr-FR" noProof="0"/>
              <a:t>Click to edit Master subtitle style</a:t>
            </a:r>
          </a:p>
        </p:txBody>
      </p:sp>
      <p:sp>
        <p:nvSpPr>
          <p:cNvPr id="230418" name="Rectangle 1042"/>
          <p:cNvSpPr>
            <a:spLocks noGrp="1" noChangeArrowheads="1"/>
          </p:cNvSpPr>
          <p:nvPr>
            <p:ph type="dt" sz="quarter" idx="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19" name="Rectangle 1043"/>
          <p:cNvSpPr>
            <a:spLocks noGrp="1" noChangeArrowheads="1"/>
          </p:cNvSpPr>
          <p:nvPr>
            <p:ph type="ftr" sz="quarter" idx="3"/>
          </p:nvPr>
        </p:nvSpPr>
        <p:spPr>
          <a:xfrm>
            <a:off x="33528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20" name="Rectangle 1044"/>
          <p:cNvSpPr>
            <a:spLocks noGrp="1" noChangeArrowheads="1"/>
          </p:cNvSpPr>
          <p:nvPr>
            <p:ph type="sldNum" sz="quarter" idx="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DE82A9-F90A-42ED-90CF-A54529CCC34B}"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8415167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C9D98A-2E00-4449-8BD6-610A159392B0}"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8883844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BB7610-287B-46C0-B954-D93524E3955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9048709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10668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9149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2BAED6-667E-4B33-945B-02551E39EFD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2179556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1F5DAB-072E-4238-A8FA-C7286F11638A}"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59105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Footer Placeholder 5"/>
          <p:cNvSpPr>
            <a:spLocks noGrp="1"/>
          </p:cNvSpPr>
          <p:nvPr>
            <p:ph type="ftr" sz="quarter" idx="11"/>
          </p:nvPr>
        </p:nvSpPr>
        <p:spPr/>
        <p:txBody>
          <a:bodyPr/>
          <a:lstStyle/>
          <a:p>
            <a:endParaRPr lang="fr-F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56922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53D439-7285-446E-8091-EBF345A7E53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8625937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27B9ADE-4BB3-4FA4-8054-62D264F7389D}"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3697198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B57DEF-41D5-4E9F-AFC0-25A2BB4686B5}"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0727845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AC5C4B-7763-47B7-BC1E-8D49AC6E26D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1433236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6780FCE-B9EF-4770-9A1F-3A54AD061A56}"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904236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9BFF0E-40E9-41EB-B781-D59B1716DB2E}"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77099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927101"/>
            <a:ext cx="6422004" cy="1692720"/>
          </a:xfrm>
        </p:spPr>
        <p:txBody>
          <a:bodyPr anchor="ct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p>
            <a:endParaRPr lang="fr-FR"/>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66616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4" name="Rectangle 13"/>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12"/>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3"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12" name="TextBox 11"/>
          <p:cNvSpPr txBox="1"/>
          <p:nvPr/>
        </p:nvSpPr>
        <p:spPr bwMode="gray">
          <a:xfrm>
            <a:off x="7033422" y="2898648"/>
            <a:ext cx="660550"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11" name="TextBox 10"/>
          <p:cNvSpPr txBox="1"/>
          <p:nvPr/>
        </p:nvSpPr>
        <p:spPr bwMode="gray">
          <a:xfrm>
            <a:off x="651683" y="589767"/>
            <a:ext cx="601591"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2" name="Title 1"/>
          <p:cNvSpPr>
            <a:spLocks noGrp="1"/>
          </p:cNvSpPr>
          <p:nvPr>
            <p:ph type="title"/>
          </p:nvPr>
        </p:nvSpPr>
        <p:spPr>
          <a:xfrm>
            <a:off x="1128058" y="903421"/>
            <a:ext cx="6160385" cy="2895658"/>
          </a:xfrm>
        </p:spPr>
        <p:txBody>
          <a:bodyP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p>
            <a:endParaRPr lang="fr-FR"/>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32872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60799"/>
            <a:chOff x="0" y="0"/>
            <a:chExt cx="9144000" cy="6860799"/>
          </a:xfrm>
        </p:grpSpPr>
        <p:sp>
          <p:nvSpPr>
            <p:cNvPr id="10" name="Rectangle 9"/>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ooter Placeholder 4"/>
          <p:cNvSpPr>
            <a:spLocks noGrp="1"/>
          </p:cNvSpPr>
          <p:nvPr>
            <p:ph type="ftr" sz="quarter" idx="11"/>
          </p:nvPr>
        </p:nvSpPr>
        <p:spPr/>
        <p:txBody>
          <a:bodyPr/>
          <a:lstStyle/>
          <a:p>
            <a:endParaRPr lang="fr-FR"/>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9167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2305"/>
            <a:ext cx="6423592" cy="714660"/>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2" name="Text Placeholder 3"/>
          <p:cNvSpPr>
            <a:spLocks noGrp="1"/>
          </p:cNvSpPr>
          <p:nvPr>
            <p:ph type="body" sz="half" idx="15"/>
          </p:nvPr>
        </p:nvSpPr>
        <p:spPr>
          <a:xfrm>
            <a:off x="866440" y="3147165"/>
            <a:ext cx="2313432" cy="287771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Text Placeholder 3"/>
          <p:cNvSpPr>
            <a:spLocks noGrp="1"/>
          </p:cNvSpPr>
          <p:nvPr>
            <p:ph type="body" sz="half" idx="16"/>
          </p:nvPr>
        </p:nvSpPr>
        <p:spPr>
          <a:xfrm>
            <a:off x="3408472" y="3147165"/>
            <a:ext cx="2326749" cy="2869878"/>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4" name="Text Placeholder 3"/>
          <p:cNvSpPr>
            <a:spLocks noGrp="1"/>
          </p:cNvSpPr>
          <p:nvPr>
            <p:ph type="body" sz="half" idx="17"/>
          </p:nvPr>
        </p:nvSpPr>
        <p:spPr>
          <a:xfrm>
            <a:off x="5963821" y="3147164"/>
            <a:ext cx="2313740"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2472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1"/>
            <a:ext cx="6423592"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0" name="Text Placeholder 3"/>
          <p:cNvSpPr>
            <a:spLocks noGrp="1"/>
          </p:cNvSpPr>
          <p:nvPr>
            <p:ph type="body" sz="half" idx="21"/>
          </p:nvPr>
        </p:nvSpPr>
        <p:spPr>
          <a:xfrm>
            <a:off x="881461" y="4837558"/>
            <a:ext cx="2298410"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04318" y="4837558"/>
            <a:ext cx="2330903"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63821" y="4837558"/>
            <a:ext cx="229949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44601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0EA7F-9847-4430-9746-071257DBC8B2}" type="datetime1">
              <a:rPr lang="en-US" smtClean="0"/>
              <a:t>4/29/2018</a:t>
            </a:fld>
            <a:endParaRPr lang="en-US"/>
          </a:p>
        </p:txBody>
      </p:sp>
      <p:sp>
        <p:nvSpPr>
          <p:cNvPr id="5" name="Footer Placeholder 4"/>
          <p:cNvSpPr>
            <a:spLocks noGrp="1"/>
          </p:cNvSpPr>
          <p:nvPr>
            <p:ph type="ftr" sz="quarter" idx="11"/>
          </p:nvPr>
        </p:nvSpPr>
        <p:spPr/>
        <p:txBody>
          <a:bodyPr/>
          <a:lstStyle/>
          <a:p>
            <a:r>
              <a:rPr lang="en-US"/>
              <a:t>Pharmacy Department mulago NRH</a:t>
            </a:r>
          </a:p>
        </p:txBody>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A70A3D8C-4E2E-49E6-9C4D-94E0FF62397D}" type="slidenum">
              <a:rPr lang="en-US" smtClean="0"/>
              <a:t>‹#›</a:t>
            </a:fld>
            <a:endParaRPr lang="en-US"/>
          </a:p>
        </p:txBody>
      </p:sp>
    </p:spTree>
    <p:extLst>
      <p:ext uri="{BB962C8B-B14F-4D97-AF65-F5344CB8AC3E}">
        <p14:creationId xmlns:p14="http://schemas.microsoft.com/office/powerpoint/2010/main" val="281603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8"/>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8" name="Rectangle 7"/>
            <p:cNvSpPr/>
            <p:nvPr/>
          </p:nvSpPr>
          <p:spPr bwMode="gray">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Vertical Title 1"/>
          <p:cNvSpPr>
            <a:spLocks noGrp="1"/>
          </p:cNvSpPr>
          <p:nvPr>
            <p:ph type="title" orient="vert"/>
          </p:nvPr>
        </p:nvSpPr>
        <p:spPr>
          <a:xfrm>
            <a:off x="6168970" y="1447799"/>
            <a:ext cx="1077347" cy="457199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822C0C-D2BD-4F5F-B017-12A98C3C111B}" type="datetime1">
              <a:rPr lang="en-US" smtClean="0"/>
              <a:t>4/29/2018</a:t>
            </a:fld>
            <a:endParaRPr lang="en-US"/>
          </a:p>
        </p:txBody>
      </p:sp>
      <p:sp>
        <p:nvSpPr>
          <p:cNvPr id="5" name="Footer Placeholder 4"/>
          <p:cNvSpPr>
            <a:spLocks noGrp="1"/>
          </p:cNvSpPr>
          <p:nvPr>
            <p:ph type="ftr" sz="quarter" idx="11"/>
          </p:nvPr>
        </p:nvSpPr>
        <p:spPr/>
        <p:txBody>
          <a:bodyPr/>
          <a:lstStyle/>
          <a:p>
            <a:r>
              <a:rPr lang="en-US"/>
              <a:t>Pharmacy Department mulago NRH</a:t>
            </a:r>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A70A3D8C-4E2E-49E6-9C4D-94E0FF62397D}" type="slidenum">
              <a:rPr lang="en-US" smtClean="0"/>
              <a:t>‹#›</a:t>
            </a:fld>
            <a:endParaRPr lang="en-US"/>
          </a:p>
        </p:txBody>
      </p:sp>
    </p:spTree>
    <p:extLst>
      <p:ext uri="{BB962C8B-B14F-4D97-AF65-F5344CB8AC3E}">
        <p14:creationId xmlns:p14="http://schemas.microsoft.com/office/powerpoint/2010/main" val="321608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lstStyle>
            <a:lvl1pPr>
              <a:buClr>
                <a:schemeClr val="accent1">
                  <a:lumMod val="75000"/>
                </a:schemeClr>
              </a:buClr>
              <a:buSzPct val="79000"/>
              <a:defRPr sz="3200">
                <a:solidFill>
                  <a:srgbClr val="0070C0"/>
                </a:solidFill>
                <a:effectLst>
                  <a:outerShdw blurRad="38100" dist="38100" dir="2700000" algn="tl">
                    <a:srgbClr val="000000">
                      <a:alpha val="43137"/>
                    </a:srgbClr>
                  </a:outerShdw>
                </a:effectLst>
                <a:latin typeface="Trebuchet MS" pitchFamily="34" charset="0"/>
              </a:defRPr>
            </a:lvl1pPr>
            <a:lvl2pPr>
              <a:buClr>
                <a:srgbClr val="C00000"/>
              </a:buClr>
              <a:buSzPct val="81000"/>
              <a:buFont typeface="Wingdings" pitchFamily="2" charset="2"/>
              <a:buChar char="q"/>
              <a:defRPr sz="2800">
                <a:solidFill>
                  <a:srgbClr val="08A058"/>
                </a:solidFill>
                <a:effectLst/>
                <a:latin typeface="Trebuchet MS" pitchFamily="34" charset="0"/>
              </a:defRPr>
            </a:lvl2pPr>
            <a:lvl3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3pPr>
            <a:lvl4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4pPr>
            <a:lvl5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457200" y="76200"/>
            <a:ext cx="8229600" cy="609600"/>
          </a:xfrm>
        </p:spPr>
        <p:txBody>
          <a:bodyPr rtlCol="0"/>
          <a:lstStyle>
            <a:lvl1pPr algn="ctr">
              <a:defRPr sz="3600">
                <a:solidFill>
                  <a:srgbClr val="FF0000"/>
                </a:solidFill>
                <a:latin typeface="Albertus" pitchFamily="34" charset="0"/>
              </a:defRPr>
            </a:lvl1pPr>
            <a:extLst/>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2BE9AE5-E8E4-4316-84B0-377F8461924B}" type="datetimeFigureOut">
              <a:rPr kumimoji="0" lang="en-US" sz="1000" b="0"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B4F34F6-A444-47FF-A793-676E3889AD8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1281376"/>
      </p:ext>
    </p:extLst>
  </p:cSld>
  <p:clrMapOvr>
    <a:masterClrMapping/>
  </p:clrMapOvr>
  <p:transition>
    <p:wedg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fr-FR"/>
          </a:p>
        </p:txBody>
      </p:sp>
      <p:sp>
        <p:nvSpPr>
          <p:cNvPr id="3" name="Text Placeholder 2"/>
          <p:cNvSpPr>
            <a:spLocks noGrp="1"/>
          </p:cNvSpPr>
          <p:nvPr>
            <p:ph type="body" sz="half" idx="1"/>
          </p:nvPr>
        </p:nvSpPr>
        <p:spPr>
          <a:xfrm>
            <a:off x="457200" y="1600200"/>
            <a:ext cx="40386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48200" y="1600200"/>
            <a:ext cx="40386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a:xfrm>
            <a:off x="457200" y="6243638"/>
            <a:ext cx="21336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E950BEB-5462-4274-8D2F-F6D6116379CC}" type="slidenum">
              <a:rPr kumimoji="0" lang="en-US" altLang="fr-FR"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4380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fr-FR"/>
          </a:p>
        </p:txBody>
      </p:sp>
      <p:sp>
        <p:nvSpPr>
          <p:cNvPr id="3" name="Table Placeholder 2"/>
          <p:cNvSpPr>
            <a:spLocks noGrp="1"/>
          </p:cNvSpPr>
          <p:nvPr>
            <p:ph type="tbl" idx="1"/>
          </p:nvPr>
        </p:nvSpPr>
        <p:spPr>
          <a:xfrm>
            <a:off x="457200" y="1600200"/>
            <a:ext cx="8229600" cy="4530725"/>
          </a:xfrm>
        </p:spPr>
        <p:txBody>
          <a:bodyPr/>
          <a:lstStyle/>
          <a:p>
            <a:endParaRPr lang="fr-FR"/>
          </a:p>
        </p:txBody>
      </p:sp>
      <p:sp>
        <p:nvSpPr>
          <p:cNvPr id="4" name="Date Placeholder 3"/>
          <p:cNvSpPr>
            <a:spLocks noGrp="1"/>
          </p:cNvSpPr>
          <p:nvPr>
            <p:ph type="dt" sz="half" idx="10"/>
          </p:nvPr>
        </p:nvSpPr>
        <p:spPr>
          <a:xfrm>
            <a:off x="457200" y="6243638"/>
            <a:ext cx="21336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023CAEF-45DA-4EBF-884A-D53A309979AC}" type="slidenum">
              <a:rPr kumimoji="0" lang="en-US" altLang="fr-FR"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01865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fr-FR"/>
          </a:p>
        </p:txBody>
      </p:sp>
      <p:sp>
        <p:nvSpPr>
          <p:cNvPr id="3" name="Text Placeholder 2"/>
          <p:cNvSpPr>
            <a:spLocks noGrp="1"/>
          </p:cNvSpPr>
          <p:nvPr>
            <p:ph type="body" sz="half" idx="1"/>
          </p:nvPr>
        </p:nvSpPr>
        <p:spPr>
          <a:xfrm>
            <a:off x="457200" y="1600200"/>
            <a:ext cx="40386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quarter" idx="2"/>
          </p:nvPr>
        </p:nvSpPr>
        <p:spPr>
          <a:xfrm>
            <a:off x="4648200" y="1600200"/>
            <a:ext cx="40386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Content Placeholder 4"/>
          <p:cNvSpPr>
            <a:spLocks noGrp="1"/>
          </p:cNvSpPr>
          <p:nvPr>
            <p:ph sz="quarter" idx="3"/>
          </p:nvPr>
        </p:nvSpPr>
        <p:spPr>
          <a:xfrm>
            <a:off x="4648200" y="3941763"/>
            <a:ext cx="40386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Rectangle 44"/>
          <p:cNvSpPr>
            <a:spLocks noGrp="1" noChangeArrowheads="1"/>
          </p:cNvSpPr>
          <p:nvPr>
            <p:ph type="dt" sz="half" idx="10"/>
          </p:nvPr>
        </p:nvSpPr>
        <p:spPr>
          <a:ln/>
        </p:spPr>
        <p:txBody>
          <a:bodyPr/>
          <a:lstStyle>
            <a:lvl1pPr>
              <a:defRPr/>
            </a:lvl1pPr>
          </a:lstStyle>
          <a:p>
            <a:pPr>
              <a:defRPr/>
            </a:pPr>
            <a:endParaRPr lang="en-US" altLang="fr-FR"/>
          </a:p>
        </p:txBody>
      </p:sp>
      <p:sp>
        <p:nvSpPr>
          <p:cNvPr id="7" name="Rectangle 45"/>
          <p:cNvSpPr>
            <a:spLocks noGrp="1" noChangeArrowheads="1"/>
          </p:cNvSpPr>
          <p:nvPr>
            <p:ph type="ftr" sz="quarter" idx="11"/>
          </p:nvPr>
        </p:nvSpPr>
        <p:spPr>
          <a:ln/>
        </p:spPr>
        <p:txBody>
          <a:bodyPr/>
          <a:lstStyle>
            <a:lvl1pPr>
              <a:defRPr/>
            </a:lvl1pPr>
          </a:lstStyle>
          <a:p>
            <a:pPr>
              <a:defRPr/>
            </a:pPr>
            <a:endParaRPr lang="en-US" altLang="fr-FR"/>
          </a:p>
        </p:txBody>
      </p:sp>
      <p:sp>
        <p:nvSpPr>
          <p:cNvPr id="8" name="Rectangle 46"/>
          <p:cNvSpPr>
            <a:spLocks noGrp="1" noChangeArrowheads="1"/>
          </p:cNvSpPr>
          <p:nvPr>
            <p:ph type="sldNum" sz="quarter" idx="12"/>
          </p:nvPr>
        </p:nvSpPr>
        <p:spPr>
          <a:ln/>
        </p:spPr>
        <p:txBody>
          <a:bodyPr/>
          <a:lstStyle>
            <a:lvl1pPr>
              <a:defRPr/>
            </a:lvl1pPr>
          </a:lstStyle>
          <a:p>
            <a:pPr>
              <a:defRPr/>
            </a:pPr>
            <a:fld id="{560C2FDB-5B3B-4F37-B766-1E5B1CDF57DC}" type="slidenum">
              <a:rPr lang="en-US" altLang="fr-FR"/>
              <a:pPr>
                <a:defRPr/>
              </a:pPr>
              <a:t>‹#›</a:t>
            </a:fld>
            <a:endParaRPr lang="en-US" altLang="fr-FR"/>
          </a:p>
        </p:txBody>
      </p:sp>
    </p:spTree>
    <p:extLst>
      <p:ext uri="{BB962C8B-B14F-4D97-AF65-F5344CB8AC3E}">
        <p14:creationId xmlns:p14="http://schemas.microsoft.com/office/powerpoint/2010/main" val="3621485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fr-FR"/>
          </a:p>
        </p:txBody>
      </p:sp>
      <p:sp>
        <p:nvSpPr>
          <p:cNvPr id="3" name="Content Placeholder 2"/>
          <p:cNvSpPr>
            <a:spLocks noGrp="1"/>
          </p:cNvSpPr>
          <p:nvPr>
            <p:ph sz="half" idx="1"/>
          </p:nvPr>
        </p:nvSpPr>
        <p:spPr>
          <a:xfrm>
            <a:off x="457200" y="1600200"/>
            <a:ext cx="40386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quarter" idx="2"/>
          </p:nvPr>
        </p:nvSpPr>
        <p:spPr>
          <a:xfrm>
            <a:off x="4648200" y="1600200"/>
            <a:ext cx="40386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Content Placeholder 4"/>
          <p:cNvSpPr>
            <a:spLocks noGrp="1"/>
          </p:cNvSpPr>
          <p:nvPr>
            <p:ph sz="quarter" idx="3"/>
          </p:nvPr>
        </p:nvSpPr>
        <p:spPr>
          <a:xfrm>
            <a:off x="4648200" y="3941763"/>
            <a:ext cx="40386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Rectangle 4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7" name="Rectangle 4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8" name="Rectangle 4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3F779C7-5C8F-4118-B613-71F967BD7CA1}" type="slidenum">
              <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57693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B39C3F5-EB2A-4A29-A5D6-F412B5FC97DE}"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694487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B46EDA8-CAA8-4FB0-8C58-848B17C14CA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911748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646C349-E174-458A-9D2A-78F7842995F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155237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FFDA2B9-CFE9-4174-8889-8065A882234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594472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0D5DFB3-8B98-40F5-84B8-32A81393094A}"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712112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5453EF90-6FC8-4018-8711-1F2FE35B2744}"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83418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8" name="Rectangle 7"/>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1" y="2222623"/>
            <a:ext cx="5917679" cy="2554983"/>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bwMode="gray">
          <a:xfrm>
            <a:off x="866441" y="4777380"/>
            <a:ext cx="5917679"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76937" y="1828799"/>
            <a:ext cx="990599" cy="228659"/>
          </a:xfrm>
        </p:spPr>
        <p:txBody>
          <a:bodyPr/>
          <a:lstStyle>
            <a:lvl1pPr algn="l">
              <a:defRPr b="0" i="0">
                <a:solidFill>
                  <a:schemeClr val="bg1"/>
                </a:solidFill>
              </a:defRPr>
            </a:lvl1pPr>
          </a:lstStyle>
          <a:p>
            <a:fld id="{BE9BC629-B216-425A-8F2F-8EC7AE4EA571}" type="datetime1">
              <a:rPr lang="en-US" smtClean="0"/>
              <a:t>4/29/2018</a:t>
            </a:fld>
            <a:endParaRPr lang="en-US"/>
          </a:p>
        </p:txBody>
      </p:sp>
      <p:sp>
        <p:nvSpPr>
          <p:cNvPr id="5" name="Footer Placeholder 4"/>
          <p:cNvSpPr>
            <a:spLocks noGrp="1"/>
          </p:cNvSpPr>
          <p:nvPr>
            <p:ph type="ftr" sz="quarter" idx="11"/>
          </p:nvPr>
        </p:nvSpPr>
        <p:spPr bwMode="gray">
          <a:xfrm rot="5400000">
            <a:off x="6236210" y="3264407"/>
            <a:ext cx="3859795" cy="228659"/>
          </a:xfrm>
        </p:spPr>
        <p:txBody>
          <a:bodyPr/>
          <a:lstStyle>
            <a:lvl1pPr>
              <a:defRPr b="0" i="0">
                <a:solidFill>
                  <a:schemeClr val="bg1"/>
                </a:solidFill>
              </a:defRPr>
            </a:lvl1pPr>
          </a:lstStyle>
          <a:p>
            <a:r>
              <a:rPr lang="en-US"/>
              <a:t>Pharmacy Department mulago NRH</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1514870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D1514B0-52C0-48A1-8806-BD19C0777FC4}"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64906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885A642-B035-469C-8461-69A2CB9BD9BF}"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441168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F39E1F2-F672-4A2D-9CD8-800921C60DEC}"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424629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CC4FBC1B-2E3D-40D5-A020-B50D02A18F91}"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591153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0462399-2873-4704-99C0-3EC90AB97805}"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7394883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fr-FR"/>
          </a:p>
        </p:txBody>
      </p:sp>
      <p:sp>
        <p:nvSpPr>
          <p:cNvPr id="3" name="Table Placeholder 2"/>
          <p:cNvSpPr>
            <a:spLocks noGrp="1"/>
          </p:cNvSpPr>
          <p:nvPr>
            <p:ph type="tbl" idx="1"/>
          </p:nvPr>
        </p:nvSpPr>
        <p:spPr>
          <a:xfrm>
            <a:off x="457200" y="1600200"/>
            <a:ext cx="8229600" cy="4530725"/>
          </a:xfrm>
        </p:spPr>
        <p:txBody>
          <a:bodyPr/>
          <a:lstStyle/>
          <a:p>
            <a:endParaRPr lang="fr-FR"/>
          </a:p>
        </p:txBody>
      </p:sp>
      <p:sp>
        <p:nvSpPr>
          <p:cNvPr id="4" name="Date Placeholder 3"/>
          <p:cNvSpPr>
            <a:spLocks noGrp="1"/>
          </p:cNvSpPr>
          <p:nvPr>
            <p:ph type="dt" sz="half" idx="10"/>
          </p:nvPr>
        </p:nvSpPr>
        <p:spPr>
          <a:xfrm>
            <a:off x="457200" y="6243638"/>
            <a:ext cx="2133600" cy="45720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023CAEF-45DA-4EBF-884A-D53A309979AC}" type="slidenum">
              <a:rPr kumimoji="0" lang="en-US" altLang="fr-FR"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63625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43FF83B-9D10-444A-8DAD-3EC503E2D64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6875920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A8D3BFA-A752-4FF5-9CC2-D7404C14B6B2}"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60529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B9E888A-3BC7-4A81-A598-119C5F2F687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9334170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275BF2E-EB33-4FC6-A398-DA64B0B31EE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04379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43F93-823F-4757-B5EF-CFD9A3969E7C}" type="datetime1">
              <a:rPr lang="en-US" smtClean="0"/>
              <a:t>4/29/2018</a:t>
            </a:fld>
            <a:endParaRPr lang="en-US"/>
          </a:p>
        </p:txBody>
      </p:sp>
      <p:sp>
        <p:nvSpPr>
          <p:cNvPr id="5" name="Footer Placeholder 4"/>
          <p:cNvSpPr>
            <a:spLocks noGrp="1"/>
          </p:cNvSpPr>
          <p:nvPr>
            <p:ph type="ftr" sz="quarter" idx="11"/>
          </p:nvPr>
        </p:nvSpPr>
        <p:spPr/>
        <p:txBody>
          <a:bodyPr/>
          <a:lstStyle/>
          <a:p>
            <a:r>
              <a:rPr lang="en-US"/>
              <a:t>Pharmacy Department mulago NRH</a:t>
            </a:r>
          </a:p>
        </p:txBody>
      </p:sp>
      <p:sp>
        <p:nvSpPr>
          <p:cNvPr id="9"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31994110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5D28FAE-5966-4DD3-9ADD-5CA8CF31BC8E}"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616493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875DC5F-6305-447A-AD77-B622DA543397}"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822365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E0A3F11-0CC5-4D80-A469-5486D009E0E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738272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F8AAE5D-5CD3-4F91-AB1F-EA6B327343B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69261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D32746-C332-4870-9CA8-C8A04B3B9B61}"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0186973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86F0665-78BA-4055-85E7-E4E2DB248DC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539932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54B06D2-C61F-4349-AB7C-733128428B2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178949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43FF83B-9D10-444A-8DAD-3EC503E2D64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47668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A8D3BFA-A752-4FF5-9CC2-D7404C14B6B2}"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904298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B9E888A-3BC7-4A81-A598-119C5F2F687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9681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9" name="Rectangle 8"/>
            <p:cNvSpPr/>
            <p:nvPr/>
          </p:nvSpPr>
          <p:spPr bwMode="gray">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257588"/>
            <a:ext cx="3101765" cy="3020343"/>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CD8ED7-C0BE-4B6E-A3A5-1A3A86C2AE08}" type="datetime1">
              <a:rPr lang="en-US" smtClean="0"/>
              <a:t>4/29/2018</a:t>
            </a:fld>
            <a:endParaRPr lang="en-US"/>
          </a:p>
        </p:txBody>
      </p:sp>
      <p:sp>
        <p:nvSpPr>
          <p:cNvPr id="5" name="Footer Placeholder 4"/>
          <p:cNvSpPr>
            <a:spLocks noGrp="1"/>
          </p:cNvSpPr>
          <p:nvPr>
            <p:ph type="ftr" sz="quarter" idx="11"/>
          </p:nvPr>
        </p:nvSpPr>
        <p:spPr/>
        <p:txBody>
          <a:bodyPr/>
          <a:lstStyle/>
          <a:p>
            <a:r>
              <a:rPr lang="en-US"/>
              <a:t>Pharmacy Department mulago NRH</a:t>
            </a:r>
          </a:p>
        </p:txBody>
      </p:sp>
      <p:sp>
        <p:nvSpPr>
          <p:cNvPr id="15" name="Rectangle 14"/>
          <p:cNvSpPr/>
          <p:nvPr/>
        </p:nvSpPr>
        <p:spPr>
          <a:xfrm>
            <a:off x="7738039" y="7605"/>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3145853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275BF2E-EB33-4FC6-A398-DA64B0B31EE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40962600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5D28FAE-5966-4DD3-9ADD-5CA8CF31BC8E}"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8921422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875DC5F-6305-447A-AD77-B622DA543397}"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438659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E0A3F11-0CC5-4D80-A469-5486D009E0E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626391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F8AAE5D-5CD3-4F91-AB1F-EA6B327343B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2429983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D32746-C332-4870-9CA8-C8A04B3B9B61}"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8375462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86F0665-78BA-4055-85E7-E4E2DB248DC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5456027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54B06D2-C61F-4349-AB7C-733128428B2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6368929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43FF83B-9D10-444A-8DAD-3EC503E2D64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1482623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A8D3BFA-A752-4FF5-9CC2-D7404C14B6B2}"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74546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199"/>
            <a:ext cx="3636980" cy="353060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0" y="2489199"/>
            <a:ext cx="3636981" cy="35306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791677-DE07-496F-903D-A2778E7205BB}" type="datetime1">
              <a:rPr lang="en-US" smtClean="0"/>
              <a:t>4/29/2018</a:t>
            </a:fld>
            <a:endParaRPr lang="en-US"/>
          </a:p>
        </p:txBody>
      </p:sp>
      <p:sp>
        <p:nvSpPr>
          <p:cNvPr id="6" name="Footer Placeholder 5"/>
          <p:cNvSpPr>
            <a:spLocks noGrp="1"/>
          </p:cNvSpPr>
          <p:nvPr>
            <p:ph type="ftr" sz="quarter" idx="11"/>
          </p:nvPr>
        </p:nvSpPr>
        <p:spPr/>
        <p:txBody>
          <a:bodyPr/>
          <a:lstStyle/>
          <a:p>
            <a:r>
              <a:rPr lang="en-US"/>
              <a:t>Pharmacy Department mulago NRH</a:t>
            </a:r>
          </a:p>
        </p:txBody>
      </p:sp>
      <p:sp>
        <p:nvSpPr>
          <p:cNvPr id="8"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15945454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B9E888A-3BC7-4A81-A598-119C5F2F687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0847547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275BF2E-EB33-4FC6-A398-DA64B0B31EE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7986238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5D28FAE-5966-4DD3-9ADD-5CA8CF31BC8E}"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7023881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875DC5F-6305-447A-AD77-B622DA543397}"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0870831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E0A3F11-0CC5-4D80-A469-5486D009E0E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0279668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F8AAE5D-5CD3-4F91-AB1F-EA6B327343B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42935796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D32746-C332-4870-9CA8-C8A04B3B9B61}"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0397371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86F0665-78BA-4055-85E7-E4E2DB248DC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906224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54B06D2-C61F-4349-AB7C-733128428B2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42797313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43FF83B-9D10-444A-8DAD-3EC503E2D64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85743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F64904-6EAC-430A-911E-93A9382186A5}" type="datetime1">
              <a:rPr lang="en-US" smtClean="0"/>
              <a:t>4/29/2018</a:t>
            </a:fld>
            <a:endParaRPr lang="en-US"/>
          </a:p>
        </p:txBody>
      </p:sp>
      <p:sp>
        <p:nvSpPr>
          <p:cNvPr id="8" name="Footer Placeholder 7"/>
          <p:cNvSpPr>
            <a:spLocks noGrp="1"/>
          </p:cNvSpPr>
          <p:nvPr>
            <p:ph type="ftr" sz="quarter" idx="11"/>
          </p:nvPr>
        </p:nvSpPr>
        <p:spPr/>
        <p:txBody>
          <a:bodyPr/>
          <a:lstStyle/>
          <a:p>
            <a:r>
              <a:rPr lang="en-US"/>
              <a:t>Pharmacy Department mulago NRH</a:t>
            </a:r>
          </a:p>
        </p:txBody>
      </p:sp>
      <p:sp>
        <p:nvSpPr>
          <p:cNvPr id="10" name="Slide Number Placeholder 5"/>
          <p:cNvSpPr>
            <a:spLocks noGrp="1"/>
          </p:cNvSpPr>
          <p:nvPr>
            <p:ph type="sldNum" sz="quarter" idx="12"/>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23735714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A8D3BFA-A752-4FF5-9CC2-D7404C14B6B2}"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6946062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0B9E888A-3BC7-4A81-A598-119C5F2F687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0862685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D275BF2E-EB33-4FC6-A398-DA64B0B31EE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7245182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5D28FAE-5966-4DD3-9ADD-5CA8CF31BC8E}"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1644271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2875DC5F-6305-447A-AD77-B622DA543397}"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0485660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E0A3F11-0CC5-4D80-A469-5486D009E0E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784569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1F8AAE5D-5CD3-4F91-AB1F-EA6B327343B3}"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5090902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D32746-C332-4870-9CA8-C8A04B3B9B61}"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6930597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A86F0665-78BA-4055-85E7-E4E2DB248DC6}"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10150944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654B06D2-C61F-4349-AB7C-733128428B2B}"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937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ABFD6-844C-4E25-805D-14D5F3015F55}" type="datetime1">
              <a:rPr lang="en-US" smtClean="0"/>
              <a:t>4/29/2018</a:t>
            </a:fld>
            <a:endParaRPr lang="en-US"/>
          </a:p>
        </p:txBody>
      </p:sp>
      <p:sp>
        <p:nvSpPr>
          <p:cNvPr id="4" name="Footer Placeholder 3"/>
          <p:cNvSpPr>
            <a:spLocks noGrp="1"/>
          </p:cNvSpPr>
          <p:nvPr>
            <p:ph type="ftr" sz="quarter" idx="11"/>
          </p:nvPr>
        </p:nvSpPr>
        <p:spPr/>
        <p:txBody>
          <a:bodyPr/>
          <a:lstStyle/>
          <a:p>
            <a:r>
              <a:rPr lang="en-US"/>
              <a:t>Pharmacy Department mulago NRH</a:t>
            </a:r>
          </a:p>
        </p:txBody>
      </p:sp>
      <p:sp>
        <p:nvSpPr>
          <p:cNvPr id="6"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70A3D8C-4E2E-49E6-9C4D-94E0FF62397D}" type="slidenum">
              <a:rPr lang="en-US" smtClean="0"/>
              <a:t>‹#›</a:t>
            </a:fld>
            <a:endParaRPr lang="en-US"/>
          </a:p>
        </p:txBody>
      </p:sp>
    </p:spTree>
    <p:extLst>
      <p:ext uri="{BB962C8B-B14F-4D97-AF65-F5344CB8AC3E}">
        <p14:creationId xmlns:p14="http://schemas.microsoft.com/office/powerpoint/2010/main" val="38788556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reeform 6"/>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ight Triangle 5"/>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7" name="Straight Connector 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8" name="Right Triangle 7"/>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10" name="Group 4"/>
          <p:cNvGrpSpPr/>
          <p:nvPr/>
        </p:nvGrpSpPr>
        <p:grpSpPr>
          <a:xfrm>
            <a:off x="-3765" y="4953000"/>
            <a:ext cx="9147765" cy="1912088"/>
            <a:chOff x="-3765" y="4832896"/>
            <a:chExt cx="9147765" cy="2032192"/>
          </a:xfrm>
          <a:solidFill>
            <a:srgbClr val="FCFDF1"/>
          </a:solidFill>
        </p:grpSpPr>
        <p:sp>
          <p:nvSpPr>
            <p:cNvPr id="11" name="Freeform 10"/>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grpFill/>
            <a:ln w="9525" cap="flat" cmpd="dbl"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Freeform 11"/>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grpFill/>
            <a:ln w="9525" cap="flat" cmpd="dbl"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 name="Freeform 1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grpFill/>
            <a:ln w="12700" cap="rnd" cmpd="dbl" algn="ctr">
              <a:solidFill>
                <a:schemeClr val="tx1"/>
              </a:solid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4" name="Straight Connector 13"/>
            <p:cNvCxnSpPr/>
            <p:nvPr/>
          </p:nvCxnSpPr>
          <p:spPr>
            <a:xfrm>
              <a:off x="-3765" y="4880373"/>
              <a:ext cx="9147765" cy="839943"/>
            </a:xfrm>
            <a:prstGeom prst="line">
              <a:avLst/>
            </a:prstGeom>
            <a:grpFill/>
            <a:ln w="12065" cap="flat" cmpd="dbl"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5" name="Date Placeholder 29"/>
          <p:cNvSpPr>
            <a:spLocks noGrp="1"/>
          </p:cNvSpPr>
          <p:nvPr>
            <p:ph type="dt" sz="half" idx="10"/>
          </p:nvPr>
        </p:nvSpPr>
        <p:spPr>
          <a:xfrm>
            <a:off x="6727825" y="6408738"/>
            <a:ext cx="1919288" cy="365125"/>
          </a:xfrm>
        </p:spPr>
        <p:txBody>
          <a:bodyPr/>
          <a:lstStyle>
            <a:lvl1pPr>
              <a:defRPr>
                <a:solidFill>
                  <a:srgbClr val="FFFFFF"/>
                </a:solidFill>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fld id="{FFFBAE3D-5109-4385-9631-3D6DEE915EB4}" type="datetimeFigureOut">
              <a:rPr kumimoji="0" lang="en-US" sz="1000" b="0" i="0" u="none" strike="noStrike" kern="1200" cap="none" spc="0" normalizeH="0" baseline="0" noProof="0">
                <a:ln>
                  <a:noFill/>
                </a:ln>
                <a:solidFill>
                  <a:srgbClr val="FFFFFF"/>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6" name="Footer Placeholder 18"/>
          <p:cNvSpPr>
            <a:spLocks noGrp="1"/>
          </p:cNvSpPr>
          <p:nvPr>
            <p:ph type="ftr" sz="quarter" idx="11"/>
          </p:nvPr>
        </p:nvSpPr>
        <p:spPr>
          <a:xfrm>
            <a:off x="4379913" y="6408738"/>
            <a:ext cx="2351087" cy="365125"/>
          </a:xfrm>
          <a:prstGeom prst="rect">
            <a:avLst/>
          </a:prstGeom>
        </p:spPr>
        <p:txBody>
          <a:bodyPr/>
          <a:lstStyle>
            <a:lvl1pPr eaLnBrk="1" hangingPunct="1">
              <a:defRPr sz="1000" b="0">
                <a:solidFill>
                  <a:schemeClr val="accent1">
                    <a:tint val="20000"/>
                  </a:schemeClr>
                </a:solidFill>
                <a:effectLst/>
                <a:latin typeface="Arial" pitchFamily="34" charset="0"/>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2DA2BF">
                  <a:tint val="20000"/>
                </a:srgbClr>
              </a:solidFill>
              <a:effectLst/>
              <a:uLnTx/>
              <a:uFillTx/>
              <a:latin typeface="Arial" pitchFamily="34" charset="0"/>
              <a:ea typeface="+mn-ea"/>
              <a:cs typeface="+mn-cs"/>
            </a:endParaRPr>
          </a:p>
        </p:txBody>
      </p:sp>
      <p:sp>
        <p:nvSpPr>
          <p:cNvPr id="18" name="Slide Number Placeholder 26"/>
          <p:cNvSpPr>
            <a:spLocks noGrp="1"/>
          </p:cNvSpPr>
          <p:nvPr>
            <p:ph type="sldNum" sz="quarter" idx="12"/>
          </p:nvPr>
        </p:nvSpPr>
        <p:spPr>
          <a:xfrm>
            <a:off x="8647113" y="6408738"/>
            <a:ext cx="366712" cy="365125"/>
          </a:xfrm>
        </p:spPr>
        <p:txBody>
          <a:bodyPr/>
          <a:lstStyle>
            <a:lvl1pPr>
              <a:defRPr smtClean="0">
                <a:solidFill>
                  <a:srgbClr val="FFFFFF"/>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C3B68C-33C9-435A-A23D-B0D90E249E14}" type="slidenum">
              <a:rPr kumimoji="0" lang="en-US" altLang="fr-FR"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5371077"/>
      </p:ext>
    </p:extLst>
  </p:cSld>
  <p:clrMapOvr>
    <a:masterClrMapping/>
  </p:clrMapOvr>
  <p:transition>
    <p:wedg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686800" cy="5410200"/>
          </a:xfrm>
        </p:spPr>
        <p:txBody>
          <a:bodyPr/>
          <a:lstStyle>
            <a:lvl1pPr>
              <a:buClr>
                <a:schemeClr val="accent1">
                  <a:lumMod val="75000"/>
                </a:schemeClr>
              </a:buClr>
              <a:buSzPct val="79000"/>
              <a:defRPr sz="3200">
                <a:solidFill>
                  <a:srgbClr val="0070C0"/>
                </a:solidFill>
                <a:effectLst>
                  <a:outerShdw blurRad="38100" dist="38100" dir="2700000" algn="tl">
                    <a:srgbClr val="000000">
                      <a:alpha val="43137"/>
                    </a:srgbClr>
                  </a:outerShdw>
                </a:effectLst>
                <a:latin typeface="Trebuchet MS" pitchFamily="34" charset="0"/>
              </a:defRPr>
            </a:lvl1pPr>
            <a:lvl2pPr>
              <a:buClr>
                <a:srgbClr val="C00000"/>
              </a:buClr>
              <a:buSzPct val="81000"/>
              <a:buFont typeface="Wingdings" pitchFamily="2" charset="2"/>
              <a:buChar char="q"/>
              <a:defRPr sz="2800">
                <a:solidFill>
                  <a:srgbClr val="08A058"/>
                </a:solidFill>
                <a:effectLst/>
                <a:latin typeface="Trebuchet MS" pitchFamily="34" charset="0"/>
              </a:defRPr>
            </a:lvl2pPr>
            <a:lvl3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3pPr>
            <a:lvl4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4pPr>
            <a:lvl5pPr>
              <a:buClr>
                <a:schemeClr val="tx1">
                  <a:lumMod val="85000"/>
                  <a:lumOff val="15000"/>
                </a:schemeClr>
              </a:buClr>
              <a:buSzPct val="127000"/>
              <a:buFont typeface="Wingdings" pitchFamily="2" charset="2"/>
              <a:buChar char="§"/>
              <a:defRPr>
                <a:solidFill>
                  <a:srgbClr val="08A058"/>
                </a:solidFill>
                <a:effectLst/>
                <a:latin typeface="Trebuchet MS" pitchFamily="34" charset="0"/>
              </a:defRPr>
            </a:lvl5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457200" y="76200"/>
            <a:ext cx="8229600" cy="609600"/>
          </a:xfrm>
        </p:spPr>
        <p:txBody>
          <a:bodyPr rtlCol="0"/>
          <a:lstStyle>
            <a:lvl1pPr algn="ctr">
              <a:defRPr sz="3600">
                <a:solidFill>
                  <a:srgbClr val="FF0000"/>
                </a:solidFill>
                <a:latin typeface="Albertus" pitchFamily="34" charset="0"/>
              </a:defRPr>
            </a:lvl1pPr>
            <a:extLst/>
          </a:lstStyle>
          <a:p>
            <a:r>
              <a:rPr lang="en-US" dirty="0"/>
              <a:t>Click to edit Master title style</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399F9FA-36AA-4C68-9027-669E92875C32}" type="datetimeFigureOut">
              <a:rPr kumimoji="0" lang="en-US" sz="1000" b="0"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Slide Number Placeholder 5"/>
          <p:cNvSpPr>
            <a:spLocks noGrp="1"/>
          </p:cNvSpPr>
          <p:nvPr>
            <p:ph type="sldNum"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FD1AE16-4049-471F-99F8-BE4CD423E8FF}" type="slidenum">
              <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39386647"/>
      </p:ext>
    </p:extLst>
  </p:cSld>
  <p:clrMapOvr>
    <a:masterClrMapping/>
  </p:clrMapOvr>
  <p:transition>
    <p:wedg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0402" name="Group 1026"/>
          <p:cNvGrpSpPr>
            <a:grpSpLocks/>
          </p:cNvGrpSpPr>
          <p:nvPr/>
        </p:nvGrpSpPr>
        <p:grpSpPr bwMode="auto">
          <a:xfrm>
            <a:off x="0" y="6350"/>
            <a:ext cx="9140825" cy="6851650"/>
            <a:chOff x="0" y="4"/>
            <a:chExt cx="5758" cy="4316"/>
          </a:xfrm>
        </p:grpSpPr>
        <p:grpSp>
          <p:nvGrpSpPr>
            <p:cNvPr id="230403" name="Group 1027"/>
            <p:cNvGrpSpPr>
              <a:grpSpLocks/>
            </p:cNvGrpSpPr>
            <p:nvPr/>
          </p:nvGrpSpPr>
          <p:grpSpPr bwMode="auto">
            <a:xfrm>
              <a:off x="0" y="1161"/>
              <a:ext cx="5758" cy="3159"/>
              <a:chOff x="0" y="1161"/>
              <a:chExt cx="5758" cy="3159"/>
            </a:xfrm>
          </p:grpSpPr>
          <p:sp>
            <p:nvSpPr>
              <p:cNvPr id="230404" name="Freeform 1028"/>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5" name="Freeform 1029"/>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sp>
          <p:nvSpPr>
            <p:cNvPr id="230406" name="Freeform 1030"/>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7" name="Freeform 1031"/>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8" name="Freeform 103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30409" name="Group 1033"/>
            <p:cNvGrpSpPr>
              <a:grpSpLocks/>
            </p:cNvGrpSpPr>
            <p:nvPr/>
          </p:nvGrpSpPr>
          <p:grpSpPr bwMode="auto">
            <a:xfrm>
              <a:off x="348" y="4"/>
              <a:ext cx="5410" cy="4316"/>
              <a:chOff x="348" y="4"/>
              <a:chExt cx="5410" cy="4316"/>
            </a:xfrm>
          </p:grpSpPr>
          <p:sp>
            <p:nvSpPr>
              <p:cNvPr id="230410" name="Freeform 1034"/>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1" name="Freeform 1035"/>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2" name="Freeform 1036"/>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3" name="Freeform 1037"/>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4" name="Freeform 1038"/>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5" name="Freeform 1039"/>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30416" name="Rectangle 1040"/>
          <p:cNvSpPr>
            <a:spLocks noGrp="1" noChangeArrowheads="1"/>
          </p:cNvSpPr>
          <p:nvPr>
            <p:ph type="ctrTitle" sz="quarter"/>
          </p:nvPr>
        </p:nvSpPr>
        <p:spPr>
          <a:xfrm>
            <a:off x="1066800" y="1997075"/>
            <a:ext cx="7086600" cy="1431925"/>
          </a:xfrm>
        </p:spPr>
        <p:txBody>
          <a:bodyPr anchor="b"/>
          <a:lstStyle>
            <a:lvl1pPr>
              <a:defRPr/>
            </a:lvl1pPr>
          </a:lstStyle>
          <a:p>
            <a:pPr lvl="0"/>
            <a:r>
              <a:rPr lang="en-US" altLang="fr-FR" noProof="0"/>
              <a:t>Click to edit Master title style</a:t>
            </a:r>
          </a:p>
        </p:txBody>
      </p:sp>
      <p:sp>
        <p:nvSpPr>
          <p:cNvPr id="230417" name="Rectangle 1041"/>
          <p:cNvSpPr>
            <a:spLocks noGrp="1" noChangeArrowheads="1"/>
          </p:cNvSpPr>
          <p:nvPr>
            <p:ph type="subTitle" sz="quarter" idx="1"/>
          </p:nvPr>
        </p:nvSpPr>
        <p:spPr>
          <a:xfrm>
            <a:off x="1066800" y="3886200"/>
            <a:ext cx="6400800" cy="1752600"/>
          </a:xfrm>
        </p:spPr>
        <p:txBody>
          <a:bodyPr/>
          <a:lstStyle>
            <a:lvl1pPr marL="0" indent="0">
              <a:buFont typeface="Wingdings" panose="05000000000000000000" pitchFamily="2" charset="2"/>
              <a:buNone/>
              <a:defRPr/>
            </a:lvl1pPr>
          </a:lstStyle>
          <a:p>
            <a:pPr lvl="0"/>
            <a:r>
              <a:rPr lang="en-US" altLang="fr-FR" noProof="0"/>
              <a:t>Click to edit Master subtitle style</a:t>
            </a:r>
          </a:p>
        </p:txBody>
      </p:sp>
      <p:sp>
        <p:nvSpPr>
          <p:cNvPr id="230418" name="Rectangle 1042"/>
          <p:cNvSpPr>
            <a:spLocks noGrp="1" noChangeArrowheads="1"/>
          </p:cNvSpPr>
          <p:nvPr>
            <p:ph type="dt" sz="quarter" idx="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19" name="Rectangle 1043"/>
          <p:cNvSpPr>
            <a:spLocks noGrp="1" noChangeArrowheads="1"/>
          </p:cNvSpPr>
          <p:nvPr>
            <p:ph type="ftr" sz="quarter" idx="3"/>
          </p:nvPr>
        </p:nvSpPr>
        <p:spPr>
          <a:xfrm>
            <a:off x="33528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20" name="Rectangle 1044"/>
          <p:cNvSpPr>
            <a:spLocks noGrp="1" noChangeArrowheads="1"/>
          </p:cNvSpPr>
          <p:nvPr>
            <p:ph type="sldNum" sz="quarter" idx="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DE82A9-F90A-42ED-90CF-A54529CCC34B}"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2570786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C9D98A-2E00-4449-8BD6-610A159392B0}"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8021626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BB7610-287B-46C0-B954-D93524E3955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8206232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10668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9149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2BAED6-667E-4B33-945B-02551E39EFD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411567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1F5DAB-072E-4238-A8FA-C7286F11638A}"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541474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53D439-7285-446E-8091-EBF345A7E53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6647951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27B9ADE-4BB3-4FA4-8054-62D264F7389D}"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5097009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6B57DEF-41D5-4E9F-AFC0-25A2BB4686B5}"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01880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DFC776-8A13-4D5B-B72E-97B0D480D638}" type="datetime1">
              <a:rPr lang="en-US" smtClean="0"/>
              <a:t>4/29/2018</a:t>
            </a:fld>
            <a:endParaRPr lang="en-US"/>
          </a:p>
        </p:txBody>
      </p:sp>
      <p:sp>
        <p:nvSpPr>
          <p:cNvPr id="3" name="Footer Placeholder 2"/>
          <p:cNvSpPr>
            <a:spLocks noGrp="1"/>
          </p:cNvSpPr>
          <p:nvPr>
            <p:ph type="ftr" sz="quarter" idx="11"/>
          </p:nvPr>
        </p:nvSpPr>
        <p:spPr/>
        <p:txBody>
          <a:bodyPr/>
          <a:lstStyle/>
          <a:p>
            <a:r>
              <a:rPr lang="en-US"/>
              <a:t>Pharmacy Department mulago NRH</a:t>
            </a:r>
          </a:p>
        </p:txBody>
      </p:sp>
      <p:sp>
        <p:nvSpPr>
          <p:cNvPr id="6" name="Rectangle 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7766428" y="295730"/>
            <a:ext cx="628813" cy="767687"/>
          </a:xfrm>
          <a:prstGeom prst="rect">
            <a:avLst/>
          </a:prstGeom>
        </p:spPr>
        <p:txBody>
          <a:bodyPr/>
          <a:lstStyle/>
          <a:p>
            <a:fld id="{A70A3D8C-4E2E-49E6-9C4D-94E0FF62397D}" type="slidenum">
              <a:rPr lang="en-US" smtClean="0"/>
              <a:t>‹#›</a:t>
            </a:fld>
            <a:endParaRPr lang="en-US"/>
          </a:p>
        </p:txBody>
      </p:sp>
    </p:spTree>
    <p:extLst>
      <p:ext uri="{BB962C8B-B14F-4D97-AF65-F5344CB8AC3E}">
        <p14:creationId xmlns:p14="http://schemas.microsoft.com/office/powerpoint/2010/main" val="672854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AC5C4B-7763-47B7-BC1E-8D49AC6E26D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5613229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6780FCE-B9EF-4770-9A1F-3A54AD061A56}"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8794550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04800"/>
            <a:ext cx="1885950" cy="5791200"/>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1066800" y="304800"/>
            <a:ext cx="5505450" cy="5791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A9BFF0E-40E9-41EB-B781-D59B1716DB2E}"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7364002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30402" name="Group 1026"/>
          <p:cNvGrpSpPr>
            <a:grpSpLocks/>
          </p:cNvGrpSpPr>
          <p:nvPr/>
        </p:nvGrpSpPr>
        <p:grpSpPr bwMode="auto">
          <a:xfrm>
            <a:off x="0" y="6350"/>
            <a:ext cx="9140825" cy="6851650"/>
            <a:chOff x="0" y="4"/>
            <a:chExt cx="5758" cy="4316"/>
          </a:xfrm>
        </p:grpSpPr>
        <p:grpSp>
          <p:nvGrpSpPr>
            <p:cNvPr id="230403" name="Group 1027"/>
            <p:cNvGrpSpPr>
              <a:grpSpLocks/>
            </p:cNvGrpSpPr>
            <p:nvPr/>
          </p:nvGrpSpPr>
          <p:grpSpPr bwMode="auto">
            <a:xfrm>
              <a:off x="0" y="1161"/>
              <a:ext cx="5758" cy="3159"/>
              <a:chOff x="0" y="1161"/>
              <a:chExt cx="5758" cy="3159"/>
            </a:xfrm>
          </p:grpSpPr>
          <p:sp>
            <p:nvSpPr>
              <p:cNvPr id="230404" name="Freeform 1028"/>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5" name="Freeform 1029"/>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sp>
          <p:nvSpPr>
            <p:cNvPr id="230406" name="Freeform 1030"/>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7" name="Freeform 1031"/>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08" name="Freeform 103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30409" name="Group 1033"/>
            <p:cNvGrpSpPr>
              <a:grpSpLocks/>
            </p:cNvGrpSpPr>
            <p:nvPr/>
          </p:nvGrpSpPr>
          <p:grpSpPr bwMode="auto">
            <a:xfrm>
              <a:off x="348" y="4"/>
              <a:ext cx="5410" cy="4316"/>
              <a:chOff x="348" y="4"/>
              <a:chExt cx="5410" cy="4316"/>
            </a:xfrm>
          </p:grpSpPr>
          <p:sp>
            <p:nvSpPr>
              <p:cNvPr id="230410" name="Freeform 1034"/>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1" name="Freeform 1035"/>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2" name="Freeform 1036"/>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3" name="Freeform 1037"/>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4" name="Freeform 1038"/>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30415" name="Freeform 1039"/>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30416" name="Rectangle 1040"/>
          <p:cNvSpPr>
            <a:spLocks noGrp="1" noChangeArrowheads="1"/>
          </p:cNvSpPr>
          <p:nvPr>
            <p:ph type="ctrTitle" sz="quarter"/>
          </p:nvPr>
        </p:nvSpPr>
        <p:spPr>
          <a:xfrm>
            <a:off x="1066800" y="1997075"/>
            <a:ext cx="7086600" cy="1431925"/>
          </a:xfrm>
        </p:spPr>
        <p:txBody>
          <a:bodyPr anchor="b"/>
          <a:lstStyle>
            <a:lvl1pPr>
              <a:defRPr/>
            </a:lvl1pPr>
          </a:lstStyle>
          <a:p>
            <a:pPr lvl="0"/>
            <a:r>
              <a:rPr lang="en-US" altLang="fr-FR" noProof="0"/>
              <a:t>Click to edit Master title style</a:t>
            </a:r>
          </a:p>
        </p:txBody>
      </p:sp>
      <p:sp>
        <p:nvSpPr>
          <p:cNvPr id="230417" name="Rectangle 1041"/>
          <p:cNvSpPr>
            <a:spLocks noGrp="1" noChangeArrowheads="1"/>
          </p:cNvSpPr>
          <p:nvPr>
            <p:ph type="subTitle" sz="quarter" idx="1"/>
          </p:nvPr>
        </p:nvSpPr>
        <p:spPr>
          <a:xfrm>
            <a:off x="1066800" y="3886200"/>
            <a:ext cx="6400800" cy="1752600"/>
          </a:xfrm>
        </p:spPr>
        <p:txBody>
          <a:bodyPr/>
          <a:lstStyle>
            <a:lvl1pPr marL="0" indent="0">
              <a:buFont typeface="Wingdings" panose="05000000000000000000" pitchFamily="2" charset="2"/>
              <a:buNone/>
              <a:defRPr/>
            </a:lvl1pPr>
          </a:lstStyle>
          <a:p>
            <a:pPr lvl="0"/>
            <a:r>
              <a:rPr lang="en-US" altLang="fr-FR" noProof="0"/>
              <a:t>Click to edit Master subtitle style</a:t>
            </a:r>
          </a:p>
        </p:txBody>
      </p:sp>
      <p:sp>
        <p:nvSpPr>
          <p:cNvPr id="230418" name="Rectangle 1042"/>
          <p:cNvSpPr>
            <a:spLocks noGrp="1" noChangeArrowheads="1"/>
          </p:cNvSpPr>
          <p:nvPr>
            <p:ph type="dt" sz="quarter" idx="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19" name="Rectangle 1043"/>
          <p:cNvSpPr>
            <a:spLocks noGrp="1" noChangeArrowheads="1"/>
          </p:cNvSpPr>
          <p:nvPr>
            <p:ph type="ftr" sz="quarter" idx="3"/>
          </p:nvPr>
        </p:nvSpPr>
        <p:spPr>
          <a:xfrm>
            <a:off x="3352800" y="6248400"/>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30420" name="Rectangle 1044"/>
          <p:cNvSpPr>
            <a:spLocks noGrp="1" noChangeArrowheads="1"/>
          </p:cNvSpPr>
          <p:nvPr>
            <p:ph type="sldNum" sz="quarter" idx="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6DE82A9-F90A-42ED-90CF-A54529CCC34B}"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16983013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AC9D98A-2E00-4449-8BD6-610A159392B0}"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6035073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BB7610-287B-46C0-B954-D93524E3955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2489665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10668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914900" y="1981200"/>
            <a:ext cx="36957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92BAED6-667E-4B33-945B-02551E39EFD9}"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9939875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41F5DAB-072E-4238-A8FA-C7286F11638A}"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9361977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53D439-7285-446E-8091-EBF345A7E53C}"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7809580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27B9ADE-4BB3-4FA4-8054-62D264F7389D}"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3571186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10.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1.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2.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image" Target="../media/image3.jpeg"/><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9.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152400"/>
            <a:ext cx="8229600" cy="609600"/>
          </a:xfrm>
          <a:prstGeom prst="rect">
            <a:avLst/>
          </a:prstGeom>
        </p:spPr>
        <p:txBody>
          <a:bodyPr vert="horz" wrap="square" lIns="91440" tIns="45720" rIns="91440" bIns="45720" numCol="1" anchor="ctr" anchorCtr="0" compatLnSpc="1">
            <a:prstTxWarp prst="textNoShape">
              <a:avLst/>
            </a:prstTxWarp>
            <a:noAutofit/>
          </a:bodyPr>
          <a:lstStyle/>
          <a:p>
            <a:pPr lvl="0"/>
            <a:r>
              <a:rPr lang="en-US"/>
              <a:t>Click to edit Master title style</a:t>
            </a:r>
          </a:p>
        </p:txBody>
      </p:sp>
      <p:sp>
        <p:nvSpPr>
          <p:cNvPr id="5123" name="Text Placeholder 29"/>
          <p:cNvSpPr>
            <a:spLocks noGrp="1"/>
          </p:cNvSpPr>
          <p:nvPr>
            <p:ph type="body" idx="1"/>
          </p:nvPr>
        </p:nvSpPr>
        <p:spPr bwMode="auto">
          <a:xfrm>
            <a:off x="304800" y="990600"/>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6" name="Date Placeholder 3"/>
          <p:cNvSpPr>
            <a:spLocks noGrp="1"/>
          </p:cNvSpPr>
          <p:nvPr>
            <p:ph type="dt" sz="half" idx="2"/>
          </p:nvPr>
        </p:nvSpPr>
        <p:spPr>
          <a:xfrm>
            <a:off x="76200" y="6492875"/>
            <a:ext cx="1920875" cy="365125"/>
          </a:xfrm>
          <a:prstGeom prst="rect">
            <a:avLst/>
          </a:prstGeom>
        </p:spPr>
        <p:txBody>
          <a:bodyPr vert="horz" anchor="b"/>
          <a:lstStyle>
            <a:lvl1pPr>
              <a:defRPr sz="1000">
                <a:latin typeface="Arial" charset="0"/>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 name="Slide Number Placeholder 5"/>
          <p:cNvSpPr>
            <a:spLocks noGrp="1"/>
          </p:cNvSpPr>
          <p:nvPr>
            <p:ph type="sldNum" sz="quarter" idx="4"/>
          </p:nvPr>
        </p:nvSpPr>
        <p:spPr>
          <a:xfrm>
            <a:off x="8001000" y="6492875"/>
            <a:ext cx="365125"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41007233"/>
      </p:ext>
    </p:extLst>
  </p:cSld>
  <p:clrMap bg1="lt1" tx1="dk1" bg2="lt2" tx2="dk2" accent1="accent1" accent2="accent2" accent3="accent3" accent4="accent4" accent5="accent5" accent6="accent6" hlink="hlink" folHlink="folHlink"/>
  <p:sldLayoutIdLst>
    <p:sldLayoutId id="2147483673" r:id="rId1"/>
    <p:sldLayoutId id="2147483674" r:id="rId2"/>
  </p:sldLayoutIdLst>
  <p:transition>
    <p:wedge/>
  </p:transition>
  <p:txStyles>
    <p:titleStyle>
      <a:lvl1pPr algn="ctr" rtl="0" eaLnBrk="0" fontAlgn="base" hangingPunct="0">
        <a:spcBef>
          <a:spcPct val="0"/>
        </a:spcBef>
        <a:spcAft>
          <a:spcPct val="0"/>
        </a:spcAft>
        <a:defRPr sz="3600" b="1" kern="1200">
          <a:solidFill>
            <a:schemeClr val="accent2"/>
          </a:solidFill>
          <a:effectLst>
            <a:outerShdw blurRad="31750" dist="25400" dir="5400000" algn="tl" rotWithShape="0">
              <a:srgbClr val="000000">
                <a:alpha val="25000"/>
              </a:srgbClr>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latin typeface="Arial" pitchFamily="34" charset="0"/>
        </a:defRPr>
      </a:lvl2pPr>
      <a:lvl3pPr algn="ctr" rtl="0" eaLnBrk="0" fontAlgn="base" hangingPunct="0">
        <a:spcBef>
          <a:spcPct val="0"/>
        </a:spcBef>
        <a:spcAft>
          <a:spcPct val="0"/>
        </a:spcAft>
        <a:defRPr sz="3600" b="1">
          <a:solidFill>
            <a:schemeClr val="accent2"/>
          </a:solidFill>
          <a:latin typeface="Arial" pitchFamily="34" charset="0"/>
        </a:defRPr>
      </a:lvl3pPr>
      <a:lvl4pPr algn="ctr" rtl="0" eaLnBrk="0" fontAlgn="base" hangingPunct="0">
        <a:spcBef>
          <a:spcPct val="0"/>
        </a:spcBef>
        <a:spcAft>
          <a:spcPct val="0"/>
        </a:spcAft>
        <a:defRPr sz="3600" b="1">
          <a:solidFill>
            <a:schemeClr val="accent2"/>
          </a:solidFill>
          <a:latin typeface="Arial" pitchFamily="34" charset="0"/>
        </a:defRPr>
      </a:lvl4pPr>
      <a:lvl5pPr algn="ctr" rtl="0" eaLnBrk="0" fontAlgn="base" hangingPunct="0">
        <a:spcBef>
          <a:spcPct val="0"/>
        </a:spcBef>
        <a:spcAft>
          <a:spcPct val="0"/>
        </a:spcAft>
        <a:defRPr sz="3600" b="1">
          <a:solidFill>
            <a:schemeClr val="accent2"/>
          </a:solidFill>
          <a:latin typeface="Arial"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3200" b="1" kern="1200">
          <a:solidFill>
            <a:srgbClr val="0070C0"/>
          </a:solidFill>
          <a:latin typeface="Trebuchet MS" pitchFamily="34" charset="0"/>
          <a:ea typeface="+mn-ea"/>
          <a:cs typeface="+mn-cs"/>
        </a:defRPr>
      </a:lvl1pPr>
      <a:lvl2pPr marL="620713" indent="-228600" algn="l" rtl="0" eaLnBrk="0" fontAlgn="base" hangingPunct="0">
        <a:spcBef>
          <a:spcPts val="325"/>
        </a:spcBef>
        <a:spcAft>
          <a:spcPct val="0"/>
        </a:spcAft>
        <a:buClr>
          <a:schemeClr val="accent1"/>
        </a:buClr>
        <a:buFont typeface="Wingdings" panose="05000000000000000000" pitchFamily="2" charset="2"/>
        <a:buChar char="q"/>
        <a:defRPr sz="2800" b="1" kern="1200">
          <a:solidFill>
            <a:srgbClr val="08A058"/>
          </a:solidFill>
          <a:latin typeface="Trebuchet MS" pitchFamily="34" charset="0"/>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rgbClr val="7030A0"/>
          </a:solidFill>
          <a:latin typeface="Trebuchet MS" pitchFamily="34" charset="0"/>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rgbClr val="7030A0"/>
          </a:solidFill>
          <a:latin typeface="Trebuchet MS" pitchFamily="34" charset="0"/>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rgbClr val="7030A0"/>
          </a:solidFill>
          <a:latin typeface="Trebuchet MS"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378" name="Group 2"/>
          <p:cNvGrpSpPr>
            <a:grpSpLocks/>
          </p:cNvGrpSpPr>
          <p:nvPr/>
        </p:nvGrpSpPr>
        <p:grpSpPr bwMode="auto">
          <a:xfrm>
            <a:off x="0" y="6350"/>
            <a:ext cx="9140825" cy="6851650"/>
            <a:chOff x="0" y="4"/>
            <a:chExt cx="5758" cy="4316"/>
          </a:xfrm>
        </p:grpSpPr>
        <p:sp>
          <p:nvSpPr>
            <p:cNvPr id="229379" name="Freeform 3"/>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0" name="Freeform 4"/>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29381" name="Group 5"/>
            <p:cNvGrpSpPr>
              <a:grpSpLocks/>
            </p:cNvGrpSpPr>
            <p:nvPr userDrawn="1"/>
          </p:nvGrpSpPr>
          <p:grpSpPr bwMode="auto">
            <a:xfrm>
              <a:off x="0" y="4"/>
              <a:ext cx="5758" cy="4316"/>
              <a:chOff x="0" y="4"/>
              <a:chExt cx="5758" cy="4316"/>
            </a:xfrm>
          </p:grpSpPr>
          <p:sp>
            <p:nvSpPr>
              <p:cNvPr id="229382"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3"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4" name="Freeform 8"/>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5"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6"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7"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8" name="Freeform 1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9" name="Freeform 13"/>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90"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29391" name="Rectangle 15"/>
          <p:cNvSpPr>
            <a:spLocks noGrp="1" noChangeArrowheads="1"/>
          </p:cNvSpPr>
          <p:nvPr>
            <p:ph type="title"/>
          </p:nvPr>
        </p:nvSpPr>
        <p:spPr bwMode="auto">
          <a:xfrm>
            <a:off x="1066800" y="304800"/>
            <a:ext cx="7543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229392" name="Rectangle 16"/>
          <p:cNvSpPr>
            <a:spLocks noGrp="1" noChangeArrowheads="1"/>
          </p:cNvSpPr>
          <p:nvPr>
            <p:ph type="body" idx="1"/>
          </p:nvPr>
        </p:nvSpPr>
        <p:spPr bwMode="auto">
          <a:xfrm>
            <a:off x="10668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229393" name="Rectangle 17"/>
          <p:cNvSpPr>
            <a:spLocks noGrp="1" noChangeArrowheads="1"/>
          </p:cNvSpPr>
          <p:nvPr>
            <p:ph type="dt" sz="half" idx="2"/>
          </p:nvPr>
        </p:nvSpPr>
        <p:spPr bwMode="auto">
          <a:xfrm>
            <a:off x="1066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FFFFFF"/>
                  </a:outerShdw>
                </a:effectLs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4"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FFFFFF"/>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5"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FFFFFF"/>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21FB87-7D36-4F0D-90A8-BAC9AB7318F7}"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634669528"/>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FFFFFF"/>
            </a:outerShdw>
          </a:effectLst>
          <a:latin typeface="+mn-lt"/>
          <a:ea typeface="+mn-ea"/>
          <a:cs typeface="+mn-cs"/>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kern="1200">
          <a:solidFill>
            <a:schemeClr val="tx1"/>
          </a:solidFill>
          <a:effectLst>
            <a:outerShdw blurRad="38100" dist="38100" dir="2700000" algn="tl">
              <a:srgbClr val="FFFFFF"/>
            </a:outerShdw>
          </a:effectLst>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FFFFFF"/>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378" name="Group 2"/>
          <p:cNvGrpSpPr>
            <a:grpSpLocks/>
          </p:cNvGrpSpPr>
          <p:nvPr/>
        </p:nvGrpSpPr>
        <p:grpSpPr bwMode="auto">
          <a:xfrm>
            <a:off x="0" y="6350"/>
            <a:ext cx="9140825" cy="6851650"/>
            <a:chOff x="0" y="4"/>
            <a:chExt cx="5758" cy="4316"/>
          </a:xfrm>
        </p:grpSpPr>
        <p:sp>
          <p:nvSpPr>
            <p:cNvPr id="229379" name="Freeform 3"/>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0" name="Freeform 4"/>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29381" name="Group 5"/>
            <p:cNvGrpSpPr>
              <a:grpSpLocks/>
            </p:cNvGrpSpPr>
            <p:nvPr userDrawn="1"/>
          </p:nvGrpSpPr>
          <p:grpSpPr bwMode="auto">
            <a:xfrm>
              <a:off x="0" y="4"/>
              <a:ext cx="5758" cy="4316"/>
              <a:chOff x="0" y="4"/>
              <a:chExt cx="5758" cy="4316"/>
            </a:xfrm>
          </p:grpSpPr>
          <p:sp>
            <p:nvSpPr>
              <p:cNvPr id="229382"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3"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4" name="Freeform 8"/>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5"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6"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7"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8" name="Freeform 1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9" name="Freeform 13"/>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90"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29391" name="Rectangle 15"/>
          <p:cNvSpPr>
            <a:spLocks noGrp="1" noChangeArrowheads="1"/>
          </p:cNvSpPr>
          <p:nvPr>
            <p:ph type="title"/>
          </p:nvPr>
        </p:nvSpPr>
        <p:spPr bwMode="auto">
          <a:xfrm>
            <a:off x="1066800" y="304800"/>
            <a:ext cx="7543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229392" name="Rectangle 16"/>
          <p:cNvSpPr>
            <a:spLocks noGrp="1" noChangeArrowheads="1"/>
          </p:cNvSpPr>
          <p:nvPr>
            <p:ph type="body" idx="1"/>
          </p:nvPr>
        </p:nvSpPr>
        <p:spPr bwMode="auto">
          <a:xfrm>
            <a:off x="10668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229393" name="Rectangle 17"/>
          <p:cNvSpPr>
            <a:spLocks noGrp="1" noChangeArrowheads="1"/>
          </p:cNvSpPr>
          <p:nvPr>
            <p:ph type="dt" sz="half" idx="2"/>
          </p:nvPr>
        </p:nvSpPr>
        <p:spPr bwMode="auto">
          <a:xfrm>
            <a:off x="1066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FFFFFF"/>
                  </a:outerShdw>
                </a:effectLs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4"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FFFFFF"/>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5"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FFFFFF"/>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21FB87-7D36-4F0D-90A8-BAC9AB7318F7}"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795113734"/>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FFFFFF"/>
            </a:outerShdw>
          </a:effectLst>
          <a:latin typeface="+mn-lt"/>
          <a:ea typeface="+mn-ea"/>
          <a:cs typeface="+mn-cs"/>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kern="1200">
          <a:solidFill>
            <a:schemeClr val="tx1"/>
          </a:solidFill>
          <a:effectLst>
            <a:outerShdw blurRad="38100" dist="38100" dir="2700000" algn="tl">
              <a:srgbClr val="FFFFFF"/>
            </a:outerShdw>
          </a:effectLst>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FFFFFF"/>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378" name="Group 2"/>
          <p:cNvGrpSpPr>
            <a:grpSpLocks/>
          </p:cNvGrpSpPr>
          <p:nvPr/>
        </p:nvGrpSpPr>
        <p:grpSpPr bwMode="auto">
          <a:xfrm>
            <a:off x="0" y="6350"/>
            <a:ext cx="9140825" cy="6851650"/>
            <a:chOff x="0" y="4"/>
            <a:chExt cx="5758" cy="4316"/>
          </a:xfrm>
        </p:grpSpPr>
        <p:sp>
          <p:nvSpPr>
            <p:cNvPr id="229379" name="Freeform 3"/>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0" name="Freeform 4"/>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29381" name="Group 5"/>
            <p:cNvGrpSpPr>
              <a:grpSpLocks/>
            </p:cNvGrpSpPr>
            <p:nvPr userDrawn="1"/>
          </p:nvGrpSpPr>
          <p:grpSpPr bwMode="auto">
            <a:xfrm>
              <a:off x="0" y="4"/>
              <a:ext cx="5758" cy="4316"/>
              <a:chOff x="0" y="4"/>
              <a:chExt cx="5758" cy="4316"/>
            </a:xfrm>
          </p:grpSpPr>
          <p:sp>
            <p:nvSpPr>
              <p:cNvPr id="229382"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3"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4" name="Freeform 8"/>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5"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6"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7"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8" name="Freeform 1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9" name="Freeform 13"/>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90"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29391" name="Rectangle 15"/>
          <p:cNvSpPr>
            <a:spLocks noGrp="1" noChangeArrowheads="1"/>
          </p:cNvSpPr>
          <p:nvPr>
            <p:ph type="title"/>
          </p:nvPr>
        </p:nvSpPr>
        <p:spPr bwMode="auto">
          <a:xfrm>
            <a:off x="1066800" y="304800"/>
            <a:ext cx="7543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229392" name="Rectangle 16"/>
          <p:cNvSpPr>
            <a:spLocks noGrp="1" noChangeArrowheads="1"/>
          </p:cNvSpPr>
          <p:nvPr>
            <p:ph type="body" idx="1"/>
          </p:nvPr>
        </p:nvSpPr>
        <p:spPr bwMode="auto">
          <a:xfrm>
            <a:off x="10668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229393" name="Rectangle 17"/>
          <p:cNvSpPr>
            <a:spLocks noGrp="1" noChangeArrowheads="1"/>
          </p:cNvSpPr>
          <p:nvPr>
            <p:ph type="dt" sz="half" idx="2"/>
          </p:nvPr>
        </p:nvSpPr>
        <p:spPr bwMode="auto">
          <a:xfrm>
            <a:off x="1066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FFFFFF"/>
                  </a:outerShdw>
                </a:effectLs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4"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FFFFFF"/>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5"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FFFFFF"/>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21FB87-7D36-4F0D-90A8-BAC9AB7318F7}"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550336703"/>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FFFFFF"/>
            </a:outerShdw>
          </a:effectLst>
          <a:latin typeface="+mn-lt"/>
          <a:ea typeface="+mn-ea"/>
          <a:cs typeface="+mn-cs"/>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kern="1200">
          <a:solidFill>
            <a:schemeClr val="tx1"/>
          </a:solidFill>
          <a:effectLst>
            <a:outerShdw blurRad="38100" dist="38100" dir="2700000" algn="tl">
              <a:srgbClr val="FFFFFF"/>
            </a:outerShdw>
          </a:effectLst>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FFFFFF"/>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25" name="Rectangle 24"/>
            <p:cNvSpPr/>
            <p:nvPr/>
          </p:nvSpPr>
          <p:spPr>
            <a:xfrm>
              <a:off x="0" y="0"/>
              <a:ext cx="9118832" cy="6858000"/>
            </a:xfrm>
            <a:prstGeom prst="rect">
              <a:avLst/>
            </a:prstGeom>
            <a:blipFill>
              <a:blip r:embed="rId23">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18"/>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3202"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441" y="2489200"/>
            <a:ext cx="6343201" cy="3530600"/>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39638" y="6365499"/>
            <a:ext cx="990599" cy="228659"/>
          </a:xfrm>
          <a:prstGeom prst="rect">
            <a:avLst/>
          </a:prstGeom>
        </p:spPr>
        <p:txBody>
          <a:bodyPr vert="horz" lIns="91440" tIns="45720" rIns="91440" bIns="45720" rtlCol="0" anchor="b"/>
          <a:lstStyle>
            <a:lvl1pPr algn="r">
              <a:defRPr sz="900" b="1" i="0">
                <a:solidFill>
                  <a:schemeClr val="accent1"/>
                </a:solidFill>
                <a:latin typeface="+mn-l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BA17A20-442A-43CD-AAD8-D2D406B72FF7}" type="datetimeFigureOut">
              <a:rPr kumimoji="0" lang="en-US" sz="1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 name="Footer Placeholder 4"/>
          <p:cNvSpPr>
            <a:spLocks noGrp="1"/>
          </p:cNvSpPr>
          <p:nvPr>
            <p:ph type="ftr" sz="quarter" idx="3"/>
          </p:nvPr>
        </p:nvSpPr>
        <p:spPr>
          <a:xfrm>
            <a:off x="590843" y="6365498"/>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dirty="0"/>
              <a:t>
              </a:t>
            </a:r>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Slide Number Placeholder 5"/>
          <p:cNvSpPr>
            <a:spLocks noGrp="1"/>
          </p:cNvSpPr>
          <p:nvPr>
            <p:ph type="sldNum" sz="quarter" idx="4"/>
          </p:nvPr>
        </p:nvSpPr>
        <p:spPr bwMode="auto">
          <a:xfrm>
            <a:off x="7678616" y="295730"/>
            <a:ext cx="791308" cy="767687"/>
          </a:xfrm>
          <a:prstGeom prst="rect">
            <a:avLst/>
          </a:prstGeom>
        </p:spPr>
        <p:txBody>
          <a:bodyPr vert="horz" lIns="91440" tIns="45720" rIns="91440" bIns="45720" rtlCol="0" anchor="b"/>
          <a:lstStyle>
            <a:lvl1pPr algn="ctr">
              <a:defRPr sz="2800" b="0" i="0">
                <a:solidFill>
                  <a:schemeClr val="bg1"/>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3EE978A-8A3A-4294-A176-C03E4F5F5E75}"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14856528"/>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38" r:id="rId18"/>
    <p:sldLayoutId id="2147483988" r:id="rId19"/>
    <p:sldLayoutId id="2147483989" r:id="rId20"/>
    <p:sldLayoutId id="2147484039" r:id="rId21"/>
  </p:sldLayoutIdLst>
  <p:txStyles>
    <p:titleStyle>
      <a:lvl1pPr algn="l" defTabSz="457200" rtl="0" eaLnBrk="1" latinLnBrk="0" hangingPunct="1">
        <a:spcBef>
          <a:spcPct val="0"/>
        </a:spcBef>
        <a:buNone/>
        <a:defRP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73C75447-3BEF-4147-A136-BAAC1714437A}"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209301350"/>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ヒラギノ角ゴ Pro W3" pitchFamily="1" charset="-128"/>
        </a:defRPr>
      </a:lvl2pPr>
      <a:lvl3pPr algn="ctr" rtl="0" eaLnBrk="0" fontAlgn="base" hangingPunct="0">
        <a:spcBef>
          <a:spcPct val="0"/>
        </a:spcBef>
        <a:spcAft>
          <a:spcPct val="0"/>
        </a:spcAft>
        <a:defRPr sz="4400">
          <a:solidFill>
            <a:schemeClr val="tx2"/>
          </a:solidFill>
          <a:latin typeface="Arial" charset="0"/>
          <a:ea typeface="ヒラギノ角ゴ Pro W3" pitchFamily="1" charset="-128"/>
        </a:defRPr>
      </a:lvl3pPr>
      <a:lvl4pPr algn="ctr" rtl="0" eaLnBrk="0" fontAlgn="base" hangingPunct="0">
        <a:spcBef>
          <a:spcPct val="0"/>
        </a:spcBef>
        <a:spcAft>
          <a:spcPct val="0"/>
        </a:spcAft>
        <a:defRPr sz="4400">
          <a:solidFill>
            <a:schemeClr val="tx2"/>
          </a:solidFill>
          <a:latin typeface="Arial" charset="0"/>
          <a:ea typeface="ヒラギノ角ゴ Pro W3" pitchFamily="1" charset="-128"/>
        </a:defRPr>
      </a:lvl4pPr>
      <a:lvl5pPr algn="ctr" rtl="0" eaLnBrk="0" fontAlgn="base" hangingPunct="0">
        <a:spcBef>
          <a:spcPct val="0"/>
        </a:spcBef>
        <a:spcAft>
          <a:spcPct val="0"/>
        </a:spcAft>
        <a:defRPr sz="4400">
          <a:solidFill>
            <a:schemeClr val="tx2"/>
          </a:solidFill>
          <a:latin typeface="Arial" charset="0"/>
          <a:ea typeface="ヒラギノ角ゴ Pro W3" pitchFamily="1" charset="-128"/>
        </a:defRPr>
      </a:lvl5pPr>
      <a:lvl6pPr marL="457200" algn="ctr" rtl="0" fontAlgn="base">
        <a:spcBef>
          <a:spcPct val="0"/>
        </a:spcBef>
        <a:spcAft>
          <a:spcPct val="0"/>
        </a:spcAft>
        <a:defRPr sz="4400">
          <a:solidFill>
            <a:schemeClr val="tx2"/>
          </a:solidFill>
          <a:latin typeface="Arial" charset="0"/>
          <a:ea typeface="ヒラギノ角ゴ Pro W3" pitchFamily="1" charset="-128"/>
        </a:defRPr>
      </a:lvl6pPr>
      <a:lvl7pPr marL="914400" algn="ctr" rtl="0" fontAlgn="base">
        <a:spcBef>
          <a:spcPct val="0"/>
        </a:spcBef>
        <a:spcAft>
          <a:spcPct val="0"/>
        </a:spcAft>
        <a:defRPr sz="4400">
          <a:solidFill>
            <a:schemeClr val="tx2"/>
          </a:solidFill>
          <a:latin typeface="Arial" charset="0"/>
          <a:ea typeface="ヒラギノ角ゴ Pro W3" pitchFamily="1" charset="-128"/>
        </a:defRPr>
      </a:lvl7pPr>
      <a:lvl8pPr marL="1371600" algn="ctr" rtl="0" fontAlgn="base">
        <a:spcBef>
          <a:spcPct val="0"/>
        </a:spcBef>
        <a:spcAft>
          <a:spcPct val="0"/>
        </a:spcAft>
        <a:defRPr sz="4400">
          <a:solidFill>
            <a:schemeClr val="tx2"/>
          </a:solidFill>
          <a:latin typeface="Arial" charset="0"/>
          <a:ea typeface="ヒラギノ角ゴ Pro W3" pitchFamily="1" charset="-128"/>
        </a:defRPr>
      </a:lvl8pPr>
      <a:lvl9pPr marL="1828800" algn="ctr" rtl="0" fontAlgn="base">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3995E3C-9C61-4721-AB59-CF454E57AF0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25606976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ヒラギノ角ゴ Pro W3" pitchFamily="1" charset="-128"/>
        </a:defRPr>
      </a:lvl2pPr>
      <a:lvl3pPr algn="ctr" rtl="0" eaLnBrk="0" fontAlgn="base" hangingPunct="0">
        <a:spcBef>
          <a:spcPct val="0"/>
        </a:spcBef>
        <a:spcAft>
          <a:spcPct val="0"/>
        </a:spcAft>
        <a:defRPr sz="4400">
          <a:solidFill>
            <a:schemeClr val="tx2"/>
          </a:solidFill>
          <a:latin typeface="Arial" charset="0"/>
          <a:ea typeface="ヒラギノ角ゴ Pro W3" pitchFamily="1" charset="-128"/>
        </a:defRPr>
      </a:lvl3pPr>
      <a:lvl4pPr algn="ctr" rtl="0" eaLnBrk="0" fontAlgn="base" hangingPunct="0">
        <a:spcBef>
          <a:spcPct val="0"/>
        </a:spcBef>
        <a:spcAft>
          <a:spcPct val="0"/>
        </a:spcAft>
        <a:defRPr sz="4400">
          <a:solidFill>
            <a:schemeClr val="tx2"/>
          </a:solidFill>
          <a:latin typeface="Arial" charset="0"/>
          <a:ea typeface="ヒラギノ角ゴ Pro W3" pitchFamily="1" charset="-128"/>
        </a:defRPr>
      </a:lvl4pPr>
      <a:lvl5pPr algn="ctr" rtl="0" eaLnBrk="0" fontAlgn="base" hangingPunct="0">
        <a:spcBef>
          <a:spcPct val="0"/>
        </a:spcBef>
        <a:spcAft>
          <a:spcPct val="0"/>
        </a:spcAft>
        <a:defRPr sz="4400">
          <a:solidFill>
            <a:schemeClr val="tx2"/>
          </a:solidFill>
          <a:latin typeface="Arial" charset="0"/>
          <a:ea typeface="ヒラギノ角ゴ Pro W3" pitchFamily="1" charset="-128"/>
        </a:defRPr>
      </a:lvl5pPr>
      <a:lvl6pPr marL="457200" algn="ctr" rtl="0" fontAlgn="base">
        <a:spcBef>
          <a:spcPct val="0"/>
        </a:spcBef>
        <a:spcAft>
          <a:spcPct val="0"/>
        </a:spcAft>
        <a:defRPr sz="4400">
          <a:solidFill>
            <a:schemeClr val="tx2"/>
          </a:solidFill>
          <a:latin typeface="Arial" charset="0"/>
          <a:ea typeface="ヒラギノ角ゴ Pro W3" pitchFamily="1" charset="-128"/>
        </a:defRPr>
      </a:lvl6pPr>
      <a:lvl7pPr marL="914400" algn="ctr" rtl="0" fontAlgn="base">
        <a:spcBef>
          <a:spcPct val="0"/>
        </a:spcBef>
        <a:spcAft>
          <a:spcPct val="0"/>
        </a:spcAft>
        <a:defRPr sz="4400">
          <a:solidFill>
            <a:schemeClr val="tx2"/>
          </a:solidFill>
          <a:latin typeface="Arial" charset="0"/>
          <a:ea typeface="ヒラギノ角ゴ Pro W3" pitchFamily="1" charset="-128"/>
        </a:defRPr>
      </a:lvl7pPr>
      <a:lvl8pPr marL="1371600" algn="ctr" rtl="0" fontAlgn="base">
        <a:spcBef>
          <a:spcPct val="0"/>
        </a:spcBef>
        <a:spcAft>
          <a:spcPct val="0"/>
        </a:spcAft>
        <a:defRPr sz="4400">
          <a:solidFill>
            <a:schemeClr val="tx2"/>
          </a:solidFill>
          <a:latin typeface="Arial" charset="0"/>
          <a:ea typeface="ヒラギノ角ゴ Pro W3" pitchFamily="1" charset="-128"/>
        </a:defRPr>
      </a:lvl8pPr>
      <a:lvl9pPr marL="1828800" algn="ctr" rtl="0" fontAlgn="base">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3995E3C-9C61-4721-AB59-CF454E57AF0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425304239"/>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ヒラギノ角ゴ Pro W3" pitchFamily="1" charset="-128"/>
        </a:defRPr>
      </a:lvl2pPr>
      <a:lvl3pPr algn="ctr" rtl="0" eaLnBrk="0" fontAlgn="base" hangingPunct="0">
        <a:spcBef>
          <a:spcPct val="0"/>
        </a:spcBef>
        <a:spcAft>
          <a:spcPct val="0"/>
        </a:spcAft>
        <a:defRPr sz="4400">
          <a:solidFill>
            <a:schemeClr val="tx2"/>
          </a:solidFill>
          <a:latin typeface="Arial" charset="0"/>
          <a:ea typeface="ヒラギノ角ゴ Pro W3" pitchFamily="1" charset="-128"/>
        </a:defRPr>
      </a:lvl3pPr>
      <a:lvl4pPr algn="ctr" rtl="0" eaLnBrk="0" fontAlgn="base" hangingPunct="0">
        <a:spcBef>
          <a:spcPct val="0"/>
        </a:spcBef>
        <a:spcAft>
          <a:spcPct val="0"/>
        </a:spcAft>
        <a:defRPr sz="4400">
          <a:solidFill>
            <a:schemeClr val="tx2"/>
          </a:solidFill>
          <a:latin typeface="Arial" charset="0"/>
          <a:ea typeface="ヒラギノ角ゴ Pro W3" pitchFamily="1" charset="-128"/>
        </a:defRPr>
      </a:lvl4pPr>
      <a:lvl5pPr algn="ctr" rtl="0" eaLnBrk="0" fontAlgn="base" hangingPunct="0">
        <a:spcBef>
          <a:spcPct val="0"/>
        </a:spcBef>
        <a:spcAft>
          <a:spcPct val="0"/>
        </a:spcAft>
        <a:defRPr sz="4400">
          <a:solidFill>
            <a:schemeClr val="tx2"/>
          </a:solidFill>
          <a:latin typeface="Arial" charset="0"/>
          <a:ea typeface="ヒラギノ角ゴ Pro W3" pitchFamily="1" charset="-128"/>
        </a:defRPr>
      </a:lvl5pPr>
      <a:lvl6pPr marL="457200" algn="ctr" rtl="0" fontAlgn="base">
        <a:spcBef>
          <a:spcPct val="0"/>
        </a:spcBef>
        <a:spcAft>
          <a:spcPct val="0"/>
        </a:spcAft>
        <a:defRPr sz="4400">
          <a:solidFill>
            <a:schemeClr val="tx2"/>
          </a:solidFill>
          <a:latin typeface="Arial" charset="0"/>
          <a:ea typeface="ヒラギノ角ゴ Pro W3" pitchFamily="1" charset="-128"/>
        </a:defRPr>
      </a:lvl6pPr>
      <a:lvl7pPr marL="914400" algn="ctr" rtl="0" fontAlgn="base">
        <a:spcBef>
          <a:spcPct val="0"/>
        </a:spcBef>
        <a:spcAft>
          <a:spcPct val="0"/>
        </a:spcAft>
        <a:defRPr sz="4400">
          <a:solidFill>
            <a:schemeClr val="tx2"/>
          </a:solidFill>
          <a:latin typeface="Arial" charset="0"/>
          <a:ea typeface="ヒラギノ角ゴ Pro W3" pitchFamily="1" charset="-128"/>
        </a:defRPr>
      </a:lvl7pPr>
      <a:lvl8pPr marL="1371600" algn="ctr" rtl="0" fontAlgn="base">
        <a:spcBef>
          <a:spcPct val="0"/>
        </a:spcBef>
        <a:spcAft>
          <a:spcPct val="0"/>
        </a:spcAft>
        <a:defRPr sz="4400">
          <a:solidFill>
            <a:schemeClr val="tx2"/>
          </a:solidFill>
          <a:latin typeface="Arial" charset="0"/>
          <a:ea typeface="ヒラギノ角ゴ Pro W3" pitchFamily="1" charset="-128"/>
        </a:defRPr>
      </a:lvl8pPr>
      <a:lvl9pPr marL="1828800" algn="ctr" rtl="0" fontAlgn="base">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3995E3C-9C61-4721-AB59-CF454E57AF0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890522902"/>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ヒラギノ角ゴ Pro W3" pitchFamily="1" charset="-128"/>
        </a:defRPr>
      </a:lvl2pPr>
      <a:lvl3pPr algn="ctr" rtl="0" eaLnBrk="0" fontAlgn="base" hangingPunct="0">
        <a:spcBef>
          <a:spcPct val="0"/>
        </a:spcBef>
        <a:spcAft>
          <a:spcPct val="0"/>
        </a:spcAft>
        <a:defRPr sz="4400">
          <a:solidFill>
            <a:schemeClr val="tx2"/>
          </a:solidFill>
          <a:latin typeface="Arial" charset="0"/>
          <a:ea typeface="ヒラギノ角ゴ Pro W3" pitchFamily="1" charset="-128"/>
        </a:defRPr>
      </a:lvl3pPr>
      <a:lvl4pPr algn="ctr" rtl="0" eaLnBrk="0" fontAlgn="base" hangingPunct="0">
        <a:spcBef>
          <a:spcPct val="0"/>
        </a:spcBef>
        <a:spcAft>
          <a:spcPct val="0"/>
        </a:spcAft>
        <a:defRPr sz="4400">
          <a:solidFill>
            <a:schemeClr val="tx2"/>
          </a:solidFill>
          <a:latin typeface="Arial" charset="0"/>
          <a:ea typeface="ヒラギノ角ゴ Pro W3" pitchFamily="1" charset="-128"/>
        </a:defRPr>
      </a:lvl4pPr>
      <a:lvl5pPr algn="ctr" rtl="0" eaLnBrk="0" fontAlgn="base" hangingPunct="0">
        <a:spcBef>
          <a:spcPct val="0"/>
        </a:spcBef>
        <a:spcAft>
          <a:spcPct val="0"/>
        </a:spcAft>
        <a:defRPr sz="4400">
          <a:solidFill>
            <a:schemeClr val="tx2"/>
          </a:solidFill>
          <a:latin typeface="Arial" charset="0"/>
          <a:ea typeface="ヒラギノ角ゴ Pro W3" pitchFamily="1" charset="-128"/>
        </a:defRPr>
      </a:lvl5pPr>
      <a:lvl6pPr marL="457200" algn="ctr" rtl="0" fontAlgn="base">
        <a:spcBef>
          <a:spcPct val="0"/>
        </a:spcBef>
        <a:spcAft>
          <a:spcPct val="0"/>
        </a:spcAft>
        <a:defRPr sz="4400">
          <a:solidFill>
            <a:schemeClr val="tx2"/>
          </a:solidFill>
          <a:latin typeface="Arial" charset="0"/>
          <a:ea typeface="ヒラギノ角ゴ Pro W3" pitchFamily="1" charset="-128"/>
        </a:defRPr>
      </a:lvl6pPr>
      <a:lvl7pPr marL="914400" algn="ctr" rtl="0" fontAlgn="base">
        <a:spcBef>
          <a:spcPct val="0"/>
        </a:spcBef>
        <a:spcAft>
          <a:spcPct val="0"/>
        </a:spcAft>
        <a:defRPr sz="4400">
          <a:solidFill>
            <a:schemeClr val="tx2"/>
          </a:solidFill>
          <a:latin typeface="Arial" charset="0"/>
          <a:ea typeface="ヒラギノ角ゴ Pro W3" pitchFamily="1" charset="-128"/>
        </a:defRPr>
      </a:lvl7pPr>
      <a:lvl8pPr marL="1371600" algn="ctr" rtl="0" fontAlgn="base">
        <a:spcBef>
          <a:spcPct val="0"/>
        </a:spcBef>
        <a:spcAft>
          <a:spcPct val="0"/>
        </a:spcAft>
        <a:defRPr sz="4400">
          <a:solidFill>
            <a:schemeClr val="tx2"/>
          </a:solidFill>
          <a:latin typeface="Arial" charset="0"/>
          <a:ea typeface="ヒラギノ角ゴ Pro W3" pitchFamily="1" charset="-128"/>
        </a:defRPr>
      </a:lvl8pPr>
      <a:lvl9pPr marL="1828800" algn="ctr" rtl="0" fontAlgn="base">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ヒラギノ角ゴ Pro W3" pitchFamily="1" charset="-128"/>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B3995E3C-9C61-4721-AB59-CF454E57AF00}" type="slidenum">
              <a:rPr kumimoji="0" lang="en-US" altLang="fr-FR" sz="1400" b="0" i="0" u="none" strike="noStrike" kern="1200" cap="none" spc="0" normalizeH="0" baseline="0" noProof="0" smtClean="0">
                <a:ln>
                  <a:noFill/>
                </a:ln>
                <a:solidFill>
                  <a:srgbClr val="000000"/>
                </a:solidFill>
                <a:effectLst/>
                <a:uLnTx/>
                <a:uFillTx/>
                <a:latin typeface="Arial" panose="020B0604020202020204" pitchFamily="34"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fr-FR" sz="1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930854744"/>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ヒラギノ角ゴ Pro W3" pitchFamily="1" charset="-128"/>
        </a:defRPr>
      </a:lvl2pPr>
      <a:lvl3pPr algn="ctr" rtl="0" eaLnBrk="0" fontAlgn="base" hangingPunct="0">
        <a:spcBef>
          <a:spcPct val="0"/>
        </a:spcBef>
        <a:spcAft>
          <a:spcPct val="0"/>
        </a:spcAft>
        <a:defRPr sz="4400">
          <a:solidFill>
            <a:schemeClr val="tx2"/>
          </a:solidFill>
          <a:latin typeface="Arial" charset="0"/>
          <a:ea typeface="ヒラギノ角ゴ Pro W3" pitchFamily="1" charset="-128"/>
        </a:defRPr>
      </a:lvl3pPr>
      <a:lvl4pPr algn="ctr" rtl="0" eaLnBrk="0" fontAlgn="base" hangingPunct="0">
        <a:spcBef>
          <a:spcPct val="0"/>
        </a:spcBef>
        <a:spcAft>
          <a:spcPct val="0"/>
        </a:spcAft>
        <a:defRPr sz="4400">
          <a:solidFill>
            <a:schemeClr val="tx2"/>
          </a:solidFill>
          <a:latin typeface="Arial" charset="0"/>
          <a:ea typeface="ヒラギノ角ゴ Pro W3" pitchFamily="1" charset="-128"/>
        </a:defRPr>
      </a:lvl4pPr>
      <a:lvl5pPr algn="ctr" rtl="0" eaLnBrk="0" fontAlgn="base" hangingPunct="0">
        <a:spcBef>
          <a:spcPct val="0"/>
        </a:spcBef>
        <a:spcAft>
          <a:spcPct val="0"/>
        </a:spcAft>
        <a:defRPr sz="4400">
          <a:solidFill>
            <a:schemeClr val="tx2"/>
          </a:solidFill>
          <a:latin typeface="Arial" charset="0"/>
          <a:ea typeface="ヒラギノ角ゴ Pro W3" pitchFamily="1" charset="-128"/>
        </a:defRPr>
      </a:lvl5pPr>
      <a:lvl6pPr marL="457200" algn="ctr" rtl="0" fontAlgn="base">
        <a:spcBef>
          <a:spcPct val="0"/>
        </a:spcBef>
        <a:spcAft>
          <a:spcPct val="0"/>
        </a:spcAft>
        <a:defRPr sz="4400">
          <a:solidFill>
            <a:schemeClr val="tx2"/>
          </a:solidFill>
          <a:latin typeface="Arial" charset="0"/>
          <a:ea typeface="ヒラギノ角ゴ Pro W3" pitchFamily="1" charset="-128"/>
        </a:defRPr>
      </a:lvl6pPr>
      <a:lvl7pPr marL="914400" algn="ctr" rtl="0" fontAlgn="base">
        <a:spcBef>
          <a:spcPct val="0"/>
        </a:spcBef>
        <a:spcAft>
          <a:spcPct val="0"/>
        </a:spcAft>
        <a:defRPr sz="4400">
          <a:solidFill>
            <a:schemeClr val="tx2"/>
          </a:solidFill>
          <a:latin typeface="Arial" charset="0"/>
          <a:ea typeface="ヒラギノ角ゴ Pro W3" pitchFamily="1" charset="-128"/>
        </a:defRPr>
      </a:lvl7pPr>
      <a:lvl8pPr marL="1371600" algn="ctr" rtl="0" fontAlgn="base">
        <a:spcBef>
          <a:spcPct val="0"/>
        </a:spcBef>
        <a:spcAft>
          <a:spcPct val="0"/>
        </a:spcAft>
        <a:defRPr sz="4400">
          <a:solidFill>
            <a:schemeClr val="tx2"/>
          </a:solidFill>
          <a:latin typeface="Arial" charset="0"/>
          <a:ea typeface="ヒラギノ角ゴ Pro W3" pitchFamily="1" charset="-128"/>
        </a:defRPr>
      </a:lvl8pPr>
      <a:lvl9pPr marL="1828800" algn="ctr" rtl="0" fontAlgn="base">
        <a:spcBef>
          <a:spcPct val="0"/>
        </a:spcBef>
        <a:spcAft>
          <a:spcPct val="0"/>
        </a:spcAft>
        <a:defRPr sz="4400">
          <a:solidFill>
            <a:schemeClr val="tx2"/>
          </a:solidFill>
          <a:latin typeface="Arial" charset="0"/>
          <a:ea typeface="ヒラギノ角ゴ Pro W3" pitchFamily="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152400"/>
            <a:ext cx="8229600" cy="609600"/>
          </a:xfrm>
          <a:prstGeom prst="rect">
            <a:avLst/>
          </a:prstGeom>
        </p:spPr>
        <p:txBody>
          <a:bodyPr vert="horz" wrap="square" lIns="91440" tIns="45720" rIns="91440" bIns="45720" numCol="1" anchor="ctr" anchorCtr="0" compatLnSpc="1">
            <a:prstTxWarp prst="textNoShape">
              <a:avLst/>
            </a:prstTxWarp>
            <a:noAutofit/>
          </a:bodyPr>
          <a:lstStyle/>
          <a:p>
            <a:pPr lvl="0"/>
            <a:r>
              <a:rPr lang="en-US"/>
              <a:t>Click to edit Master title style</a:t>
            </a:r>
          </a:p>
        </p:txBody>
      </p:sp>
      <p:sp>
        <p:nvSpPr>
          <p:cNvPr id="1027" name="Text Placeholder 29"/>
          <p:cNvSpPr>
            <a:spLocks noGrp="1"/>
          </p:cNvSpPr>
          <p:nvPr>
            <p:ph type="body" idx="1"/>
          </p:nvPr>
        </p:nvSpPr>
        <p:spPr bwMode="auto">
          <a:xfrm>
            <a:off x="304800" y="990600"/>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16" name="Date Placeholder 3"/>
          <p:cNvSpPr>
            <a:spLocks noGrp="1"/>
          </p:cNvSpPr>
          <p:nvPr>
            <p:ph type="dt" sz="half" idx="2"/>
          </p:nvPr>
        </p:nvSpPr>
        <p:spPr>
          <a:xfrm>
            <a:off x="76200" y="6492875"/>
            <a:ext cx="1920875" cy="365125"/>
          </a:xfrm>
          <a:prstGeom prst="rect">
            <a:avLst/>
          </a:prstGeom>
        </p:spPr>
        <p:txBody>
          <a:bodyPr vert="horz" anchor="b"/>
          <a:lstStyle>
            <a:lvl1pPr eaLnBrk="1" hangingPunct="1">
              <a:defRPr sz="1000">
                <a:latin typeface="Arial" charset="0"/>
              </a:defRPr>
            </a:lvl1pPr>
            <a:extLst/>
          </a:lstStyle>
          <a:p>
            <a:pPr marL="0" marR="0" lvl="0" indent="0" algn="l" defTabSz="914400" rtl="0" eaLnBrk="1" fontAlgn="base" latinLnBrk="0" hangingPunct="1">
              <a:lnSpc>
                <a:spcPct val="100000"/>
              </a:lnSpc>
              <a:spcBef>
                <a:spcPct val="0"/>
              </a:spcBef>
              <a:spcAft>
                <a:spcPct val="0"/>
              </a:spcAft>
              <a:buClrTx/>
              <a:buSzTx/>
              <a:buFontTx/>
              <a:buNone/>
              <a:tabLst/>
              <a:defRPr/>
            </a:pPr>
            <a:fld id="{86D6299A-CFD1-449F-8B8D-99E6379E6C46}" type="datetimeFigureOut">
              <a:rPr kumimoji="0" lang="en-US" sz="1000" b="0"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4/29/2018</a:t>
            </a:fld>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 name="Slide Number Placeholder 5"/>
          <p:cNvSpPr>
            <a:spLocks noGrp="1"/>
          </p:cNvSpPr>
          <p:nvPr>
            <p:ph type="sldNum" sz="quarter" idx="4"/>
          </p:nvPr>
        </p:nvSpPr>
        <p:spPr>
          <a:xfrm>
            <a:off x="8001000" y="6492875"/>
            <a:ext cx="365125"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3CFF9D-9286-42DE-BA50-A2ED63FF344C}" type="slidenum">
              <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7058093"/>
      </p:ext>
    </p:extLst>
  </p:cSld>
  <p:clrMap bg1="lt1" tx1="dk1" bg2="lt2" tx2="dk2" accent1="accent1" accent2="accent2" accent3="accent3" accent4="accent4" accent5="accent5" accent6="accent6" hlink="hlink" folHlink="folHlink"/>
  <p:sldLayoutIdLst>
    <p:sldLayoutId id="2147484037" r:id="rId1"/>
    <p:sldLayoutId id="2147484038" r:id="rId2"/>
  </p:sldLayoutIdLst>
  <p:transition>
    <p:wedge/>
  </p:transition>
  <p:txStyles>
    <p:titleStyle>
      <a:lvl1pPr algn="ctr" rtl="0" eaLnBrk="0" fontAlgn="base" hangingPunct="0">
        <a:spcBef>
          <a:spcPct val="0"/>
        </a:spcBef>
        <a:spcAft>
          <a:spcPct val="0"/>
        </a:spcAft>
        <a:defRPr sz="3600" b="1" kern="1200">
          <a:solidFill>
            <a:schemeClr val="accent2"/>
          </a:solidFill>
          <a:effectLst>
            <a:outerShdw blurRad="31750" dist="25400" dir="5400000" algn="tl" rotWithShape="0">
              <a:srgbClr val="000000">
                <a:alpha val="25000"/>
              </a:srgbClr>
            </a:outerShdw>
          </a:effectLst>
          <a:latin typeface="Arial" pitchFamily="34" charset="0"/>
          <a:ea typeface="+mj-ea"/>
          <a:cs typeface="+mj-cs"/>
        </a:defRPr>
      </a:lvl1pPr>
      <a:lvl2pPr algn="ctr" rtl="0" eaLnBrk="0" fontAlgn="base" hangingPunct="0">
        <a:spcBef>
          <a:spcPct val="0"/>
        </a:spcBef>
        <a:spcAft>
          <a:spcPct val="0"/>
        </a:spcAft>
        <a:defRPr sz="3600" b="1">
          <a:solidFill>
            <a:schemeClr val="accent2"/>
          </a:solidFill>
          <a:latin typeface="Arial" pitchFamily="34" charset="0"/>
        </a:defRPr>
      </a:lvl2pPr>
      <a:lvl3pPr algn="ctr" rtl="0" eaLnBrk="0" fontAlgn="base" hangingPunct="0">
        <a:spcBef>
          <a:spcPct val="0"/>
        </a:spcBef>
        <a:spcAft>
          <a:spcPct val="0"/>
        </a:spcAft>
        <a:defRPr sz="3600" b="1">
          <a:solidFill>
            <a:schemeClr val="accent2"/>
          </a:solidFill>
          <a:latin typeface="Arial" pitchFamily="34" charset="0"/>
        </a:defRPr>
      </a:lvl3pPr>
      <a:lvl4pPr algn="ctr" rtl="0" eaLnBrk="0" fontAlgn="base" hangingPunct="0">
        <a:spcBef>
          <a:spcPct val="0"/>
        </a:spcBef>
        <a:spcAft>
          <a:spcPct val="0"/>
        </a:spcAft>
        <a:defRPr sz="3600" b="1">
          <a:solidFill>
            <a:schemeClr val="accent2"/>
          </a:solidFill>
          <a:latin typeface="Arial" pitchFamily="34" charset="0"/>
        </a:defRPr>
      </a:lvl4pPr>
      <a:lvl5pPr algn="ctr" rtl="0" eaLnBrk="0" fontAlgn="base" hangingPunct="0">
        <a:spcBef>
          <a:spcPct val="0"/>
        </a:spcBef>
        <a:spcAft>
          <a:spcPct val="0"/>
        </a:spcAft>
        <a:defRPr sz="3600" b="1">
          <a:solidFill>
            <a:schemeClr val="accent2"/>
          </a:solidFill>
          <a:latin typeface="Arial"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3200" b="1" kern="1200">
          <a:solidFill>
            <a:srgbClr val="0070C0"/>
          </a:solidFill>
          <a:latin typeface="Trebuchet MS" pitchFamily="34" charset="0"/>
          <a:ea typeface="+mn-ea"/>
          <a:cs typeface="+mn-cs"/>
        </a:defRPr>
      </a:lvl1pPr>
      <a:lvl2pPr marL="620713" indent="-228600" algn="l" rtl="0" eaLnBrk="0" fontAlgn="base" hangingPunct="0">
        <a:spcBef>
          <a:spcPts val="325"/>
        </a:spcBef>
        <a:spcAft>
          <a:spcPct val="0"/>
        </a:spcAft>
        <a:buClr>
          <a:schemeClr val="accent1"/>
        </a:buClr>
        <a:buFont typeface="Wingdings" panose="05000000000000000000" pitchFamily="2" charset="2"/>
        <a:buChar char="q"/>
        <a:defRPr sz="2800" b="1" kern="1200">
          <a:solidFill>
            <a:srgbClr val="08A058"/>
          </a:solidFill>
          <a:latin typeface="Trebuchet MS" pitchFamily="34" charset="0"/>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rgbClr val="7030A0"/>
          </a:solidFill>
          <a:latin typeface="Trebuchet MS" pitchFamily="34" charset="0"/>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rgbClr val="7030A0"/>
          </a:solidFill>
          <a:latin typeface="Trebuchet MS" pitchFamily="34" charset="0"/>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sz="2000" kern="1200">
          <a:solidFill>
            <a:srgbClr val="7030A0"/>
          </a:solidFill>
          <a:latin typeface="Trebuchet MS"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9378" name="Group 2"/>
          <p:cNvGrpSpPr>
            <a:grpSpLocks/>
          </p:cNvGrpSpPr>
          <p:nvPr/>
        </p:nvGrpSpPr>
        <p:grpSpPr bwMode="auto">
          <a:xfrm>
            <a:off x="0" y="6350"/>
            <a:ext cx="9140825" cy="6851650"/>
            <a:chOff x="0" y="4"/>
            <a:chExt cx="5758" cy="4316"/>
          </a:xfrm>
        </p:grpSpPr>
        <p:sp>
          <p:nvSpPr>
            <p:cNvPr id="229379" name="Freeform 3"/>
            <p:cNvSpPr>
              <a:spLocks/>
            </p:cNvSpPr>
            <p:nvPr/>
          </p:nvSpPr>
          <p:spPr bwMode="hidden">
            <a:xfrm>
              <a:off x="558" y="1161"/>
              <a:ext cx="5200" cy="3159"/>
            </a:xfrm>
            <a:custGeom>
              <a:avLst/>
              <a:gdLst>
                <a:gd name="T0" fmla="*/ 0 w 5184"/>
                <a:gd name="T1" fmla="*/ 3159 h 3159"/>
                <a:gd name="T2" fmla="*/ 5184 w 5184"/>
                <a:gd name="T3" fmla="*/ 3159 h 3159"/>
                <a:gd name="T4" fmla="*/ 5184 w 5184"/>
                <a:gd name="T5" fmla="*/ 0 h 3159"/>
                <a:gd name="T6" fmla="*/ 0 w 5184"/>
                <a:gd name="T7" fmla="*/ 0 h 3159"/>
                <a:gd name="T8" fmla="*/ 0 w 5184"/>
                <a:gd name="T9" fmla="*/ 3159 h 3159"/>
                <a:gd name="T10" fmla="*/ 0 w 5184"/>
                <a:gd name="T11" fmla="*/ 3159 h 3159"/>
              </a:gdLst>
              <a:ahLst/>
              <a:cxnLst>
                <a:cxn ang="0">
                  <a:pos x="T0" y="T1"/>
                </a:cxn>
                <a:cxn ang="0">
                  <a:pos x="T2" y="T3"/>
                </a:cxn>
                <a:cxn ang="0">
                  <a:pos x="T4" y="T5"/>
                </a:cxn>
                <a:cxn ang="0">
                  <a:pos x="T6" y="T7"/>
                </a:cxn>
                <a:cxn ang="0">
                  <a:pos x="T8" y="T9"/>
                </a:cxn>
                <a:cxn ang="0">
                  <a:pos x="T10" y="T11"/>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0" name="Freeform 4"/>
            <p:cNvSpPr>
              <a:spLocks/>
            </p:cNvSpPr>
            <p:nvPr/>
          </p:nvSpPr>
          <p:spPr bwMode="hidden">
            <a:xfrm>
              <a:off x="0" y="1161"/>
              <a:ext cx="558" cy="3159"/>
            </a:xfrm>
            <a:custGeom>
              <a:avLst/>
              <a:gdLst>
                <a:gd name="T0" fmla="*/ 0 w 556"/>
                <a:gd name="T1" fmla="*/ 0 h 3159"/>
                <a:gd name="T2" fmla="*/ 0 w 556"/>
                <a:gd name="T3" fmla="*/ 3159 h 3159"/>
                <a:gd name="T4" fmla="*/ 556 w 556"/>
                <a:gd name="T5" fmla="*/ 3159 h 3159"/>
                <a:gd name="T6" fmla="*/ 556 w 556"/>
                <a:gd name="T7" fmla="*/ 0 h 3159"/>
                <a:gd name="T8" fmla="*/ 0 w 556"/>
                <a:gd name="T9" fmla="*/ 0 h 3159"/>
                <a:gd name="T10" fmla="*/ 0 w 556"/>
                <a:gd name="T11" fmla="*/ 0 h 3159"/>
              </a:gdLst>
              <a:ahLst/>
              <a:cxnLst>
                <a:cxn ang="0">
                  <a:pos x="T0" y="T1"/>
                </a:cxn>
                <a:cxn ang="0">
                  <a:pos x="T2" y="T3"/>
                </a:cxn>
                <a:cxn ang="0">
                  <a:pos x="T4" y="T5"/>
                </a:cxn>
                <a:cxn ang="0">
                  <a:pos x="T6" y="T7"/>
                </a:cxn>
                <a:cxn ang="0">
                  <a:pos x="T8" y="T9"/>
                </a:cxn>
                <a:cxn ang="0">
                  <a:pos x="T10" y="T11"/>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nvGrpSpPr>
            <p:cNvPr id="229381" name="Group 5"/>
            <p:cNvGrpSpPr>
              <a:grpSpLocks/>
            </p:cNvGrpSpPr>
            <p:nvPr userDrawn="1"/>
          </p:nvGrpSpPr>
          <p:grpSpPr bwMode="auto">
            <a:xfrm>
              <a:off x="0" y="4"/>
              <a:ext cx="5758" cy="4316"/>
              <a:chOff x="0" y="4"/>
              <a:chExt cx="5758" cy="4316"/>
            </a:xfrm>
          </p:grpSpPr>
          <p:sp>
            <p:nvSpPr>
              <p:cNvPr id="229382"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Lst>
                <a:ahLst/>
                <a:cxnLst>
                  <a:cxn ang="0">
                    <a:pos x="T0" y="T1"/>
                  </a:cxn>
                  <a:cxn ang="0">
                    <a:pos x="T2" y="T3"/>
                  </a:cxn>
                  <a:cxn ang="0">
                    <a:pos x="T4" y="T5"/>
                  </a:cxn>
                  <a:cxn ang="0">
                    <a:pos x="T6" y="T7"/>
                  </a:cxn>
                  <a:cxn ang="0">
                    <a:pos x="T8" y="T9"/>
                  </a:cxn>
                  <a:cxn ang="0">
                    <a:pos x="T10" y="T11"/>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3"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Lst>
                <a:ahLst/>
                <a:cxnLst>
                  <a:cxn ang="0">
                    <a:pos x="T0" y="T1"/>
                  </a:cxn>
                  <a:cxn ang="0">
                    <a:pos x="T2" y="T3"/>
                  </a:cxn>
                  <a:cxn ang="0">
                    <a:pos x="T4" y="T5"/>
                  </a:cxn>
                  <a:cxn ang="0">
                    <a:pos x="T6" y="T7"/>
                  </a:cxn>
                  <a:cxn ang="0">
                    <a:pos x="T8" y="T9"/>
                  </a:cxn>
                  <a:cxn ang="0">
                    <a:pos x="T10" y="T11"/>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4" name="Freeform 8"/>
              <p:cNvSpPr>
                <a:spLocks/>
              </p:cNvSpPr>
              <p:nvPr/>
            </p:nvSpPr>
            <p:spPr bwMode="ltGray">
              <a:xfrm>
                <a:off x="1019" y="1155"/>
                <a:ext cx="4739" cy="12"/>
              </a:xfrm>
              <a:custGeom>
                <a:avLst/>
                <a:gdLst>
                  <a:gd name="T0" fmla="*/ 4724 w 4724"/>
                  <a:gd name="T1" fmla="*/ 0 h 12"/>
                  <a:gd name="T2" fmla="*/ 0 w 4724"/>
                  <a:gd name="T3" fmla="*/ 0 h 12"/>
                  <a:gd name="T4" fmla="*/ 0 w 4724"/>
                  <a:gd name="T5" fmla="*/ 12 h 12"/>
                  <a:gd name="T6" fmla="*/ 4724 w 4724"/>
                  <a:gd name="T7" fmla="*/ 12 h 12"/>
                  <a:gd name="T8" fmla="*/ 4724 w 4724"/>
                  <a:gd name="T9" fmla="*/ 0 h 12"/>
                  <a:gd name="T10" fmla="*/ 4724 w 4724"/>
                  <a:gd name="T11" fmla="*/ 0 h 12"/>
                </a:gdLst>
                <a:ahLst/>
                <a:cxnLst>
                  <a:cxn ang="0">
                    <a:pos x="T0" y="T1"/>
                  </a:cxn>
                  <a:cxn ang="0">
                    <a:pos x="T2" y="T3"/>
                  </a:cxn>
                  <a:cxn ang="0">
                    <a:pos x="T4" y="T5"/>
                  </a:cxn>
                  <a:cxn ang="0">
                    <a:pos x="T6" y="T7"/>
                  </a:cxn>
                  <a:cxn ang="0">
                    <a:pos x="T8" y="T9"/>
                  </a:cxn>
                  <a:cxn ang="0">
                    <a:pos x="T10" y="T11"/>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5"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Lst>
                <a:ahLst/>
                <a:cxnLst>
                  <a:cxn ang="0">
                    <a:pos x="T0" y="T1"/>
                  </a:cxn>
                  <a:cxn ang="0">
                    <a:pos x="T2" y="T3"/>
                  </a:cxn>
                  <a:cxn ang="0">
                    <a:pos x="T4" y="T5"/>
                  </a:cxn>
                  <a:cxn ang="0">
                    <a:pos x="T6" y="T7"/>
                  </a:cxn>
                  <a:cxn ang="0">
                    <a:pos x="T8" y="T9"/>
                  </a:cxn>
                  <a:cxn ang="0">
                    <a:pos x="T10" y="T11"/>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6"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Lst>
                <a:ahLst/>
                <a:cxnLst>
                  <a:cxn ang="0">
                    <a:pos x="T0" y="T1"/>
                  </a:cxn>
                  <a:cxn ang="0">
                    <a:pos x="T2" y="T3"/>
                  </a:cxn>
                  <a:cxn ang="0">
                    <a:pos x="T4" y="T5"/>
                  </a:cxn>
                  <a:cxn ang="0">
                    <a:pos x="T6" y="T7"/>
                  </a:cxn>
                  <a:cxn ang="0">
                    <a:pos x="T8" y="T9"/>
                  </a:cxn>
                  <a:cxn ang="0">
                    <a:pos x="T10" y="T11"/>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7" name="Freeform 11"/>
              <p:cNvSpPr>
                <a:spLocks/>
              </p:cNvSpPr>
              <p:nvPr/>
            </p:nvSpPr>
            <p:spPr bwMode="ltGray">
              <a:xfrm>
                <a:off x="552" y="951"/>
                <a:ext cx="12" cy="420"/>
              </a:xfrm>
              <a:custGeom>
                <a:avLst/>
                <a:gdLst>
                  <a:gd name="T0" fmla="*/ 0 w 12"/>
                  <a:gd name="T1" fmla="*/ 0 h 420"/>
                  <a:gd name="T2" fmla="*/ 0 w 12"/>
                  <a:gd name="T3" fmla="*/ 420 h 420"/>
                  <a:gd name="T4" fmla="*/ 12 w 12"/>
                  <a:gd name="T5" fmla="*/ 420 h 420"/>
                  <a:gd name="T6" fmla="*/ 12 w 12"/>
                  <a:gd name="T7" fmla="*/ 0 h 420"/>
                  <a:gd name="T8" fmla="*/ 0 w 12"/>
                  <a:gd name="T9" fmla="*/ 0 h 420"/>
                  <a:gd name="T10" fmla="*/ 0 w 12"/>
                  <a:gd name="T11" fmla="*/ 0 h 420"/>
                </a:gdLst>
                <a:ahLst/>
                <a:cxnLst>
                  <a:cxn ang="0">
                    <a:pos x="T0" y="T1"/>
                  </a:cxn>
                  <a:cxn ang="0">
                    <a:pos x="T2" y="T3"/>
                  </a:cxn>
                  <a:cxn ang="0">
                    <a:pos x="T4" y="T5"/>
                  </a:cxn>
                  <a:cxn ang="0">
                    <a:pos x="T6" y="T7"/>
                  </a:cxn>
                  <a:cxn ang="0">
                    <a:pos x="T8" y="T9"/>
                  </a:cxn>
                  <a:cxn ang="0">
                    <a:pos x="T10" y="T11"/>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8" name="Freeform 12"/>
              <p:cNvSpPr>
                <a:spLocks/>
              </p:cNvSpPr>
              <p:nvPr/>
            </p:nvSpPr>
            <p:spPr bwMode="ltGray">
              <a:xfrm>
                <a:off x="0" y="1155"/>
                <a:ext cx="351" cy="12"/>
              </a:xfrm>
              <a:custGeom>
                <a:avLst/>
                <a:gdLst>
                  <a:gd name="T0" fmla="*/ 0 w 251"/>
                  <a:gd name="T1" fmla="*/ 0 h 12"/>
                  <a:gd name="T2" fmla="*/ 0 w 251"/>
                  <a:gd name="T3" fmla="*/ 12 h 12"/>
                  <a:gd name="T4" fmla="*/ 251 w 251"/>
                  <a:gd name="T5" fmla="*/ 12 h 12"/>
                  <a:gd name="T6" fmla="*/ 251 w 251"/>
                  <a:gd name="T7" fmla="*/ 0 h 12"/>
                  <a:gd name="T8" fmla="*/ 0 w 251"/>
                  <a:gd name="T9" fmla="*/ 0 h 12"/>
                  <a:gd name="T10" fmla="*/ 0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89" name="Freeform 13"/>
              <p:cNvSpPr>
                <a:spLocks/>
              </p:cNvSpPr>
              <p:nvPr/>
            </p:nvSpPr>
            <p:spPr bwMode="ltGray">
              <a:xfrm>
                <a:off x="767" y="1155"/>
                <a:ext cx="252" cy="12"/>
              </a:xfrm>
              <a:custGeom>
                <a:avLst/>
                <a:gdLst>
                  <a:gd name="T0" fmla="*/ 251 w 251"/>
                  <a:gd name="T1" fmla="*/ 0 h 12"/>
                  <a:gd name="T2" fmla="*/ 0 w 251"/>
                  <a:gd name="T3" fmla="*/ 0 h 12"/>
                  <a:gd name="T4" fmla="*/ 0 w 251"/>
                  <a:gd name="T5" fmla="*/ 12 h 12"/>
                  <a:gd name="T6" fmla="*/ 251 w 251"/>
                  <a:gd name="T7" fmla="*/ 12 h 12"/>
                  <a:gd name="T8" fmla="*/ 251 w 251"/>
                  <a:gd name="T9" fmla="*/ 0 h 12"/>
                  <a:gd name="T10" fmla="*/ 251 w 251"/>
                  <a:gd name="T11" fmla="*/ 0 h 12"/>
                </a:gdLst>
                <a:ahLst/>
                <a:cxnLst>
                  <a:cxn ang="0">
                    <a:pos x="T0" y="T1"/>
                  </a:cxn>
                  <a:cxn ang="0">
                    <a:pos x="T2" y="T3"/>
                  </a:cxn>
                  <a:cxn ang="0">
                    <a:pos x="T4" y="T5"/>
                  </a:cxn>
                  <a:cxn ang="0">
                    <a:pos x="T6" y="T7"/>
                  </a:cxn>
                  <a:cxn ang="0">
                    <a:pos x="T8" y="T9"/>
                  </a:cxn>
                  <a:cxn ang="0">
                    <a:pos x="T10" y="T11"/>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229390" name="Freeform 14"/>
              <p:cNvSpPr>
                <a:spLocks/>
              </p:cNvSpPr>
              <p:nvPr/>
            </p:nvSpPr>
            <p:spPr bwMode="ltGray">
              <a:xfrm>
                <a:off x="348" y="1155"/>
                <a:ext cx="419" cy="12"/>
              </a:xfrm>
              <a:custGeom>
                <a:avLst/>
                <a:gdLst>
                  <a:gd name="T0" fmla="*/ 0 w 418"/>
                  <a:gd name="T1" fmla="*/ 0 h 12"/>
                  <a:gd name="T2" fmla="*/ 0 w 418"/>
                  <a:gd name="T3" fmla="*/ 12 h 12"/>
                  <a:gd name="T4" fmla="*/ 418 w 418"/>
                  <a:gd name="T5" fmla="*/ 12 h 12"/>
                  <a:gd name="T6" fmla="*/ 418 w 418"/>
                  <a:gd name="T7" fmla="*/ 0 h 12"/>
                  <a:gd name="T8" fmla="*/ 0 w 418"/>
                  <a:gd name="T9" fmla="*/ 0 h 12"/>
                  <a:gd name="T10" fmla="*/ 0 w 418"/>
                  <a:gd name="T11" fmla="*/ 0 h 12"/>
                </a:gdLst>
                <a:ahLst/>
                <a:cxnLst>
                  <a:cxn ang="0">
                    <a:pos x="T0" y="T1"/>
                  </a:cxn>
                  <a:cxn ang="0">
                    <a:pos x="T2" y="T3"/>
                  </a:cxn>
                  <a:cxn ang="0">
                    <a:pos x="T4" y="T5"/>
                  </a:cxn>
                  <a:cxn ang="0">
                    <a:pos x="T6" y="T7"/>
                  </a:cxn>
                  <a:cxn ang="0">
                    <a:pos x="T8" y="T9"/>
                  </a:cxn>
                  <a:cxn ang="0">
                    <a:pos x="T10" y="T11"/>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grpSp>
      </p:grpSp>
      <p:sp>
        <p:nvSpPr>
          <p:cNvPr id="229391" name="Rectangle 15"/>
          <p:cNvSpPr>
            <a:spLocks noGrp="1" noChangeArrowheads="1"/>
          </p:cNvSpPr>
          <p:nvPr>
            <p:ph type="title"/>
          </p:nvPr>
        </p:nvSpPr>
        <p:spPr bwMode="auto">
          <a:xfrm>
            <a:off x="1066800" y="304800"/>
            <a:ext cx="7543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fr-FR"/>
              <a:t>Click to edit Master title style</a:t>
            </a:r>
          </a:p>
        </p:txBody>
      </p:sp>
      <p:sp>
        <p:nvSpPr>
          <p:cNvPr id="229392" name="Rectangle 16"/>
          <p:cNvSpPr>
            <a:spLocks noGrp="1" noChangeArrowheads="1"/>
          </p:cNvSpPr>
          <p:nvPr>
            <p:ph type="body" idx="1"/>
          </p:nvPr>
        </p:nvSpPr>
        <p:spPr bwMode="auto">
          <a:xfrm>
            <a:off x="1066800" y="1981200"/>
            <a:ext cx="754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229393" name="Rectangle 17"/>
          <p:cNvSpPr>
            <a:spLocks noGrp="1" noChangeArrowheads="1"/>
          </p:cNvSpPr>
          <p:nvPr>
            <p:ph type="dt" sz="half" idx="2"/>
          </p:nvPr>
        </p:nvSpPr>
        <p:spPr bwMode="auto">
          <a:xfrm>
            <a:off x="1066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FFFFFF"/>
                  </a:outerShdw>
                </a:effectLst>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4" name="Rectangle 18"/>
          <p:cNvSpPr>
            <a:spLocks noGrp="1" noChangeArrowheads="1"/>
          </p:cNvSpPr>
          <p:nvPr>
            <p:ph type="ftr" sz="quarter" idx="3"/>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FFFFFF"/>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
        <p:nvSpPr>
          <p:cNvPr id="229395" name="Rectangle 19"/>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FFFFFF"/>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721FB87-7D36-4F0D-90A8-BAC9AB7318F7}" type="slidenum">
              <a:rPr kumimoji="0" lang="en-US" altLang="fr-FR" sz="1000" b="0" i="0" u="none" strike="noStrike" kern="1200" cap="none" spc="0" normalizeH="0" baseline="0" noProof="0" smtClean="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fr-FR" sz="1000" b="0" i="0" u="none" strike="noStrike" kern="1200" cap="none" spc="0" normalizeH="0" baseline="0" noProof="0">
              <a:ln>
                <a:noFill/>
              </a:ln>
              <a:solidFill>
                <a:srgbClr val="000000"/>
              </a:solidFill>
              <a:effectLst>
                <a:outerShdw blurRad="38100" dist="38100" dir="2700000" algn="tl">
                  <a:srgbClr val="FFFFFF"/>
                </a:outerShdw>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327638387"/>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txStyles>
    <p:titleStyle>
      <a:lvl1pPr algn="l" rtl="0" fontAlgn="base">
        <a:spcBef>
          <a:spcPct val="0"/>
        </a:spcBef>
        <a:spcAft>
          <a:spcPct val="0"/>
        </a:spcAft>
        <a:defRPr sz="4400" b="1"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70000"/>
        <a:buFont typeface="Wingdings" panose="05000000000000000000" pitchFamily="2" charset="2"/>
        <a:buChar char="n"/>
        <a:defRPr sz="3200" kern="1200">
          <a:solidFill>
            <a:schemeClr val="tx1"/>
          </a:solidFill>
          <a:effectLst>
            <a:outerShdw blurRad="38100" dist="38100" dir="2700000" algn="tl">
              <a:srgbClr val="FFFFFF"/>
            </a:outerShdw>
          </a:effectLst>
          <a:latin typeface="+mn-lt"/>
          <a:ea typeface="+mn-ea"/>
          <a:cs typeface="+mn-cs"/>
        </a:defRPr>
      </a:lvl1pPr>
      <a:lvl2pPr marL="742950" indent="-285750" algn="l" rtl="0" fontAlgn="base">
        <a:spcBef>
          <a:spcPct val="20000"/>
        </a:spcBef>
        <a:spcAft>
          <a:spcPct val="0"/>
        </a:spcAft>
        <a:buClr>
          <a:schemeClr val="tx1"/>
        </a:buClr>
        <a:buChar char="–"/>
        <a:defRPr sz="2800" kern="1200">
          <a:solidFill>
            <a:schemeClr val="tx1"/>
          </a:solidFill>
          <a:effectLst>
            <a:outerShdw blurRad="38100" dist="38100" dir="2700000" algn="tl">
              <a:srgbClr val="FFFFFF"/>
            </a:outerShdw>
          </a:effectLst>
          <a:latin typeface="+mn-lt"/>
          <a:ea typeface="+mn-ea"/>
          <a:cs typeface="+mn-cs"/>
        </a:defRPr>
      </a:lvl2pPr>
      <a:lvl3pPr marL="1143000" indent="-228600" algn="l" rtl="0" fontAlgn="base">
        <a:spcBef>
          <a:spcPct val="20000"/>
        </a:spcBef>
        <a:spcAft>
          <a:spcPct val="0"/>
        </a:spcAft>
        <a:buClr>
          <a:schemeClr val="hlink"/>
        </a:buClr>
        <a:buSzPct val="70000"/>
        <a:buFont typeface="Wingdings" panose="05000000000000000000" pitchFamily="2" charset="2"/>
        <a:buChar char="n"/>
        <a:defRPr sz="2400" kern="1200">
          <a:solidFill>
            <a:schemeClr val="tx1"/>
          </a:solidFill>
          <a:effectLst>
            <a:outerShdw blurRad="38100" dist="38100" dir="2700000" algn="tl">
              <a:srgbClr val="FFFFFF"/>
            </a:outerShdw>
          </a:effectLst>
          <a:latin typeface="+mn-lt"/>
          <a:ea typeface="+mn-ea"/>
          <a:cs typeface="+mn-cs"/>
        </a:defRPr>
      </a:lvl3pPr>
      <a:lvl4pPr marL="1600200" indent="-228600" algn="l" rtl="0" fontAlgn="base">
        <a:spcBef>
          <a:spcPct val="20000"/>
        </a:spcBef>
        <a:spcAft>
          <a:spcPct val="0"/>
        </a:spcAft>
        <a:buClr>
          <a:schemeClr val="tx1"/>
        </a:buClr>
        <a:buChar char="–"/>
        <a:defRPr sz="2000" kern="1200">
          <a:solidFill>
            <a:schemeClr val="tx1"/>
          </a:solidFill>
          <a:effectLst>
            <a:outerShdw blurRad="38100" dist="38100" dir="2700000" algn="tl">
              <a:srgbClr val="FFFFFF"/>
            </a:outerShdw>
          </a:effectLst>
          <a:latin typeface="+mn-lt"/>
          <a:ea typeface="+mn-ea"/>
          <a:cs typeface="+mn-cs"/>
        </a:defRPr>
      </a:lvl4pPr>
      <a:lvl5pPr marL="2057400" indent="-228600" algn="l" rtl="0" fontAlgn="base">
        <a:spcBef>
          <a:spcPct val="20000"/>
        </a:spcBef>
        <a:spcAft>
          <a:spcPct val="0"/>
        </a:spcAft>
        <a:buClr>
          <a:schemeClr val="hlink"/>
        </a:buClr>
        <a:buSzPct val="70000"/>
        <a:buFont typeface="Wingdings" panose="05000000000000000000" pitchFamily="2" charset="2"/>
        <a:buChar char="n"/>
        <a:defRPr sz="2000" kern="1200">
          <a:solidFill>
            <a:schemeClr val="tx1"/>
          </a:solidFill>
          <a:effectLst>
            <a:outerShdw blurRad="38100" dist="38100" dir="2700000" algn="tl">
              <a:srgbClr val="FFFFFF"/>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8.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59.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48.gif"/><Relationship Id="rId5" Type="http://schemas.openxmlformats.org/officeDocument/2006/relationships/image" Target="../media/image47.png"/><Relationship Id="rId4" Type="http://schemas.openxmlformats.org/officeDocument/2006/relationships/hyperlink" Target="http://jchemed.chem.wisc.edu/journal/issues/1996/jan/Images/prog1-SP13.mo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0.xml"/><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0.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0.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66.jpeg"/><Relationship Id="rId4" Type="http://schemas.openxmlformats.org/officeDocument/2006/relationships/image" Target="../media/image65.jpeg"/></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themeOverride" Target="../theme/themeOverr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3.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9.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5000">
              <a:srgbClr val="F4AC93"/>
            </a:gs>
            <a:gs pos="62000">
              <a:srgbClr val="F4AE96"/>
            </a:gs>
            <a:gs pos="61000">
              <a:srgbClr val="00B0F0"/>
            </a:gs>
            <a:gs pos="50000">
              <a:srgbClr val="F9CFC1"/>
            </a:gs>
            <a:gs pos="45000">
              <a:schemeClr val="accent1">
                <a:lumMod val="5000"/>
                <a:lumOff val="95000"/>
              </a:schemeClr>
            </a:gs>
            <a:gs pos="55000">
              <a:schemeClr val="accent1">
                <a:lumMod val="45000"/>
                <a:lumOff val="55000"/>
              </a:schemeClr>
            </a:gs>
            <a:gs pos="51000">
              <a:schemeClr val="accent1">
                <a:lumMod val="45000"/>
                <a:lumOff val="55000"/>
              </a:schemeClr>
            </a:gs>
            <a:gs pos="3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05930"/>
            <a:ext cx="8229600" cy="1923070"/>
          </a:xfrm>
        </p:spPr>
        <p:txBody>
          <a:bodyPr/>
          <a:lstStyle/>
          <a:p>
            <a:r>
              <a:rPr lang="en-US" dirty="0"/>
              <a:t> </a:t>
            </a:r>
          </a:p>
        </p:txBody>
      </p:sp>
      <p:sp>
        <p:nvSpPr>
          <p:cNvPr id="3" name="Subtitle 2"/>
          <p:cNvSpPr>
            <a:spLocks noGrp="1"/>
          </p:cNvSpPr>
          <p:nvPr>
            <p:ph type="subTitle" idx="1"/>
          </p:nvPr>
        </p:nvSpPr>
        <p:spPr>
          <a:xfrm>
            <a:off x="2590800" y="3733800"/>
            <a:ext cx="3581400" cy="381000"/>
          </a:xfrm>
        </p:spPr>
        <p:txBody>
          <a:bodyPr/>
          <a:lstStyle/>
          <a:p>
            <a:r>
              <a:rPr lang="en-US" dirty="0"/>
              <a:t>Pharmacology of drugs</a:t>
            </a:r>
          </a:p>
        </p:txBody>
      </p:sp>
      <p:sp>
        <p:nvSpPr>
          <p:cNvPr id="4" name="Date Placeholder 3"/>
          <p:cNvSpPr>
            <a:spLocks noGrp="1"/>
          </p:cNvSpPr>
          <p:nvPr>
            <p:ph type="dt" sz="half" idx="10"/>
          </p:nvPr>
        </p:nvSpPr>
        <p:spPr>
          <a:xfrm>
            <a:off x="6858000" y="6019800"/>
            <a:ext cx="1667207" cy="166688"/>
          </a:xfrm>
        </p:spPr>
        <p:txBody>
          <a:bodyPr/>
          <a:lstStyle/>
          <a:p>
            <a:r>
              <a:rPr lang="en-US" dirty="0"/>
              <a:t>Dr. </a:t>
            </a:r>
            <a:r>
              <a:rPr lang="en-US" dirty="0" err="1"/>
              <a:t>mansoor</a:t>
            </a:r>
            <a:r>
              <a:rPr lang="en-US" dirty="0"/>
              <a:t> (</a:t>
            </a:r>
            <a:r>
              <a:rPr lang="en-US" dirty="0" err="1"/>
              <a:t>PharmD</a:t>
            </a:r>
            <a:r>
              <a:rPr lang="en-US" dirty="0"/>
              <a:t>)</a:t>
            </a:r>
          </a:p>
        </p:txBody>
      </p:sp>
      <p:sp>
        <p:nvSpPr>
          <p:cNvPr id="6" name="Footer Placeholder 5"/>
          <p:cNvSpPr>
            <a:spLocks noGrp="1"/>
          </p:cNvSpPr>
          <p:nvPr>
            <p:ph type="ftr" sz="quarter" idx="11"/>
          </p:nvPr>
        </p:nvSpPr>
        <p:spPr>
          <a:xfrm>
            <a:off x="533400" y="5943600"/>
            <a:ext cx="3517935" cy="393737"/>
          </a:xfrm>
        </p:spPr>
        <p:txBody>
          <a:bodyPr/>
          <a:lstStyle/>
          <a:p>
            <a:r>
              <a:rPr lang="en-US" dirty="0"/>
              <a:t>Pharmacology Habib medical school</a:t>
            </a:r>
          </a:p>
        </p:txBody>
      </p:sp>
      <p:sp>
        <p:nvSpPr>
          <p:cNvPr id="5" name="Slide Number Placeholder 4"/>
          <p:cNvSpPr>
            <a:spLocks noGrp="1"/>
          </p:cNvSpPr>
          <p:nvPr>
            <p:ph type="sldNum" sz="quarter" idx="4"/>
          </p:nvPr>
        </p:nvSpPr>
        <p:spPr/>
        <p:txBody>
          <a:bodyPr/>
          <a:lstStyle/>
          <a:p>
            <a:fld id="{A70A3D8C-4E2E-49E6-9C4D-94E0FF62397D}" type="slidenum">
              <a:rPr lang="en-US" smtClean="0"/>
              <a:t>1</a:t>
            </a:fld>
            <a:endParaRPr lang="en-US"/>
          </a:p>
        </p:txBody>
      </p:sp>
      <p:sp>
        <p:nvSpPr>
          <p:cNvPr id="7" name="Rectangle 6"/>
          <p:cNvSpPr/>
          <p:nvPr/>
        </p:nvSpPr>
        <p:spPr>
          <a:xfrm>
            <a:off x="838200" y="1752600"/>
            <a:ext cx="7924800" cy="1938992"/>
          </a:xfrm>
          <a:prstGeom prst="rect">
            <a:avLst/>
          </a:prstGeom>
        </p:spPr>
        <p:txBody>
          <a:bodyPr wrap="square">
            <a:spAutoFit/>
          </a:bodyPr>
          <a:lstStyle/>
          <a:p>
            <a:r>
              <a:rPr lang="en-US" altLang="fr-FR" sz="6000" dirty="0">
                <a:solidFill>
                  <a:schemeClr val="bg1"/>
                </a:solidFill>
              </a:rPr>
              <a:t>  ANTIRETROVIRAL       		THERAPY                        </a:t>
            </a:r>
            <a:endParaRPr lang="fr-FR" sz="6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1000" y="216141"/>
            <a:ext cx="7934126" cy="6662251"/>
          </a:xfrm>
          <a:prstGeom prst="rect">
            <a:avLst/>
          </a:prstGeom>
        </p:spPr>
      </p:pic>
    </p:spTree>
    <p:extLst>
      <p:ext uri="{BB962C8B-B14F-4D97-AF65-F5344CB8AC3E}">
        <p14:creationId xmlns:p14="http://schemas.microsoft.com/office/powerpoint/2010/main" val="260159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76200"/>
            <a:ext cx="8839200" cy="6751749"/>
          </a:xfrm>
          <a:prstGeom prst="rect">
            <a:avLst/>
          </a:prstGeom>
        </p:spPr>
      </p:pic>
    </p:spTree>
    <p:extLst>
      <p:ext uri="{BB962C8B-B14F-4D97-AF65-F5344CB8AC3E}">
        <p14:creationId xmlns:p14="http://schemas.microsoft.com/office/powerpoint/2010/main" val="1521733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Entry inhibitors</a:t>
            </a:r>
            <a:endParaRPr lang="fr-FR" b="1" dirty="0">
              <a:solidFill>
                <a:srgbClr val="FF0000"/>
              </a:solidFill>
            </a:endParaRPr>
          </a:p>
        </p:txBody>
      </p:sp>
      <p:sp>
        <p:nvSpPr>
          <p:cNvPr id="3" name="Rectangle 2"/>
          <p:cNvSpPr/>
          <p:nvPr/>
        </p:nvSpPr>
        <p:spPr>
          <a:xfrm>
            <a:off x="609600" y="2667000"/>
            <a:ext cx="8229600" cy="2554545"/>
          </a:xfrm>
          <a:prstGeom prst="rect">
            <a:avLst/>
          </a:prstGeom>
        </p:spPr>
        <p:txBody>
          <a:bodyPr wrap="square">
            <a:spAutoFit/>
          </a:bodyPr>
          <a:lstStyle/>
          <a:p>
            <a:pPr marL="438912" indent="-320040">
              <a:buClr>
                <a:schemeClr val="accent3"/>
              </a:buClr>
              <a:buFont typeface="Wingdings 2"/>
              <a:buChar char=""/>
              <a:defRPr/>
            </a:pPr>
            <a:r>
              <a:rPr lang="en-US" sz="3200" dirty="0"/>
              <a:t>Enfurvitide (ENF;T-20) (Fuzeon)</a:t>
            </a:r>
          </a:p>
          <a:p>
            <a:pPr marL="438912" indent="-320040">
              <a:buClr>
                <a:schemeClr val="accent3"/>
              </a:buClr>
              <a:buFont typeface="Wingdings 2"/>
              <a:buChar char=""/>
              <a:defRPr/>
            </a:pPr>
            <a:endParaRPr lang="en-US" sz="3200" dirty="0"/>
          </a:p>
          <a:p>
            <a:pPr marL="438912" indent="-320040">
              <a:buClr>
                <a:schemeClr val="accent3"/>
              </a:buClr>
              <a:buFont typeface="Wingdings 2"/>
              <a:buChar char=""/>
              <a:defRPr/>
            </a:pPr>
            <a:r>
              <a:rPr lang="en-US" sz="3200" dirty="0"/>
              <a:t>Maraviroc (MVC)(</a:t>
            </a:r>
            <a:r>
              <a:rPr lang="en-US" sz="3200" dirty="0" err="1"/>
              <a:t>Selzentry</a:t>
            </a:r>
            <a:r>
              <a:rPr lang="en-US" sz="3200" dirty="0"/>
              <a:t>)</a:t>
            </a:r>
          </a:p>
          <a:p>
            <a:pPr marL="438912" indent="-320040">
              <a:buClr>
                <a:schemeClr val="accent3"/>
              </a:buClr>
              <a:buFont typeface="Wingdings 2"/>
              <a:buChar char=""/>
              <a:defRPr/>
            </a:pPr>
            <a:endParaRPr lang="en-US" sz="3200" dirty="0"/>
          </a:p>
          <a:p>
            <a:pPr marL="438912" indent="-320040">
              <a:buClr>
                <a:schemeClr val="accent3"/>
              </a:buClr>
              <a:buFont typeface="Wingdings 2"/>
              <a:buChar char=""/>
              <a:defRPr/>
            </a:pPr>
            <a:r>
              <a:rPr lang="en-US" sz="3200" dirty="0"/>
              <a:t>Experimental: </a:t>
            </a:r>
            <a:r>
              <a:rPr lang="en-US" sz="3200" dirty="0" err="1"/>
              <a:t>Vicriviroc</a:t>
            </a:r>
            <a:r>
              <a:rPr lang="en-US" sz="3200" dirty="0"/>
              <a:t>, </a:t>
            </a:r>
            <a:r>
              <a:rPr lang="en-US" sz="3200" dirty="0" err="1"/>
              <a:t>Ibalizumab</a:t>
            </a:r>
            <a:endParaRPr lang="en-US" sz="3200" dirty="0"/>
          </a:p>
        </p:txBody>
      </p:sp>
    </p:spTree>
    <p:extLst>
      <p:ext uri="{BB962C8B-B14F-4D97-AF65-F5344CB8AC3E}">
        <p14:creationId xmlns:p14="http://schemas.microsoft.com/office/powerpoint/2010/main" val="320147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914400"/>
            <a:ext cx="8839200" cy="5324535"/>
          </a:xfrm>
          <a:prstGeom prst="rect">
            <a:avLst/>
          </a:prstGeom>
        </p:spPr>
        <p:txBody>
          <a:bodyPr wrap="square">
            <a:spAutoFit/>
          </a:bodyPr>
          <a:lstStyle/>
          <a:p>
            <a:pPr marL="118872">
              <a:buClr>
                <a:schemeClr val="accent3"/>
              </a:buClr>
              <a:defRPr/>
            </a:pPr>
            <a:r>
              <a:rPr lang="en-US" sz="2800" dirty="0"/>
              <a:t>    </a:t>
            </a:r>
            <a:r>
              <a:rPr lang="en-US" sz="2800" dirty="0">
                <a:solidFill>
                  <a:schemeClr val="bg1"/>
                </a:solidFill>
              </a:rPr>
              <a:t>Enfurvitide (ENF;T-20)  (Fuzeon)</a:t>
            </a:r>
          </a:p>
          <a:p>
            <a:pPr marL="438912" indent="-320040">
              <a:buClr>
                <a:schemeClr val="accent3"/>
              </a:buClr>
              <a:buFont typeface="Wingdings 2"/>
              <a:buChar char=""/>
              <a:defRPr/>
            </a:pPr>
            <a:endParaRPr lang="en-US" sz="2400" dirty="0"/>
          </a:p>
          <a:p>
            <a:pPr marL="438912" indent="-320040">
              <a:buClr>
                <a:schemeClr val="accent3"/>
              </a:buClr>
              <a:buFont typeface="Wingdings 2"/>
              <a:buChar char=""/>
              <a:defRPr/>
            </a:pPr>
            <a:endParaRPr lang="en-US" sz="2400" dirty="0"/>
          </a:p>
          <a:p>
            <a:pPr marL="118872">
              <a:buClr>
                <a:schemeClr val="accent3"/>
              </a:buClr>
              <a:defRPr/>
            </a:pPr>
            <a:endParaRPr lang="en-US" sz="2400" dirty="0"/>
          </a:p>
          <a:p>
            <a:pPr marL="461772" indent="-342900">
              <a:buClr>
                <a:schemeClr val="accent3"/>
              </a:buClr>
              <a:buFont typeface="Wingdings" panose="05000000000000000000" pitchFamily="2" charset="2"/>
              <a:buChar char="§"/>
              <a:defRPr/>
            </a:pPr>
            <a:r>
              <a:rPr lang="en-US" altLang="fr-FR" sz="2400" dirty="0"/>
              <a:t>This drug is </a:t>
            </a:r>
            <a:r>
              <a:rPr lang="en-US" altLang="fr-FR" sz="2400" b="1" dirty="0"/>
              <a:t>a small peptide </a:t>
            </a:r>
            <a:r>
              <a:rPr lang="en-US" altLang="fr-FR" sz="2400" dirty="0"/>
              <a:t>of the following sequence:  </a:t>
            </a:r>
            <a:r>
              <a:rPr lang="en-US" altLang="fr-FR" sz="2400" b="1" dirty="0"/>
              <a:t>Acetyl-YTSLIHSLIEESQNQ QEKNEQELLELDKWASLWNWF-amide</a:t>
            </a:r>
          </a:p>
          <a:p>
            <a:pPr marL="461772" indent="-342900">
              <a:buClr>
                <a:schemeClr val="accent3"/>
              </a:buClr>
              <a:buFont typeface="Wingdings" panose="05000000000000000000" pitchFamily="2" charset="2"/>
              <a:buChar char="§"/>
              <a:defRPr/>
            </a:pPr>
            <a:endParaRPr lang="en-US" sz="2400" dirty="0"/>
          </a:p>
          <a:p>
            <a:pPr marL="461772" indent="-342900">
              <a:buClr>
                <a:schemeClr val="accent3"/>
              </a:buClr>
              <a:buFont typeface="Wingdings" panose="05000000000000000000" pitchFamily="2" charset="2"/>
              <a:buChar char="§"/>
              <a:defRPr/>
            </a:pPr>
            <a:endParaRPr lang="en-US" sz="2400" dirty="0"/>
          </a:p>
          <a:p>
            <a:pPr marL="800100" lvl="1" indent="-342900">
              <a:buFont typeface="Wingdings" panose="05000000000000000000" pitchFamily="2" charset="2"/>
              <a:buChar char="§"/>
              <a:defRPr/>
            </a:pPr>
            <a:r>
              <a:rPr lang="en-US" sz="2400" i="1" dirty="0">
                <a:solidFill>
                  <a:srgbClr val="0070C0"/>
                </a:solidFill>
              </a:rPr>
              <a:t>Blocks entry of HIV into cells by blocking the fusion of the HIV envelope to the cell membrane, hence preventing infection of the </a:t>
            </a:r>
            <a:r>
              <a:rPr lang="en-US" sz="2400" i="1">
                <a:solidFill>
                  <a:srgbClr val="0070C0"/>
                </a:solidFill>
              </a:rPr>
              <a:t>CD4 </a:t>
            </a:r>
            <a:r>
              <a:rPr lang="en-US" sz="2400" i="1" smtClean="0">
                <a:solidFill>
                  <a:srgbClr val="0070C0"/>
                </a:solidFill>
              </a:rPr>
              <a:t>cell; HIV-1</a:t>
            </a:r>
            <a:endParaRPr lang="en-US" sz="2400" i="1" dirty="0">
              <a:solidFill>
                <a:srgbClr val="0070C0"/>
              </a:solidFill>
            </a:endParaRPr>
          </a:p>
          <a:p>
            <a:pPr marL="800100" lvl="1" indent="-342900">
              <a:buFont typeface="Wingdings" panose="05000000000000000000" pitchFamily="2" charset="2"/>
              <a:buChar char="§"/>
              <a:defRPr/>
            </a:pPr>
            <a:endParaRPr lang="en-US" sz="2400" dirty="0"/>
          </a:p>
          <a:p>
            <a:pPr marL="731520" lvl="1" indent="-274320">
              <a:buFont typeface="Wingdings"/>
              <a:buChar char=""/>
              <a:defRPr/>
            </a:pPr>
            <a:endParaRPr lang="en-US" sz="2400" dirty="0"/>
          </a:p>
        </p:txBody>
      </p:sp>
    </p:spTree>
    <p:extLst>
      <p:ext uri="{BB962C8B-B14F-4D97-AF65-F5344CB8AC3E}">
        <p14:creationId xmlns:p14="http://schemas.microsoft.com/office/powerpoint/2010/main" val="187556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85344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556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3103_67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8229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63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body" idx="1"/>
          </p:nvPr>
        </p:nvSpPr>
        <p:spPr>
          <a:xfrm>
            <a:off x="228600" y="3657600"/>
            <a:ext cx="8610600" cy="2971800"/>
          </a:xfrm>
        </p:spPr>
        <p:txBody>
          <a:bodyPr>
            <a:normAutofit lnSpcReduction="10000"/>
          </a:bodyPr>
          <a:lstStyle/>
          <a:p>
            <a:pPr eaLnBrk="1" hangingPunct="1"/>
            <a:r>
              <a:rPr lang="en-US" altLang="fr-FR" sz="2400" dirty="0"/>
              <a:t>By virtue of its peptide nature, </a:t>
            </a:r>
            <a:r>
              <a:rPr lang="en-US" altLang="fr-FR" sz="2400" b="1" dirty="0" err="1"/>
              <a:t>enfuvirtide</a:t>
            </a:r>
            <a:r>
              <a:rPr lang="en-US" altLang="fr-FR" sz="2400" b="1" dirty="0"/>
              <a:t> is marketed in injectable form</a:t>
            </a:r>
            <a:r>
              <a:rPr lang="en-US" altLang="fr-FR" sz="2400" dirty="0"/>
              <a:t>. The </a:t>
            </a:r>
            <a:r>
              <a:rPr lang="en-US" altLang="fr-FR" sz="2400" dirty="0" err="1"/>
              <a:t>lyophilised</a:t>
            </a:r>
            <a:r>
              <a:rPr lang="en-US" altLang="fr-FR" sz="2400" dirty="0"/>
              <a:t> enfuvirtide powder must be reconstituted by the patient and administered twice daily by subcutaneous injection</a:t>
            </a:r>
          </a:p>
          <a:p>
            <a:pPr marL="800100" lvl="1" indent="-342900">
              <a:buFont typeface="Wingdings" panose="05000000000000000000" pitchFamily="2" charset="2"/>
              <a:buChar char="§"/>
              <a:defRPr/>
            </a:pPr>
            <a:r>
              <a:rPr lang="en-US" sz="2400" dirty="0"/>
              <a:t>Dose: 90  mg </a:t>
            </a:r>
            <a:r>
              <a:rPr lang="en-US" sz="2400" dirty="0" err="1"/>
              <a:t>s.c</a:t>
            </a:r>
            <a:r>
              <a:rPr lang="en-US" sz="2400" dirty="0"/>
              <a:t> </a:t>
            </a:r>
            <a:r>
              <a:rPr lang="en-US" sz="2400" dirty="0" err="1"/>
              <a:t>bd</a:t>
            </a:r>
            <a:endParaRPr lang="en-US" sz="2400" dirty="0"/>
          </a:p>
          <a:p>
            <a:pPr marL="800100" lvl="1" indent="-342900">
              <a:buFont typeface="Wingdings" panose="05000000000000000000" pitchFamily="2" charset="2"/>
              <a:buChar char="§"/>
              <a:defRPr/>
            </a:pPr>
            <a:endParaRPr lang="en-US" sz="2400" dirty="0"/>
          </a:p>
          <a:p>
            <a:pPr marL="800100" lvl="1" indent="-342900">
              <a:buFont typeface="Wingdings" panose="05000000000000000000" pitchFamily="2" charset="2"/>
              <a:buChar char="§"/>
              <a:defRPr/>
            </a:pPr>
            <a:r>
              <a:rPr lang="en-US" sz="2400" dirty="0"/>
              <a:t>Patients experience painful injection site reaction</a:t>
            </a:r>
          </a:p>
          <a:p>
            <a:pPr eaLnBrk="1" hangingPunct="1"/>
            <a:endParaRPr lang="en-US" altLang="fr-FR" sz="2400" dirty="0"/>
          </a:p>
          <a:p>
            <a:pPr eaLnBrk="1" hangingPunct="1"/>
            <a:endParaRPr lang="en-US" altLang="fr-FR" sz="2400" dirty="0"/>
          </a:p>
          <a:p>
            <a:pPr eaLnBrk="1" hangingPunct="1"/>
            <a:endParaRPr lang="en-US" altLang="fr-FR" sz="2800" dirty="0"/>
          </a:p>
        </p:txBody>
      </p:sp>
      <p:pic>
        <p:nvPicPr>
          <p:cNvPr id="56323" name="Picture 4" descr="fuze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4953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5" descr="fuze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57200"/>
            <a:ext cx="3276600" cy="266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775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6343202" cy="709865"/>
          </a:xfrm>
        </p:spPr>
        <p:txBody>
          <a:bodyPr>
            <a:normAutofit fontScale="90000"/>
          </a:bodyPr>
          <a:lstStyle/>
          <a:p>
            <a:pPr>
              <a:defRPr/>
            </a:pPr>
            <a:r>
              <a:rPr lang="en-US" b="1" dirty="0"/>
              <a:t>Maraviroc (MVC)(</a:t>
            </a:r>
            <a:r>
              <a:rPr lang="en-US" b="1" dirty="0" err="1"/>
              <a:t>Selzentry</a:t>
            </a:r>
            <a:r>
              <a:rPr lang="en-US" b="1" dirty="0"/>
              <a:t>)</a:t>
            </a:r>
            <a:br>
              <a:rPr lang="en-US" b="1" dirty="0"/>
            </a:br>
            <a:endParaRPr lang="en-US" dirty="0">
              <a:solidFill>
                <a:schemeClr val="accent1">
                  <a:satMod val="150000"/>
                </a:schemeClr>
              </a:solidFill>
            </a:endParaRPr>
          </a:p>
        </p:txBody>
      </p:sp>
      <p:sp>
        <p:nvSpPr>
          <p:cNvPr id="57347" name="Content Placeholder 2"/>
          <p:cNvSpPr>
            <a:spLocks noGrp="1"/>
          </p:cNvSpPr>
          <p:nvPr>
            <p:ph idx="1"/>
          </p:nvPr>
        </p:nvSpPr>
        <p:spPr>
          <a:xfrm>
            <a:off x="152400" y="1573161"/>
            <a:ext cx="8839200" cy="5257800"/>
          </a:xfrm>
          <a:solidFill>
            <a:schemeClr val="bg1"/>
          </a:solidFill>
        </p:spPr>
        <p:txBody>
          <a:bodyPr rtlCol="0">
            <a:normAutofit/>
          </a:bodyPr>
          <a:lstStyle/>
          <a:p>
            <a:pPr marL="731520" lvl="1" indent="-274320" eaLnBrk="1" fontAlgn="auto" hangingPunct="1">
              <a:spcAft>
                <a:spcPts val="0"/>
              </a:spcAft>
              <a:buFont typeface="Wingdings"/>
              <a:buChar char=""/>
              <a:defRPr/>
            </a:pPr>
            <a:endParaRPr lang="en-US" dirty="0"/>
          </a:p>
          <a:p>
            <a:pPr marL="731520" lvl="1" indent="-274320" eaLnBrk="1" fontAlgn="auto" hangingPunct="1">
              <a:spcAft>
                <a:spcPts val="0"/>
              </a:spcAft>
              <a:buFont typeface="Wingdings"/>
              <a:buChar char=""/>
              <a:defRPr/>
            </a:pPr>
            <a:r>
              <a:rPr lang="en-US" sz="2400" dirty="0"/>
              <a:t>Blocks the CCR5 co-receptor, hence blocking viral entry</a:t>
            </a:r>
          </a:p>
          <a:p>
            <a:pPr marL="731520" lvl="1" indent="-274320" eaLnBrk="1" fontAlgn="auto" hangingPunct="1">
              <a:spcAft>
                <a:spcPts val="0"/>
              </a:spcAft>
              <a:buFont typeface="Wingdings"/>
              <a:buChar char=""/>
              <a:defRPr/>
            </a:pPr>
            <a:r>
              <a:rPr lang="en-US" sz="2400" dirty="0"/>
              <a:t>Active against CCR5-tropic virus (of HIV 1), which predominates in early part of infection</a:t>
            </a:r>
          </a:p>
          <a:p>
            <a:pPr marL="731520" lvl="1" indent="-274320" eaLnBrk="1" fontAlgn="auto" hangingPunct="1">
              <a:spcAft>
                <a:spcPts val="0"/>
              </a:spcAft>
              <a:buFont typeface="Wingdings"/>
              <a:buChar char=""/>
              <a:defRPr/>
            </a:pPr>
            <a:endParaRPr lang="en-US" sz="1100" dirty="0"/>
          </a:p>
          <a:p>
            <a:pPr marL="731520" lvl="1" indent="-274320" eaLnBrk="1" fontAlgn="auto" hangingPunct="1">
              <a:spcAft>
                <a:spcPts val="0"/>
              </a:spcAft>
              <a:buFont typeface="Wingdings"/>
              <a:buChar char=""/>
              <a:defRPr/>
            </a:pPr>
            <a:r>
              <a:rPr lang="en-US" sz="2400" dirty="0"/>
              <a:t>Dose: 150-300 mg </a:t>
            </a:r>
            <a:r>
              <a:rPr lang="en-US" sz="2400" dirty="0" err="1"/>
              <a:t>bd</a:t>
            </a:r>
            <a:endParaRPr lang="en-US" altLang="fr-FR" sz="2800" dirty="0">
              <a:solidFill>
                <a:prstClr val="black">
                  <a:lumMod val="75000"/>
                  <a:lumOff val="25000"/>
                </a:prstClr>
              </a:solidFill>
            </a:endParaRPr>
          </a:p>
          <a:p>
            <a:pPr lvl="2">
              <a:buClr>
                <a:srgbClr val="ACD433"/>
              </a:buClr>
              <a:buFont typeface="Arial" panose="020B0604020202020204" pitchFamily="34" charset="0"/>
              <a:buChar char="•"/>
            </a:pPr>
            <a:r>
              <a:rPr lang="en-US" altLang="fr-FR" sz="2200" dirty="0">
                <a:solidFill>
                  <a:prstClr val="black">
                    <a:lumMod val="75000"/>
                    <a:lumOff val="25000"/>
                  </a:prstClr>
                </a:solidFill>
              </a:rPr>
              <a:t>150mg BID with P450 inhibitors</a:t>
            </a:r>
          </a:p>
          <a:p>
            <a:pPr lvl="2">
              <a:buClr>
                <a:srgbClr val="ACD433"/>
              </a:buClr>
              <a:buFont typeface="Arial" panose="020B0604020202020204" pitchFamily="34" charset="0"/>
              <a:buChar char="•"/>
            </a:pPr>
            <a:r>
              <a:rPr lang="en-US" altLang="fr-FR" sz="2200" dirty="0">
                <a:solidFill>
                  <a:prstClr val="black">
                    <a:lumMod val="75000"/>
                    <a:lumOff val="25000"/>
                  </a:prstClr>
                </a:solidFill>
              </a:rPr>
              <a:t>600mg BID with P450 inducers</a:t>
            </a:r>
          </a:p>
          <a:p>
            <a:pPr lvl="2">
              <a:buClr>
                <a:srgbClr val="ACD433"/>
              </a:buClr>
              <a:buFont typeface="Arial" panose="020B0604020202020204" pitchFamily="34" charset="0"/>
              <a:buChar char="•"/>
            </a:pPr>
            <a:endParaRPr lang="en-US" altLang="fr-FR" sz="2000" dirty="0">
              <a:solidFill>
                <a:prstClr val="black">
                  <a:lumMod val="75000"/>
                  <a:lumOff val="25000"/>
                </a:prstClr>
              </a:solidFill>
            </a:endParaRPr>
          </a:p>
          <a:p>
            <a:pPr marL="731520" lvl="1" indent="-274320" eaLnBrk="1" fontAlgn="auto" hangingPunct="1">
              <a:spcAft>
                <a:spcPts val="0"/>
              </a:spcAft>
              <a:buFont typeface="Wingdings"/>
              <a:buChar char=""/>
              <a:defRPr/>
            </a:pPr>
            <a:r>
              <a:rPr lang="en-US" sz="2400" dirty="0"/>
              <a:t>SE: cough, fever, rash, problems, abdominal pain, dizziness</a:t>
            </a:r>
          </a:p>
          <a:p>
            <a:pPr marL="731520" lvl="1" indent="-274320" eaLnBrk="1" fontAlgn="auto" hangingPunct="1">
              <a:spcAft>
                <a:spcPts val="0"/>
              </a:spcAft>
              <a:buFont typeface="Wingdings"/>
              <a:buChar char=""/>
              <a:defRPr/>
            </a:pPr>
            <a:endParaRPr lang="en-US" dirty="0"/>
          </a:p>
          <a:p>
            <a:pPr marL="438912" indent="-320040" eaLnBrk="1" fontAlgn="auto" hangingPunct="1">
              <a:spcBef>
                <a:spcPts val="0"/>
              </a:spcBef>
              <a:spcAft>
                <a:spcPts val="0"/>
              </a:spcAft>
              <a:buClr>
                <a:schemeClr val="accent3"/>
              </a:buClr>
              <a:buFont typeface="Wingdings 2"/>
              <a:buChar char=""/>
              <a:defRPr/>
            </a:pPr>
            <a:endParaRPr lang="en-US" dirty="0"/>
          </a:p>
        </p:txBody>
      </p:sp>
      <p:pic>
        <p:nvPicPr>
          <p:cNvPr id="4" name="Picture 4" descr="Selzen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291" y="-152400"/>
            <a:ext cx="18478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77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3"/>
          <p:cNvSpPr>
            <a:spLocks noGrp="1" noChangeArrowheads="1"/>
          </p:cNvSpPr>
          <p:nvPr>
            <p:ph type="body" idx="1"/>
          </p:nvPr>
        </p:nvSpPr>
        <p:spPr>
          <a:xfrm>
            <a:off x="381000" y="152400"/>
            <a:ext cx="8534400" cy="2819400"/>
          </a:xfrm>
          <a:solidFill>
            <a:schemeClr val="bg1"/>
          </a:solidFill>
        </p:spPr>
        <p:txBody>
          <a:bodyPr>
            <a:normAutofit/>
          </a:bodyPr>
          <a:lstStyle/>
          <a:p>
            <a:pPr>
              <a:buFont typeface="Arial" panose="020B0604020202020204" pitchFamily="34" charset="0"/>
              <a:buChar char="•"/>
            </a:pPr>
            <a:r>
              <a:rPr lang="en-US" altLang="fr-FR" sz="2400" dirty="0"/>
              <a:t>Chemokine Receptor Antagonists</a:t>
            </a:r>
          </a:p>
          <a:p>
            <a:pPr>
              <a:buFont typeface="Arial" panose="020B0604020202020204" pitchFamily="34" charset="0"/>
              <a:buChar char="•"/>
            </a:pPr>
            <a:r>
              <a:rPr lang="en-US" altLang="fr-FR" sz="2400" dirty="0"/>
              <a:t>CCR5 or CXCR4 receptors on cell surface </a:t>
            </a:r>
          </a:p>
          <a:p>
            <a:pPr>
              <a:buFont typeface="Arial" panose="020B0604020202020204" pitchFamily="34" charset="0"/>
              <a:buChar char="•"/>
            </a:pPr>
            <a:r>
              <a:rPr lang="en-US" altLang="fr-FR" sz="2400" dirty="0"/>
              <a:t>Virus will bind to one of the 2 receptors </a:t>
            </a:r>
          </a:p>
          <a:p>
            <a:pPr lvl="1">
              <a:buFont typeface="Arial" panose="020B0604020202020204" pitchFamily="34" charset="0"/>
              <a:buChar char="•"/>
            </a:pPr>
            <a:r>
              <a:rPr lang="en-US" altLang="fr-FR" sz="2400" dirty="0"/>
              <a:t>Some patients’ virus will bind to either receptor</a:t>
            </a:r>
          </a:p>
          <a:p>
            <a:pPr>
              <a:buFont typeface="Arial" panose="020B0604020202020204" pitchFamily="34" charset="0"/>
              <a:buChar char="•"/>
            </a:pPr>
            <a:r>
              <a:rPr lang="en-US" altLang="fr-FR" sz="2400" dirty="0" err="1"/>
              <a:t>Marviroc</a:t>
            </a:r>
            <a:r>
              <a:rPr lang="en-US" altLang="fr-FR" sz="2400" dirty="0"/>
              <a:t> blocks viral entry at CCR5</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95600"/>
            <a:ext cx="6553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6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09600" y="228600"/>
            <a:ext cx="7772400" cy="1143000"/>
          </a:xfrm>
        </p:spPr>
        <p:txBody>
          <a:bodyPr/>
          <a:lstStyle/>
          <a:p>
            <a:pPr eaLnBrk="1" hangingPunct="1"/>
            <a:r>
              <a:rPr lang="en-US" altLang="fr-FR" dirty="0"/>
              <a:t>Maraviroc</a:t>
            </a:r>
          </a:p>
        </p:txBody>
      </p:sp>
      <p:sp>
        <p:nvSpPr>
          <p:cNvPr id="52227" name="Rectangle 3"/>
          <p:cNvSpPr>
            <a:spLocks noGrp="1" noChangeArrowheads="1"/>
          </p:cNvSpPr>
          <p:nvPr>
            <p:ph type="body" idx="1"/>
          </p:nvPr>
        </p:nvSpPr>
        <p:spPr>
          <a:xfrm>
            <a:off x="457200" y="5486400"/>
            <a:ext cx="7772400" cy="1371600"/>
          </a:xfrm>
        </p:spPr>
        <p:txBody>
          <a:bodyPr/>
          <a:lstStyle/>
          <a:p>
            <a:pPr eaLnBrk="1" hangingPunct="1">
              <a:lnSpc>
                <a:spcPct val="90000"/>
              </a:lnSpc>
            </a:pPr>
            <a:r>
              <a:rPr lang="en-US" altLang="fr-FR" sz="2800" dirty="0"/>
              <a:t>Approved in April, 2007 and marketed by Pfizer</a:t>
            </a:r>
          </a:p>
          <a:p>
            <a:pPr eaLnBrk="1" hangingPunct="1">
              <a:lnSpc>
                <a:spcPct val="90000"/>
              </a:lnSpc>
            </a:pPr>
            <a:endParaRPr lang="en-US" altLang="fr-FR" sz="2800" dirty="0"/>
          </a:p>
        </p:txBody>
      </p:sp>
      <p:pic>
        <p:nvPicPr>
          <p:cNvPr id="52228" name="Picture 4" descr="584px-Maravi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33416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Maravir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209800"/>
            <a:ext cx="3048000"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81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A7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HIV-1 Life cycle </a:t>
            </a:r>
          </a:p>
        </p:txBody>
      </p:sp>
      <p:sp>
        <p:nvSpPr>
          <p:cNvPr id="17411" name="Slide Number Placeholder 4"/>
          <p:cNvSpPr>
            <a:spLocks noGrp="1"/>
          </p:cNvSpPr>
          <p:nvPr>
            <p:ph type="sldNum" sz="quarter" idx="11"/>
          </p:nvPr>
        </p:nvSpPr>
        <p:spPr bwMode="auto">
          <a:xfrm>
            <a:off x="8458200" y="6019800"/>
            <a:ext cx="685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007323-8F85-4102-9059-2CD556EFE330}" type="slidenum">
              <a:rPr kumimoji="0" lang="en-US" altLang="fr-FR" sz="1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7412" name="Group 5"/>
          <p:cNvGrpSpPr>
            <a:grpSpLocks/>
          </p:cNvGrpSpPr>
          <p:nvPr/>
        </p:nvGrpSpPr>
        <p:grpSpPr bwMode="auto">
          <a:xfrm>
            <a:off x="1295400" y="914400"/>
            <a:ext cx="6970713" cy="5262563"/>
            <a:chOff x="1250" y="1229"/>
            <a:chExt cx="3394" cy="2187"/>
          </a:xfrm>
        </p:grpSpPr>
        <p:grpSp>
          <p:nvGrpSpPr>
            <p:cNvPr id="17426" name="Group 6"/>
            <p:cNvGrpSpPr>
              <a:grpSpLocks/>
            </p:cNvGrpSpPr>
            <p:nvPr/>
          </p:nvGrpSpPr>
          <p:grpSpPr bwMode="auto">
            <a:xfrm>
              <a:off x="1250" y="1319"/>
              <a:ext cx="2844" cy="1866"/>
              <a:chOff x="1250" y="1319"/>
              <a:chExt cx="2844" cy="1866"/>
            </a:xfrm>
          </p:grpSpPr>
          <p:sp>
            <p:nvSpPr>
              <p:cNvPr id="18877" name="Freeform 7"/>
              <p:cNvSpPr>
                <a:spLocks/>
              </p:cNvSpPr>
              <p:nvPr/>
            </p:nvSpPr>
            <p:spPr bwMode="auto">
              <a:xfrm>
                <a:off x="1718" y="1343"/>
                <a:ext cx="2358" cy="1812"/>
              </a:xfrm>
              <a:custGeom>
                <a:avLst/>
                <a:gdLst>
                  <a:gd name="T0" fmla="*/ 2280 w 2358"/>
                  <a:gd name="T1" fmla="*/ 864 h 1812"/>
                  <a:gd name="T2" fmla="*/ 2274 w 2358"/>
                  <a:gd name="T3" fmla="*/ 960 h 1812"/>
                  <a:gd name="T4" fmla="*/ 2274 w 2358"/>
                  <a:gd name="T5" fmla="*/ 1068 h 1812"/>
                  <a:gd name="T6" fmla="*/ 2220 w 2358"/>
                  <a:gd name="T7" fmla="*/ 1314 h 1812"/>
                  <a:gd name="T8" fmla="*/ 2004 w 2358"/>
                  <a:gd name="T9" fmla="*/ 1608 h 1812"/>
                  <a:gd name="T10" fmla="*/ 1620 w 2358"/>
                  <a:gd name="T11" fmla="*/ 1788 h 1812"/>
                  <a:gd name="T12" fmla="*/ 1176 w 2358"/>
                  <a:gd name="T13" fmla="*/ 1794 h 1812"/>
                  <a:gd name="T14" fmla="*/ 798 w 2358"/>
                  <a:gd name="T15" fmla="*/ 1626 h 1812"/>
                  <a:gd name="T16" fmla="*/ 648 w 2358"/>
                  <a:gd name="T17" fmla="*/ 1512 h 1812"/>
                  <a:gd name="T18" fmla="*/ 606 w 2358"/>
                  <a:gd name="T19" fmla="*/ 1440 h 1812"/>
                  <a:gd name="T20" fmla="*/ 570 w 2358"/>
                  <a:gd name="T21" fmla="*/ 1392 h 1812"/>
                  <a:gd name="T22" fmla="*/ 498 w 2358"/>
                  <a:gd name="T23" fmla="*/ 1326 h 1812"/>
                  <a:gd name="T24" fmla="*/ 468 w 2358"/>
                  <a:gd name="T25" fmla="*/ 1272 h 1812"/>
                  <a:gd name="T26" fmla="*/ 444 w 2358"/>
                  <a:gd name="T27" fmla="*/ 1230 h 1812"/>
                  <a:gd name="T28" fmla="*/ 414 w 2358"/>
                  <a:gd name="T29" fmla="*/ 1188 h 1812"/>
                  <a:gd name="T30" fmla="*/ 390 w 2358"/>
                  <a:gd name="T31" fmla="*/ 1104 h 1812"/>
                  <a:gd name="T32" fmla="*/ 378 w 2358"/>
                  <a:gd name="T33" fmla="*/ 1092 h 1812"/>
                  <a:gd name="T34" fmla="*/ 336 w 2358"/>
                  <a:gd name="T35" fmla="*/ 1092 h 1812"/>
                  <a:gd name="T36" fmla="*/ 330 w 2358"/>
                  <a:gd name="T37" fmla="*/ 1104 h 1812"/>
                  <a:gd name="T38" fmla="*/ 168 w 2358"/>
                  <a:gd name="T39" fmla="*/ 1230 h 1812"/>
                  <a:gd name="T40" fmla="*/ 24 w 2358"/>
                  <a:gd name="T41" fmla="*/ 1152 h 1812"/>
                  <a:gd name="T42" fmla="*/ 24 w 2358"/>
                  <a:gd name="T43" fmla="*/ 996 h 1812"/>
                  <a:gd name="T44" fmla="*/ 168 w 2358"/>
                  <a:gd name="T45" fmla="*/ 924 h 1812"/>
                  <a:gd name="T46" fmla="*/ 276 w 2358"/>
                  <a:gd name="T47" fmla="*/ 966 h 1812"/>
                  <a:gd name="T48" fmla="*/ 294 w 2358"/>
                  <a:gd name="T49" fmla="*/ 972 h 1812"/>
                  <a:gd name="T50" fmla="*/ 336 w 2358"/>
                  <a:gd name="T51" fmla="*/ 966 h 1812"/>
                  <a:gd name="T52" fmla="*/ 348 w 2358"/>
                  <a:gd name="T53" fmla="*/ 924 h 1812"/>
                  <a:gd name="T54" fmla="*/ 330 w 2358"/>
                  <a:gd name="T55" fmla="*/ 756 h 1812"/>
                  <a:gd name="T56" fmla="*/ 348 w 2358"/>
                  <a:gd name="T57" fmla="*/ 618 h 1812"/>
                  <a:gd name="T58" fmla="*/ 372 w 2358"/>
                  <a:gd name="T59" fmla="*/ 522 h 1812"/>
                  <a:gd name="T60" fmla="*/ 456 w 2358"/>
                  <a:gd name="T61" fmla="*/ 408 h 1812"/>
                  <a:gd name="T62" fmla="*/ 702 w 2358"/>
                  <a:gd name="T63" fmla="*/ 294 h 1812"/>
                  <a:gd name="T64" fmla="*/ 858 w 2358"/>
                  <a:gd name="T65" fmla="*/ 210 h 1812"/>
                  <a:gd name="T66" fmla="*/ 1002 w 2358"/>
                  <a:gd name="T67" fmla="*/ 126 h 1812"/>
                  <a:gd name="T68" fmla="*/ 1206 w 2358"/>
                  <a:gd name="T69" fmla="*/ 36 h 1812"/>
                  <a:gd name="T70" fmla="*/ 1422 w 2358"/>
                  <a:gd name="T71" fmla="*/ 0 h 1812"/>
                  <a:gd name="T72" fmla="*/ 1614 w 2358"/>
                  <a:gd name="T73" fmla="*/ 30 h 1812"/>
                  <a:gd name="T74" fmla="*/ 1878 w 2358"/>
                  <a:gd name="T75" fmla="*/ 168 h 1812"/>
                  <a:gd name="T76" fmla="*/ 1968 w 2358"/>
                  <a:gd name="T77" fmla="*/ 252 h 1812"/>
                  <a:gd name="T78" fmla="*/ 2010 w 2358"/>
                  <a:gd name="T79" fmla="*/ 252 h 1812"/>
                  <a:gd name="T80" fmla="*/ 2034 w 2358"/>
                  <a:gd name="T81" fmla="*/ 228 h 1812"/>
                  <a:gd name="T82" fmla="*/ 2040 w 2358"/>
                  <a:gd name="T83" fmla="*/ 162 h 1812"/>
                  <a:gd name="T84" fmla="*/ 2118 w 2358"/>
                  <a:gd name="T85" fmla="*/ 30 h 1812"/>
                  <a:gd name="T86" fmla="*/ 2340 w 2358"/>
                  <a:gd name="T87" fmla="*/ 96 h 1812"/>
                  <a:gd name="T88" fmla="*/ 2334 w 2358"/>
                  <a:gd name="T89" fmla="*/ 252 h 1812"/>
                  <a:gd name="T90" fmla="*/ 2220 w 2358"/>
                  <a:gd name="T91" fmla="*/ 318 h 1812"/>
                  <a:gd name="T92" fmla="*/ 2148 w 2358"/>
                  <a:gd name="T93" fmla="*/ 318 h 1812"/>
                  <a:gd name="T94" fmla="*/ 2100 w 2358"/>
                  <a:gd name="T95" fmla="*/ 336 h 1812"/>
                  <a:gd name="T96" fmla="*/ 2094 w 2358"/>
                  <a:gd name="T97" fmla="*/ 372 h 1812"/>
                  <a:gd name="T98" fmla="*/ 2106 w 2358"/>
                  <a:gd name="T99" fmla="*/ 402 h 1812"/>
                  <a:gd name="T100" fmla="*/ 2148 w 2358"/>
                  <a:gd name="T101" fmla="*/ 444 h 1812"/>
                  <a:gd name="T102" fmla="*/ 2160 w 2358"/>
                  <a:gd name="T103" fmla="*/ 474 h 1812"/>
                  <a:gd name="T104" fmla="*/ 2172 w 2358"/>
                  <a:gd name="T105" fmla="*/ 522 h 1812"/>
                  <a:gd name="T106" fmla="*/ 2196 w 2358"/>
                  <a:gd name="T107" fmla="*/ 582 h 1812"/>
                  <a:gd name="T108" fmla="*/ 2244 w 2358"/>
                  <a:gd name="T109" fmla="*/ 672 h 1812"/>
                  <a:gd name="T110" fmla="*/ 2274 w 2358"/>
                  <a:gd name="T111" fmla="*/ 756 h 18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358"/>
                  <a:gd name="T169" fmla="*/ 0 h 1812"/>
                  <a:gd name="T170" fmla="*/ 2358 w 2358"/>
                  <a:gd name="T171" fmla="*/ 1812 h 18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358" h="1812">
                    <a:moveTo>
                      <a:pt x="2274" y="756"/>
                    </a:moveTo>
                    <a:lnTo>
                      <a:pt x="2274" y="792"/>
                    </a:lnTo>
                    <a:lnTo>
                      <a:pt x="2280" y="864"/>
                    </a:lnTo>
                    <a:lnTo>
                      <a:pt x="2274" y="924"/>
                    </a:lnTo>
                    <a:lnTo>
                      <a:pt x="2274" y="960"/>
                    </a:lnTo>
                    <a:lnTo>
                      <a:pt x="2274" y="1002"/>
                    </a:lnTo>
                    <a:lnTo>
                      <a:pt x="2274" y="1068"/>
                    </a:lnTo>
                    <a:lnTo>
                      <a:pt x="2268" y="1128"/>
                    </a:lnTo>
                    <a:lnTo>
                      <a:pt x="2256" y="1194"/>
                    </a:lnTo>
                    <a:lnTo>
                      <a:pt x="2220" y="1314"/>
                    </a:lnTo>
                    <a:lnTo>
                      <a:pt x="2136" y="1470"/>
                    </a:lnTo>
                    <a:lnTo>
                      <a:pt x="2004" y="1608"/>
                    </a:lnTo>
                    <a:lnTo>
                      <a:pt x="1830" y="1722"/>
                    </a:lnTo>
                    <a:lnTo>
                      <a:pt x="1620" y="1788"/>
                    </a:lnTo>
                    <a:lnTo>
                      <a:pt x="1386" y="1812"/>
                    </a:lnTo>
                    <a:lnTo>
                      <a:pt x="1176" y="1794"/>
                    </a:lnTo>
                    <a:lnTo>
                      <a:pt x="1020" y="1752"/>
                    </a:lnTo>
                    <a:lnTo>
                      <a:pt x="906" y="1692"/>
                    </a:lnTo>
                    <a:lnTo>
                      <a:pt x="798" y="1626"/>
                    </a:lnTo>
                    <a:lnTo>
                      <a:pt x="708" y="1566"/>
                    </a:lnTo>
                    <a:lnTo>
                      <a:pt x="648" y="1512"/>
                    </a:lnTo>
                    <a:lnTo>
                      <a:pt x="618" y="1470"/>
                    </a:lnTo>
                    <a:lnTo>
                      <a:pt x="606" y="1440"/>
                    </a:lnTo>
                    <a:lnTo>
                      <a:pt x="588" y="1416"/>
                    </a:lnTo>
                    <a:lnTo>
                      <a:pt x="570" y="1392"/>
                    </a:lnTo>
                    <a:lnTo>
                      <a:pt x="540" y="1368"/>
                    </a:lnTo>
                    <a:lnTo>
                      <a:pt x="516" y="1344"/>
                    </a:lnTo>
                    <a:lnTo>
                      <a:pt x="498" y="1326"/>
                    </a:lnTo>
                    <a:lnTo>
                      <a:pt x="480" y="1302"/>
                    </a:lnTo>
                    <a:lnTo>
                      <a:pt x="468" y="1272"/>
                    </a:lnTo>
                    <a:lnTo>
                      <a:pt x="456" y="1248"/>
                    </a:lnTo>
                    <a:lnTo>
                      <a:pt x="444" y="1230"/>
                    </a:lnTo>
                    <a:lnTo>
                      <a:pt x="432" y="1212"/>
                    </a:lnTo>
                    <a:lnTo>
                      <a:pt x="414" y="1188"/>
                    </a:lnTo>
                    <a:lnTo>
                      <a:pt x="402" y="1158"/>
                    </a:lnTo>
                    <a:lnTo>
                      <a:pt x="396" y="1128"/>
                    </a:lnTo>
                    <a:lnTo>
                      <a:pt x="390" y="1104"/>
                    </a:lnTo>
                    <a:lnTo>
                      <a:pt x="390" y="1098"/>
                    </a:lnTo>
                    <a:lnTo>
                      <a:pt x="378" y="1092"/>
                    </a:lnTo>
                    <a:lnTo>
                      <a:pt x="354" y="1086"/>
                    </a:lnTo>
                    <a:lnTo>
                      <a:pt x="336" y="1092"/>
                    </a:lnTo>
                    <a:lnTo>
                      <a:pt x="330" y="1104"/>
                    </a:lnTo>
                    <a:lnTo>
                      <a:pt x="294" y="1170"/>
                    </a:lnTo>
                    <a:lnTo>
                      <a:pt x="240" y="1218"/>
                    </a:lnTo>
                    <a:lnTo>
                      <a:pt x="168" y="1230"/>
                    </a:lnTo>
                    <a:lnTo>
                      <a:pt x="84" y="1212"/>
                    </a:lnTo>
                    <a:lnTo>
                      <a:pt x="24" y="1152"/>
                    </a:lnTo>
                    <a:lnTo>
                      <a:pt x="0" y="1074"/>
                    </a:lnTo>
                    <a:lnTo>
                      <a:pt x="24" y="996"/>
                    </a:lnTo>
                    <a:lnTo>
                      <a:pt x="84" y="948"/>
                    </a:lnTo>
                    <a:lnTo>
                      <a:pt x="168" y="924"/>
                    </a:lnTo>
                    <a:lnTo>
                      <a:pt x="210" y="930"/>
                    </a:lnTo>
                    <a:lnTo>
                      <a:pt x="246" y="942"/>
                    </a:lnTo>
                    <a:lnTo>
                      <a:pt x="276" y="966"/>
                    </a:lnTo>
                    <a:lnTo>
                      <a:pt x="282" y="966"/>
                    </a:lnTo>
                    <a:lnTo>
                      <a:pt x="294" y="972"/>
                    </a:lnTo>
                    <a:lnTo>
                      <a:pt x="312" y="978"/>
                    </a:lnTo>
                    <a:lnTo>
                      <a:pt x="336" y="966"/>
                    </a:lnTo>
                    <a:lnTo>
                      <a:pt x="348" y="954"/>
                    </a:lnTo>
                    <a:lnTo>
                      <a:pt x="348" y="924"/>
                    </a:lnTo>
                    <a:lnTo>
                      <a:pt x="342" y="870"/>
                    </a:lnTo>
                    <a:lnTo>
                      <a:pt x="336" y="804"/>
                    </a:lnTo>
                    <a:lnTo>
                      <a:pt x="330" y="756"/>
                    </a:lnTo>
                    <a:lnTo>
                      <a:pt x="336" y="696"/>
                    </a:lnTo>
                    <a:lnTo>
                      <a:pt x="348" y="618"/>
                    </a:lnTo>
                    <a:lnTo>
                      <a:pt x="360" y="564"/>
                    </a:lnTo>
                    <a:lnTo>
                      <a:pt x="372" y="522"/>
                    </a:lnTo>
                    <a:lnTo>
                      <a:pt x="402" y="462"/>
                    </a:lnTo>
                    <a:lnTo>
                      <a:pt x="456" y="408"/>
                    </a:lnTo>
                    <a:lnTo>
                      <a:pt x="528" y="360"/>
                    </a:lnTo>
                    <a:lnTo>
                      <a:pt x="618" y="324"/>
                    </a:lnTo>
                    <a:lnTo>
                      <a:pt x="702" y="294"/>
                    </a:lnTo>
                    <a:lnTo>
                      <a:pt x="786" y="252"/>
                    </a:lnTo>
                    <a:lnTo>
                      <a:pt x="858" y="210"/>
                    </a:lnTo>
                    <a:lnTo>
                      <a:pt x="924" y="168"/>
                    </a:lnTo>
                    <a:lnTo>
                      <a:pt x="1002" y="126"/>
                    </a:lnTo>
                    <a:lnTo>
                      <a:pt x="1098" y="78"/>
                    </a:lnTo>
                    <a:lnTo>
                      <a:pt x="1206" y="36"/>
                    </a:lnTo>
                    <a:lnTo>
                      <a:pt x="1296" y="18"/>
                    </a:lnTo>
                    <a:lnTo>
                      <a:pt x="1368" y="6"/>
                    </a:lnTo>
                    <a:lnTo>
                      <a:pt x="1422" y="0"/>
                    </a:lnTo>
                    <a:lnTo>
                      <a:pt x="1494" y="6"/>
                    </a:lnTo>
                    <a:lnTo>
                      <a:pt x="1614" y="30"/>
                    </a:lnTo>
                    <a:lnTo>
                      <a:pt x="1758" y="90"/>
                    </a:lnTo>
                    <a:lnTo>
                      <a:pt x="1878" y="168"/>
                    </a:lnTo>
                    <a:lnTo>
                      <a:pt x="1944" y="228"/>
                    </a:lnTo>
                    <a:lnTo>
                      <a:pt x="1968" y="252"/>
                    </a:lnTo>
                    <a:lnTo>
                      <a:pt x="1980" y="258"/>
                    </a:lnTo>
                    <a:lnTo>
                      <a:pt x="1998" y="258"/>
                    </a:lnTo>
                    <a:lnTo>
                      <a:pt x="2010" y="252"/>
                    </a:lnTo>
                    <a:lnTo>
                      <a:pt x="2022" y="240"/>
                    </a:lnTo>
                    <a:lnTo>
                      <a:pt x="2034" y="228"/>
                    </a:lnTo>
                    <a:lnTo>
                      <a:pt x="2034" y="210"/>
                    </a:lnTo>
                    <a:lnTo>
                      <a:pt x="2040" y="162"/>
                    </a:lnTo>
                    <a:lnTo>
                      <a:pt x="2064" y="84"/>
                    </a:lnTo>
                    <a:lnTo>
                      <a:pt x="2118" y="30"/>
                    </a:lnTo>
                    <a:lnTo>
                      <a:pt x="2202" y="12"/>
                    </a:lnTo>
                    <a:lnTo>
                      <a:pt x="2280" y="36"/>
                    </a:lnTo>
                    <a:lnTo>
                      <a:pt x="2340" y="96"/>
                    </a:lnTo>
                    <a:lnTo>
                      <a:pt x="2358" y="180"/>
                    </a:lnTo>
                    <a:lnTo>
                      <a:pt x="2334" y="252"/>
                    </a:lnTo>
                    <a:lnTo>
                      <a:pt x="2268" y="312"/>
                    </a:lnTo>
                    <a:lnTo>
                      <a:pt x="2220" y="318"/>
                    </a:lnTo>
                    <a:lnTo>
                      <a:pt x="2178" y="324"/>
                    </a:lnTo>
                    <a:lnTo>
                      <a:pt x="2148" y="318"/>
                    </a:lnTo>
                    <a:lnTo>
                      <a:pt x="2136" y="324"/>
                    </a:lnTo>
                    <a:lnTo>
                      <a:pt x="2118" y="330"/>
                    </a:lnTo>
                    <a:lnTo>
                      <a:pt x="2100" y="336"/>
                    </a:lnTo>
                    <a:lnTo>
                      <a:pt x="2094" y="354"/>
                    </a:lnTo>
                    <a:lnTo>
                      <a:pt x="2094" y="372"/>
                    </a:lnTo>
                    <a:lnTo>
                      <a:pt x="2094" y="384"/>
                    </a:lnTo>
                    <a:lnTo>
                      <a:pt x="2106" y="402"/>
                    </a:lnTo>
                    <a:lnTo>
                      <a:pt x="2130" y="426"/>
                    </a:lnTo>
                    <a:lnTo>
                      <a:pt x="2148" y="444"/>
                    </a:lnTo>
                    <a:lnTo>
                      <a:pt x="2154" y="450"/>
                    </a:lnTo>
                    <a:lnTo>
                      <a:pt x="2154" y="462"/>
                    </a:lnTo>
                    <a:lnTo>
                      <a:pt x="2160" y="474"/>
                    </a:lnTo>
                    <a:lnTo>
                      <a:pt x="2166" y="492"/>
                    </a:lnTo>
                    <a:lnTo>
                      <a:pt x="2172" y="522"/>
                    </a:lnTo>
                    <a:lnTo>
                      <a:pt x="2184" y="540"/>
                    </a:lnTo>
                    <a:lnTo>
                      <a:pt x="2196" y="582"/>
                    </a:lnTo>
                    <a:lnTo>
                      <a:pt x="2226" y="636"/>
                    </a:lnTo>
                    <a:lnTo>
                      <a:pt x="2244" y="672"/>
                    </a:lnTo>
                    <a:lnTo>
                      <a:pt x="2250" y="702"/>
                    </a:lnTo>
                    <a:lnTo>
                      <a:pt x="2268" y="738"/>
                    </a:lnTo>
                    <a:lnTo>
                      <a:pt x="2274" y="756"/>
                    </a:lnTo>
                    <a:close/>
                  </a:path>
                </a:pathLst>
              </a:custGeom>
              <a:solidFill>
                <a:srgbClr val="5B828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8" name="Freeform 8"/>
              <p:cNvSpPr>
                <a:spLocks/>
              </p:cNvSpPr>
              <p:nvPr/>
            </p:nvSpPr>
            <p:spPr bwMode="auto">
              <a:xfrm>
                <a:off x="1694" y="1319"/>
                <a:ext cx="2400" cy="1866"/>
              </a:xfrm>
              <a:custGeom>
                <a:avLst/>
                <a:gdLst>
                  <a:gd name="T0" fmla="*/ 2226 w 2400"/>
                  <a:gd name="T1" fmla="*/ 36 h 1866"/>
                  <a:gd name="T2" fmla="*/ 2292 w 2400"/>
                  <a:gd name="T3" fmla="*/ 336 h 1866"/>
                  <a:gd name="T4" fmla="*/ 2154 w 2400"/>
                  <a:gd name="T5" fmla="*/ 348 h 1866"/>
                  <a:gd name="T6" fmla="*/ 2118 w 2400"/>
                  <a:gd name="T7" fmla="*/ 414 h 1866"/>
                  <a:gd name="T8" fmla="*/ 2178 w 2400"/>
                  <a:gd name="T9" fmla="*/ 474 h 1866"/>
                  <a:gd name="T10" fmla="*/ 2202 w 2400"/>
                  <a:gd name="T11" fmla="*/ 564 h 1866"/>
                  <a:gd name="T12" fmla="*/ 2274 w 2400"/>
                  <a:gd name="T13" fmla="*/ 726 h 1866"/>
                  <a:gd name="T14" fmla="*/ 2316 w 2400"/>
                  <a:gd name="T15" fmla="*/ 750 h 1866"/>
                  <a:gd name="T16" fmla="*/ 2274 w 2400"/>
                  <a:gd name="T17" fmla="*/ 648 h 1866"/>
                  <a:gd name="T18" fmla="*/ 2214 w 2400"/>
                  <a:gd name="T19" fmla="*/ 510 h 1866"/>
                  <a:gd name="T20" fmla="*/ 2160 w 2400"/>
                  <a:gd name="T21" fmla="*/ 420 h 1866"/>
                  <a:gd name="T22" fmla="*/ 2154 w 2400"/>
                  <a:gd name="T23" fmla="*/ 384 h 1866"/>
                  <a:gd name="T24" fmla="*/ 2298 w 2400"/>
                  <a:gd name="T25" fmla="*/ 354 h 1866"/>
                  <a:gd name="T26" fmla="*/ 2316 w 2400"/>
                  <a:gd name="T27" fmla="*/ 48 h 1866"/>
                  <a:gd name="T28" fmla="*/ 2034 w 2400"/>
                  <a:gd name="T29" fmla="*/ 228 h 1866"/>
                  <a:gd name="T30" fmla="*/ 2004 w 2400"/>
                  <a:gd name="T31" fmla="*/ 252 h 1866"/>
                  <a:gd name="T32" fmla="*/ 1782 w 2400"/>
                  <a:gd name="T33" fmla="*/ 84 h 1866"/>
                  <a:gd name="T34" fmla="*/ 978 w 2400"/>
                  <a:gd name="T35" fmla="*/ 138 h 1866"/>
                  <a:gd name="T36" fmla="*/ 438 w 2400"/>
                  <a:gd name="T37" fmla="*/ 420 h 1866"/>
                  <a:gd name="T38" fmla="*/ 330 w 2400"/>
                  <a:gd name="T39" fmla="*/ 696 h 1866"/>
                  <a:gd name="T40" fmla="*/ 336 w 2400"/>
                  <a:gd name="T41" fmla="*/ 960 h 1866"/>
                  <a:gd name="T42" fmla="*/ 312 w 2400"/>
                  <a:gd name="T43" fmla="*/ 972 h 1866"/>
                  <a:gd name="T44" fmla="*/ 186 w 2400"/>
                  <a:gd name="T45" fmla="*/ 930 h 1866"/>
                  <a:gd name="T46" fmla="*/ 30 w 2400"/>
                  <a:gd name="T47" fmla="*/ 1188 h 1866"/>
                  <a:gd name="T48" fmla="*/ 366 w 2400"/>
                  <a:gd name="T49" fmla="*/ 1146 h 1866"/>
                  <a:gd name="T50" fmla="*/ 396 w 2400"/>
                  <a:gd name="T51" fmla="*/ 1152 h 1866"/>
                  <a:gd name="T52" fmla="*/ 438 w 2400"/>
                  <a:gd name="T53" fmla="*/ 1272 h 1866"/>
                  <a:gd name="T54" fmla="*/ 516 w 2400"/>
                  <a:gd name="T55" fmla="*/ 1386 h 1866"/>
                  <a:gd name="T56" fmla="*/ 660 w 2400"/>
                  <a:gd name="T57" fmla="*/ 1566 h 1866"/>
                  <a:gd name="T58" fmla="*/ 1638 w 2400"/>
                  <a:gd name="T59" fmla="*/ 1842 h 1866"/>
                  <a:gd name="T60" fmla="*/ 2310 w 2400"/>
                  <a:gd name="T61" fmla="*/ 1236 h 1866"/>
                  <a:gd name="T62" fmla="*/ 2340 w 2400"/>
                  <a:gd name="T63" fmla="*/ 894 h 1866"/>
                  <a:gd name="T64" fmla="*/ 2328 w 2400"/>
                  <a:gd name="T65" fmla="*/ 876 h 1866"/>
                  <a:gd name="T66" fmla="*/ 2292 w 2400"/>
                  <a:gd name="T67" fmla="*/ 1092 h 1866"/>
                  <a:gd name="T68" fmla="*/ 2160 w 2400"/>
                  <a:gd name="T69" fmla="*/ 1494 h 1866"/>
                  <a:gd name="T70" fmla="*/ 1200 w 2400"/>
                  <a:gd name="T71" fmla="*/ 1818 h 1866"/>
                  <a:gd name="T72" fmla="*/ 732 w 2400"/>
                  <a:gd name="T73" fmla="*/ 1590 h 1866"/>
                  <a:gd name="T74" fmla="*/ 588 w 2400"/>
                  <a:gd name="T75" fmla="*/ 1416 h 1866"/>
                  <a:gd name="T76" fmla="*/ 504 w 2400"/>
                  <a:gd name="T77" fmla="*/ 1326 h 1866"/>
                  <a:gd name="T78" fmla="*/ 438 w 2400"/>
                  <a:gd name="T79" fmla="*/ 1212 h 1866"/>
                  <a:gd name="T80" fmla="*/ 414 w 2400"/>
                  <a:gd name="T81" fmla="*/ 1122 h 1866"/>
                  <a:gd name="T82" fmla="*/ 348 w 2400"/>
                  <a:gd name="T83" fmla="*/ 1134 h 1866"/>
                  <a:gd name="T84" fmla="*/ 108 w 2400"/>
                  <a:gd name="T85" fmla="*/ 1236 h 1866"/>
                  <a:gd name="T86" fmla="*/ 186 w 2400"/>
                  <a:gd name="T87" fmla="*/ 948 h 1866"/>
                  <a:gd name="T88" fmla="*/ 306 w 2400"/>
                  <a:gd name="T89" fmla="*/ 996 h 1866"/>
                  <a:gd name="T90" fmla="*/ 372 w 2400"/>
                  <a:gd name="T91" fmla="*/ 948 h 1866"/>
                  <a:gd name="T92" fmla="*/ 360 w 2400"/>
                  <a:gd name="T93" fmla="*/ 720 h 1866"/>
                  <a:gd name="T94" fmla="*/ 480 w 2400"/>
                  <a:gd name="T95" fmla="*/ 432 h 1866"/>
                  <a:gd name="T96" fmla="*/ 810 w 2400"/>
                  <a:gd name="T97" fmla="*/ 276 h 1866"/>
                  <a:gd name="T98" fmla="*/ 1230 w 2400"/>
                  <a:gd name="T99" fmla="*/ 60 h 1866"/>
                  <a:gd name="T100" fmla="*/ 1518 w 2400"/>
                  <a:gd name="T101" fmla="*/ 30 h 1866"/>
                  <a:gd name="T102" fmla="*/ 1986 w 2400"/>
                  <a:gd name="T103" fmla="*/ 276 h 1866"/>
                  <a:gd name="T104" fmla="*/ 2046 w 2400"/>
                  <a:gd name="T105" fmla="*/ 264 h 18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00"/>
                  <a:gd name="T160" fmla="*/ 0 h 1866"/>
                  <a:gd name="T161" fmla="*/ 2400 w 2400"/>
                  <a:gd name="T162" fmla="*/ 1866 h 18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00" h="1866">
                    <a:moveTo>
                      <a:pt x="2058" y="234"/>
                    </a:moveTo>
                    <a:lnTo>
                      <a:pt x="2064" y="186"/>
                    </a:lnTo>
                    <a:lnTo>
                      <a:pt x="2088" y="114"/>
                    </a:lnTo>
                    <a:lnTo>
                      <a:pt x="2142" y="54"/>
                    </a:lnTo>
                    <a:lnTo>
                      <a:pt x="2226" y="36"/>
                    </a:lnTo>
                    <a:lnTo>
                      <a:pt x="2304" y="60"/>
                    </a:lnTo>
                    <a:lnTo>
                      <a:pt x="2364" y="126"/>
                    </a:lnTo>
                    <a:lnTo>
                      <a:pt x="2382" y="204"/>
                    </a:lnTo>
                    <a:lnTo>
                      <a:pt x="2352" y="282"/>
                    </a:lnTo>
                    <a:lnTo>
                      <a:pt x="2292" y="336"/>
                    </a:lnTo>
                    <a:lnTo>
                      <a:pt x="2244" y="348"/>
                    </a:lnTo>
                    <a:lnTo>
                      <a:pt x="2202" y="348"/>
                    </a:lnTo>
                    <a:lnTo>
                      <a:pt x="2172" y="348"/>
                    </a:lnTo>
                    <a:lnTo>
                      <a:pt x="2154" y="348"/>
                    </a:lnTo>
                    <a:lnTo>
                      <a:pt x="2142" y="354"/>
                    </a:lnTo>
                    <a:lnTo>
                      <a:pt x="2124" y="360"/>
                    </a:lnTo>
                    <a:lnTo>
                      <a:pt x="2118" y="378"/>
                    </a:lnTo>
                    <a:lnTo>
                      <a:pt x="2118" y="396"/>
                    </a:lnTo>
                    <a:lnTo>
                      <a:pt x="2118" y="414"/>
                    </a:lnTo>
                    <a:lnTo>
                      <a:pt x="2130" y="426"/>
                    </a:lnTo>
                    <a:lnTo>
                      <a:pt x="2154" y="450"/>
                    </a:lnTo>
                    <a:lnTo>
                      <a:pt x="2172" y="468"/>
                    </a:lnTo>
                    <a:lnTo>
                      <a:pt x="2178" y="474"/>
                    </a:lnTo>
                    <a:lnTo>
                      <a:pt x="2178" y="486"/>
                    </a:lnTo>
                    <a:lnTo>
                      <a:pt x="2178" y="498"/>
                    </a:lnTo>
                    <a:lnTo>
                      <a:pt x="2184" y="516"/>
                    </a:lnTo>
                    <a:lnTo>
                      <a:pt x="2196" y="546"/>
                    </a:lnTo>
                    <a:lnTo>
                      <a:pt x="2202" y="564"/>
                    </a:lnTo>
                    <a:lnTo>
                      <a:pt x="2220" y="606"/>
                    </a:lnTo>
                    <a:lnTo>
                      <a:pt x="2250" y="660"/>
                    </a:lnTo>
                    <a:lnTo>
                      <a:pt x="2268" y="696"/>
                    </a:lnTo>
                    <a:lnTo>
                      <a:pt x="2274" y="726"/>
                    </a:lnTo>
                    <a:lnTo>
                      <a:pt x="2286" y="762"/>
                    </a:lnTo>
                    <a:lnTo>
                      <a:pt x="2292" y="780"/>
                    </a:lnTo>
                    <a:lnTo>
                      <a:pt x="2322" y="768"/>
                    </a:lnTo>
                    <a:lnTo>
                      <a:pt x="2316" y="750"/>
                    </a:lnTo>
                    <a:lnTo>
                      <a:pt x="2304" y="726"/>
                    </a:lnTo>
                    <a:lnTo>
                      <a:pt x="2298" y="702"/>
                    </a:lnTo>
                    <a:lnTo>
                      <a:pt x="2292" y="690"/>
                    </a:lnTo>
                    <a:lnTo>
                      <a:pt x="2280" y="672"/>
                    </a:lnTo>
                    <a:lnTo>
                      <a:pt x="2274" y="648"/>
                    </a:lnTo>
                    <a:lnTo>
                      <a:pt x="2256" y="612"/>
                    </a:lnTo>
                    <a:lnTo>
                      <a:pt x="2238" y="564"/>
                    </a:lnTo>
                    <a:lnTo>
                      <a:pt x="2220" y="534"/>
                    </a:lnTo>
                    <a:lnTo>
                      <a:pt x="2214" y="510"/>
                    </a:lnTo>
                    <a:lnTo>
                      <a:pt x="2202" y="474"/>
                    </a:lnTo>
                    <a:lnTo>
                      <a:pt x="2196" y="456"/>
                    </a:lnTo>
                    <a:lnTo>
                      <a:pt x="2184" y="444"/>
                    </a:lnTo>
                    <a:lnTo>
                      <a:pt x="2172" y="432"/>
                    </a:lnTo>
                    <a:lnTo>
                      <a:pt x="2160" y="420"/>
                    </a:lnTo>
                    <a:lnTo>
                      <a:pt x="2154" y="414"/>
                    </a:lnTo>
                    <a:lnTo>
                      <a:pt x="2148" y="402"/>
                    </a:lnTo>
                    <a:lnTo>
                      <a:pt x="2142" y="390"/>
                    </a:lnTo>
                    <a:lnTo>
                      <a:pt x="2154" y="384"/>
                    </a:lnTo>
                    <a:lnTo>
                      <a:pt x="2166" y="372"/>
                    </a:lnTo>
                    <a:lnTo>
                      <a:pt x="2178" y="366"/>
                    </a:lnTo>
                    <a:lnTo>
                      <a:pt x="2208" y="372"/>
                    </a:lnTo>
                    <a:lnTo>
                      <a:pt x="2256" y="366"/>
                    </a:lnTo>
                    <a:lnTo>
                      <a:pt x="2298" y="354"/>
                    </a:lnTo>
                    <a:lnTo>
                      <a:pt x="2370" y="288"/>
                    </a:lnTo>
                    <a:lnTo>
                      <a:pt x="2400" y="204"/>
                    </a:lnTo>
                    <a:lnTo>
                      <a:pt x="2382" y="114"/>
                    </a:lnTo>
                    <a:lnTo>
                      <a:pt x="2316" y="48"/>
                    </a:lnTo>
                    <a:lnTo>
                      <a:pt x="2226" y="18"/>
                    </a:lnTo>
                    <a:lnTo>
                      <a:pt x="2130" y="36"/>
                    </a:lnTo>
                    <a:lnTo>
                      <a:pt x="2070" y="84"/>
                    </a:lnTo>
                    <a:lnTo>
                      <a:pt x="2040" y="156"/>
                    </a:lnTo>
                    <a:lnTo>
                      <a:pt x="2034" y="228"/>
                    </a:lnTo>
                    <a:lnTo>
                      <a:pt x="2028" y="234"/>
                    </a:lnTo>
                    <a:lnTo>
                      <a:pt x="2022" y="246"/>
                    </a:lnTo>
                    <a:lnTo>
                      <a:pt x="2016" y="258"/>
                    </a:lnTo>
                    <a:lnTo>
                      <a:pt x="2004" y="252"/>
                    </a:lnTo>
                    <a:lnTo>
                      <a:pt x="1992" y="246"/>
                    </a:lnTo>
                    <a:lnTo>
                      <a:pt x="1986" y="240"/>
                    </a:lnTo>
                    <a:lnTo>
                      <a:pt x="1962" y="210"/>
                    </a:lnTo>
                    <a:lnTo>
                      <a:pt x="1890" y="150"/>
                    </a:lnTo>
                    <a:lnTo>
                      <a:pt x="1782" y="84"/>
                    </a:lnTo>
                    <a:lnTo>
                      <a:pt x="1644" y="24"/>
                    </a:lnTo>
                    <a:lnTo>
                      <a:pt x="1452" y="0"/>
                    </a:lnTo>
                    <a:lnTo>
                      <a:pt x="1200" y="42"/>
                    </a:lnTo>
                    <a:lnTo>
                      <a:pt x="978" y="138"/>
                    </a:lnTo>
                    <a:lnTo>
                      <a:pt x="840" y="216"/>
                    </a:lnTo>
                    <a:lnTo>
                      <a:pt x="732" y="282"/>
                    </a:lnTo>
                    <a:lnTo>
                      <a:pt x="618" y="324"/>
                    </a:lnTo>
                    <a:lnTo>
                      <a:pt x="522" y="366"/>
                    </a:lnTo>
                    <a:lnTo>
                      <a:pt x="438" y="420"/>
                    </a:lnTo>
                    <a:lnTo>
                      <a:pt x="384" y="492"/>
                    </a:lnTo>
                    <a:lnTo>
                      <a:pt x="354" y="570"/>
                    </a:lnTo>
                    <a:lnTo>
                      <a:pt x="342" y="630"/>
                    </a:lnTo>
                    <a:lnTo>
                      <a:pt x="330" y="696"/>
                    </a:lnTo>
                    <a:lnTo>
                      <a:pt x="324" y="780"/>
                    </a:lnTo>
                    <a:lnTo>
                      <a:pt x="324" y="840"/>
                    </a:lnTo>
                    <a:lnTo>
                      <a:pt x="330" y="882"/>
                    </a:lnTo>
                    <a:lnTo>
                      <a:pt x="336" y="930"/>
                    </a:lnTo>
                    <a:lnTo>
                      <a:pt x="336" y="960"/>
                    </a:lnTo>
                    <a:lnTo>
                      <a:pt x="330" y="972"/>
                    </a:lnTo>
                    <a:lnTo>
                      <a:pt x="324" y="978"/>
                    </a:lnTo>
                    <a:lnTo>
                      <a:pt x="318" y="978"/>
                    </a:lnTo>
                    <a:lnTo>
                      <a:pt x="312" y="972"/>
                    </a:lnTo>
                    <a:lnTo>
                      <a:pt x="306" y="966"/>
                    </a:lnTo>
                    <a:lnTo>
                      <a:pt x="300" y="966"/>
                    </a:lnTo>
                    <a:lnTo>
                      <a:pt x="270" y="942"/>
                    </a:lnTo>
                    <a:lnTo>
                      <a:pt x="228" y="930"/>
                    </a:lnTo>
                    <a:lnTo>
                      <a:pt x="186" y="930"/>
                    </a:lnTo>
                    <a:lnTo>
                      <a:pt x="96" y="954"/>
                    </a:lnTo>
                    <a:lnTo>
                      <a:pt x="30" y="1014"/>
                    </a:lnTo>
                    <a:lnTo>
                      <a:pt x="0" y="1098"/>
                    </a:lnTo>
                    <a:lnTo>
                      <a:pt x="30" y="1188"/>
                    </a:lnTo>
                    <a:lnTo>
                      <a:pt x="96" y="1254"/>
                    </a:lnTo>
                    <a:lnTo>
                      <a:pt x="186" y="1278"/>
                    </a:lnTo>
                    <a:lnTo>
                      <a:pt x="264" y="1260"/>
                    </a:lnTo>
                    <a:lnTo>
                      <a:pt x="324" y="1212"/>
                    </a:lnTo>
                    <a:lnTo>
                      <a:pt x="366" y="1146"/>
                    </a:lnTo>
                    <a:lnTo>
                      <a:pt x="372" y="1146"/>
                    </a:lnTo>
                    <a:lnTo>
                      <a:pt x="378" y="1140"/>
                    </a:lnTo>
                    <a:lnTo>
                      <a:pt x="390" y="1146"/>
                    </a:lnTo>
                    <a:lnTo>
                      <a:pt x="396" y="1152"/>
                    </a:lnTo>
                    <a:lnTo>
                      <a:pt x="402" y="1170"/>
                    </a:lnTo>
                    <a:lnTo>
                      <a:pt x="402" y="1182"/>
                    </a:lnTo>
                    <a:lnTo>
                      <a:pt x="408" y="1206"/>
                    </a:lnTo>
                    <a:lnTo>
                      <a:pt x="426" y="1236"/>
                    </a:lnTo>
                    <a:lnTo>
                      <a:pt x="438" y="1272"/>
                    </a:lnTo>
                    <a:lnTo>
                      <a:pt x="456" y="1308"/>
                    </a:lnTo>
                    <a:lnTo>
                      <a:pt x="480" y="1344"/>
                    </a:lnTo>
                    <a:lnTo>
                      <a:pt x="498" y="1368"/>
                    </a:lnTo>
                    <a:lnTo>
                      <a:pt x="516" y="1386"/>
                    </a:lnTo>
                    <a:lnTo>
                      <a:pt x="540" y="1404"/>
                    </a:lnTo>
                    <a:lnTo>
                      <a:pt x="564" y="1440"/>
                    </a:lnTo>
                    <a:lnTo>
                      <a:pt x="600" y="1482"/>
                    </a:lnTo>
                    <a:lnTo>
                      <a:pt x="630" y="1530"/>
                    </a:lnTo>
                    <a:lnTo>
                      <a:pt x="660" y="1566"/>
                    </a:lnTo>
                    <a:lnTo>
                      <a:pt x="768" y="1656"/>
                    </a:lnTo>
                    <a:lnTo>
                      <a:pt x="1002" y="1788"/>
                    </a:lnTo>
                    <a:lnTo>
                      <a:pt x="1332" y="1866"/>
                    </a:lnTo>
                    <a:lnTo>
                      <a:pt x="1638" y="1842"/>
                    </a:lnTo>
                    <a:lnTo>
                      <a:pt x="1848" y="1770"/>
                    </a:lnTo>
                    <a:lnTo>
                      <a:pt x="2034" y="1662"/>
                    </a:lnTo>
                    <a:lnTo>
                      <a:pt x="2178" y="1518"/>
                    </a:lnTo>
                    <a:lnTo>
                      <a:pt x="2268" y="1362"/>
                    </a:lnTo>
                    <a:lnTo>
                      <a:pt x="2310" y="1236"/>
                    </a:lnTo>
                    <a:lnTo>
                      <a:pt x="2322" y="1116"/>
                    </a:lnTo>
                    <a:lnTo>
                      <a:pt x="2328" y="1002"/>
                    </a:lnTo>
                    <a:lnTo>
                      <a:pt x="2334" y="924"/>
                    </a:lnTo>
                    <a:lnTo>
                      <a:pt x="2340" y="894"/>
                    </a:lnTo>
                    <a:lnTo>
                      <a:pt x="2352" y="876"/>
                    </a:lnTo>
                    <a:lnTo>
                      <a:pt x="2334" y="858"/>
                    </a:lnTo>
                    <a:lnTo>
                      <a:pt x="2328" y="876"/>
                    </a:lnTo>
                    <a:lnTo>
                      <a:pt x="2310" y="912"/>
                    </a:lnTo>
                    <a:lnTo>
                      <a:pt x="2298" y="948"/>
                    </a:lnTo>
                    <a:lnTo>
                      <a:pt x="2298" y="984"/>
                    </a:lnTo>
                    <a:lnTo>
                      <a:pt x="2298" y="1026"/>
                    </a:lnTo>
                    <a:lnTo>
                      <a:pt x="2292" y="1092"/>
                    </a:lnTo>
                    <a:lnTo>
                      <a:pt x="2292" y="1152"/>
                    </a:lnTo>
                    <a:lnTo>
                      <a:pt x="2280" y="1218"/>
                    </a:lnTo>
                    <a:lnTo>
                      <a:pt x="2244" y="1338"/>
                    </a:lnTo>
                    <a:lnTo>
                      <a:pt x="2160" y="1494"/>
                    </a:lnTo>
                    <a:lnTo>
                      <a:pt x="2028" y="1632"/>
                    </a:lnTo>
                    <a:lnTo>
                      <a:pt x="1854" y="1746"/>
                    </a:lnTo>
                    <a:lnTo>
                      <a:pt x="1644" y="1812"/>
                    </a:lnTo>
                    <a:lnTo>
                      <a:pt x="1410" y="1836"/>
                    </a:lnTo>
                    <a:lnTo>
                      <a:pt x="1200" y="1818"/>
                    </a:lnTo>
                    <a:lnTo>
                      <a:pt x="1044" y="1776"/>
                    </a:lnTo>
                    <a:lnTo>
                      <a:pt x="924" y="1716"/>
                    </a:lnTo>
                    <a:lnTo>
                      <a:pt x="822" y="1650"/>
                    </a:lnTo>
                    <a:lnTo>
                      <a:pt x="732" y="1590"/>
                    </a:lnTo>
                    <a:lnTo>
                      <a:pt x="672" y="1536"/>
                    </a:lnTo>
                    <a:lnTo>
                      <a:pt x="642" y="1494"/>
                    </a:lnTo>
                    <a:lnTo>
                      <a:pt x="624" y="1464"/>
                    </a:lnTo>
                    <a:lnTo>
                      <a:pt x="612" y="1440"/>
                    </a:lnTo>
                    <a:lnTo>
                      <a:pt x="588" y="1416"/>
                    </a:lnTo>
                    <a:lnTo>
                      <a:pt x="558" y="1392"/>
                    </a:lnTo>
                    <a:lnTo>
                      <a:pt x="540" y="1368"/>
                    </a:lnTo>
                    <a:lnTo>
                      <a:pt x="516" y="1350"/>
                    </a:lnTo>
                    <a:lnTo>
                      <a:pt x="504" y="1326"/>
                    </a:lnTo>
                    <a:lnTo>
                      <a:pt x="492" y="1296"/>
                    </a:lnTo>
                    <a:lnTo>
                      <a:pt x="480" y="1278"/>
                    </a:lnTo>
                    <a:lnTo>
                      <a:pt x="468" y="1254"/>
                    </a:lnTo>
                    <a:lnTo>
                      <a:pt x="456" y="1236"/>
                    </a:lnTo>
                    <a:lnTo>
                      <a:pt x="438" y="1212"/>
                    </a:lnTo>
                    <a:lnTo>
                      <a:pt x="426" y="1182"/>
                    </a:lnTo>
                    <a:lnTo>
                      <a:pt x="420" y="1152"/>
                    </a:lnTo>
                    <a:lnTo>
                      <a:pt x="414" y="1134"/>
                    </a:lnTo>
                    <a:lnTo>
                      <a:pt x="414" y="1122"/>
                    </a:lnTo>
                    <a:lnTo>
                      <a:pt x="402" y="1116"/>
                    </a:lnTo>
                    <a:lnTo>
                      <a:pt x="378" y="1116"/>
                    </a:lnTo>
                    <a:lnTo>
                      <a:pt x="360" y="1116"/>
                    </a:lnTo>
                    <a:lnTo>
                      <a:pt x="348" y="1128"/>
                    </a:lnTo>
                    <a:lnTo>
                      <a:pt x="348" y="1134"/>
                    </a:lnTo>
                    <a:lnTo>
                      <a:pt x="318" y="1194"/>
                    </a:lnTo>
                    <a:lnTo>
                      <a:pt x="264" y="1242"/>
                    </a:lnTo>
                    <a:lnTo>
                      <a:pt x="186" y="1254"/>
                    </a:lnTo>
                    <a:lnTo>
                      <a:pt x="108" y="1236"/>
                    </a:lnTo>
                    <a:lnTo>
                      <a:pt x="48" y="1176"/>
                    </a:lnTo>
                    <a:lnTo>
                      <a:pt x="24" y="1098"/>
                    </a:lnTo>
                    <a:lnTo>
                      <a:pt x="48" y="1020"/>
                    </a:lnTo>
                    <a:lnTo>
                      <a:pt x="108" y="972"/>
                    </a:lnTo>
                    <a:lnTo>
                      <a:pt x="186" y="948"/>
                    </a:lnTo>
                    <a:lnTo>
                      <a:pt x="228" y="954"/>
                    </a:lnTo>
                    <a:lnTo>
                      <a:pt x="270" y="966"/>
                    </a:lnTo>
                    <a:lnTo>
                      <a:pt x="300" y="990"/>
                    </a:lnTo>
                    <a:lnTo>
                      <a:pt x="306" y="996"/>
                    </a:lnTo>
                    <a:lnTo>
                      <a:pt x="318" y="1002"/>
                    </a:lnTo>
                    <a:lnTo>
                      <a:pt x="336" y="1002"/>
                    </a:lnTo>
                    <a:lnTo>
                      <a:pt x="354" y="996"/>
                    </a:lnTo>
                    <a:lnTo>
                      <a:pt x="372" y="978"/>
                    </a:lnTo>
                    <a:lnTo>
                      <a:pt x="372" y="948"/>
                    </a:lnTo>
                    <a:lnTo>
                      <a:pt x="360" y="894"/>
                    </a:lnTo>
                    <a:lnTo>
                      <a:pt x="354" y="828"/>
                    </a:lnTo>
                    <a:lnTo>
                      <a:pt x="354" y="780"/>
                    </a:lnTo>
                    <a:lnTo>
                      <a:pt x="360" y="720"/>
                    </a:lnTo>
                    <a:lnTo>
                      <a:pt x="372" y="642"/>
                    </a:lnTo>
                    <a:lnTo>
                      <a:pt x="384" y="588"/>
                    </a:lnTo>
                    <a:lnTo>
                      <a:pt x="396" y="546"/>
                    </a:lnTo>
                    <a:lnTo>
                      <a:pt x="426" y="486"/>
                    </a:lnTo>
                    <a:lnTo>
                      <a:pt x="480" y="432"/>
                    </a:lnTo>
                    <a:lnTo>
                      <a:pt x="552" y="384"/>
                    </a:lnTo>
                    <a:lnTo>
                      <a:pt x="636" y="354"/>
                    </a:lnTo>
                    <a:lnTo>
                      <a:pt x="726" y="318"/>
                    </a:lnTo>
                    <a:lnTo>
                      <a:pt x="810" y="276"/>
                    </a:lnTo>
                    <a:lnTo>
                      <a:pt x="882" y="234"/>
                    </a:lnTo>
                    <a:lnTo>
                      <a:pt x="942" y="192"/>
                    </a:lnTo>
                    <a:lnTo>
                      <a:pt x="1020" y="150"/>
                    </a:lnTo>
                    <a:lnTo>
                      <a:pt x="1122" y="102"/>
                    </a:lnTo>
                    <a:lnTo>
                      <a:pt x="1230" y="60"/>
                    </a:lnTo>
                    <a:lnTo>
                      <a:pt x="1320" y="42"/>
                    </a:lnTo>
                    <a:lnTo>
                      <a:pt x="1392" y="30"/>
                    </a:lnTo>
                    <a:lnTo>
                      <a:pt x="1446" y="30"/>
                    </a:lnTo>
                    <a:lnTo>
                      <a:pt x="1518" y="30"/>
                    </a:lnTo>
                    <a:lnTo>
                      <a:pt x="1632" y="54"/>
                    </a:lnTo>
                    <a:lnTo>
                      <a:pt x="1776" y="114"/>
                    </a:lnTo>
                    <a:lnTo>
                      <a:pt x="1902" y="192"/>
                    </a:lnTo>
                    <a:lnTo>
                      <a:pt x="1962" y="252"/>
                    </a:lnTo>
                    <a:lnTo>
                      <a:pt x="1986" y="276"/>
                    </a:lnTo>
                    <a:lnTo>
                      <a:pt x="2004" y="282"/>
                    </a:lnTo>
                    <a:lnTo>
                      <a:pt x="2022" y="282"/>
                    </a:lnTo>
                    <a:lnTo>
                      <a:pt x="2034" y="276"/>
                    </a:lnTo>
                    <a:lnTo>
                      <a:pt x="2046" y="264"/>
                    </a:lnTo>
                    <a:lnTo>
                      <a:pt x="2052" y="252"/>
                    </a:lnTo>
                    <a:lnTo>
                      <a:pt x="2058" y="234"/>
                    </a:lnTo>
                    <a:close/>
                  </a:path>
                </a:pathLst>
              </a:custGeom>
              <a:solidFill>
                <a:srgbClr val="99997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9" name="Freeform 9"/>
              <p:cNvSpPr>
                <a:spLocks/>
              </p:cNvSpPr>
              <p:nvPr/>
            </p:nvSpPr>
            <p:spPr bwMode="auto">
              <a:xfrm>
                <a:off x="1694" y="1319"/>
                <a:ext cx="2400" cy="1866"/>
              </a:xfrm>
              <a:custGeom>
                <a:avLst/>
                <a:gdLst>
                  <a:gd name="T0" fmla="*/ 2226 w 2400"/>
                  <a:gd name="T1" fmla="*/ 36 h 1866"/>
                  <a:gd name="T2" fmla="*/ 2292 w 2400"/>
                  <a:gd name="T3" fmla="*/ 336 h 1866"/>
                  <a:gd name="T4" fmla="*/ 2154 w 2400"/>
                  <a:gd name="T5" fmla="*/ 348 h 1866"/>
                  <a:gd name="T6" fmla="*/ 2118 w 2400"/>
                  <a:gd name="T7" fmla="*/ 414 h 1866"/>
                  <a:gd name="T8" fmla="*/ 2178 w 2400"/>
                  <a:gd name="T9" fmla="*/ 474 h 1866"/>
                  <a:gd name="T10" fmla="*/ 2202 w 2400"/>
                  <a:gd name="T11" fmla="*/ 564 h 1866"/>
                  <a:gd name="T12" fmla="*/ 2274 w 2400"/>
                  <a:gd name="T13" fmla="*/ 726 h 1866"/>
                  <a:gd name="T14" fmla="*/ 2316 w 2400"/>
                  <a:gd name="T15" fmla="*/ 750 h 1866"/>
                  <a:gd name="T16" fmla="*/ 2274 w 2400"/>
                  <a:gd name="T17" fmla="*/ 648 h 1866"/>
                  <a:gd name="T18" fmla="*/ 2214 w 2400"/>
                  <a:gd name="T19" fmla="*/ 510 h 1866"/>
                  <a:gd name="T20" fmla="*/ 2160 w 2400"/>
                  <a:gd name="T21" fmla="*/ 420 h 1866"/>
                  <a:gd name="T22" fmla="*/ 2154 w 2400"/>
                  <a:gd name="T23" fmla="*/ 384 h 1866"/>
                  <a:gd name="T24" fmla="*/ 2298 w 2400"/>
                  <a:gd name="T25" fmla="*/ 354 h 1866"/>
                  <a:gd name="T26" fmla="*/ 2316 w 2400"/>
                  <a:gd name="T27" fmla="*/ 48 h 1866"/>
                  <a:gd name="T28" fmla="*/ 2034 w 2400"/>
                  <a:gd name="T29" fmla="*/ 228 h 1866"/>
                  <a:gd name="T30" fmla="*/ 2004 w 2400"/>
                  <a:gd name="T31" fmla="*/ 252 h 1866"/>
                  <a:gd name="T32" fmla="*/ 1782 w 2400"/>
                  <a:gd name="T33" fmla="*/ 84 h 1866"/>
                  <a:gd name="T34" fmla="*/ 978 w 2400"/>
                  <a:gd name="T35" fmla="*/ 138 h 1866"/>
                  <a:gd name="T36" fmla="*/ 438 w 2400"/>
                  <a:gd name="T37" fmla="*/ 420 h 1866"/>
                  <a:gd name="T38" fmla="*/ 330 w 2400"/>
                  <a:gd name="T39" fmla="*/ 696 h 1866"/>
                  <a:gd name="T40" fmla="*/ 336 w 2400"/>
                  <a:gd name="T41" fmla="*/ 960 h 1866"/>
                  <a:gd name="T42" fmla="*/ 312 w 2400"/>
                  <a:gd name="T43" fmla="*/ 972 h 1866"/>
                  <a:gd name="T44" fmla="*/ 186 w 2400"/>
                  <a:gd name="T45" fmla="*/ 930 h 1866"/>
                  <a:gd name="T46" fmla="*/ 30 w 2400"/>
                  <a:gd name="T47" fmla="*/ 1188 h 1866"/>
                  <a:gd name="T48" fmla="*/ 366 w 2400"/>
                  <a:gd name="T49" fmla="*/ 1146 h 1866"/>
                  <a:gd name="T50" fmla="*/ 396 w 2400"/>
                  <a:gd name="T51" fmla="*/ 1152 h 1866"/>
                  <a:gd name="T52" fmla="*/ 438 w 2400"/>
                  <a:gd name="T53" fmla="*/ 1272 h 1866"/>
                  <a:gd name="T54" fmla="*/ 516 w 2400"/>
                  <a:gd name="T55" fmla="*/ 1386 h 1866"/>
                  <a:gd name="T56" fmla="*/ 660 w 2400"/>
                  <a:gd name="T57" fmla="*/ 1566 h 1866"/>
                  <a:gd name="T58" fmla="*/ 1638 w 2400"/>
                  <a:gd name="T59" fmla="*/ 1842 h 1866"/>
                  <a:gd name="T60" fmla="*/ 2310 w 2400"/>
                  <a:gd name="T61" fmla="*/ 1236 h 1866"/>
                  <a:gd name="T62" fmla="*/ 2340 w 2400"/>
                  <a:gd name="T63" fmla="*/ 894 h 1866"/>
                  <a:gd name="T64" fmla="*/ 2328 w 2400"/>
                  <a:gd name="T65" fmla="*/ 876 h 1866"/>
                  <a:gd name="T66" fmla="*/ 2292 w 2400"/>
                  <a:gd name="T67" fmla="*/ 1092 h 1866"/>
                  <a:gd name="T68" fmla="*/ 2160 w 2400"/>
                  <a:gd name="T69" fmla="*/ 1494 h 1866"/>
                  <a:gd name="T70" fmla="*/ 1200 w 2400"/>
                  <a:gd name="T71" fmla="*/ 1818 h 1866"/>
                  <a:gd name="T72" fmla="*/ 732 w 2400"/>
                  <a:gd name="T73" fmla="*/ 1590 h 1866"/>
                  <a:gd name="T74" fmla="*/ 588 w 2400"/>
                  <a:gd name="T75" fmla="*/ 1416 h 1866"/>
                  <a:gd name="T76" fmla="*/ 504 w 2400"/>
                  <a:gd name="T77" fmla="*/ 1326 h 1866"/>
                  <a:gd name="T78" fmla="*/ 438 w 2400"/>
                  <a:gd name="T79" fmla="*/ 1212 h 1866"/>
                  <a:gd name="T80" fmla="*/ 414 w 2400"/>
                  <a:gd name="T81" fmla="*/ 1122 h 1866"/>
                  <a:gd name="T82" fmla="*/ 348 w 2400"/>
                  <a:gd name="T83" fmla="*/ 1134 h 1866"/>
                  <a:gd name="T84" fmla="*/ 108 w 2400"/>
                  <a:gd name="T85" fmla="*/ 1236 h 1866"/>
                  <a:gd name="T86" fmla="*/ 186 w 2400"/>
                  <a:gd name="T87" fmla="*/ 948 h 1866"/>
                  <a:gd name="T88" fmla="*/ 306 w 2400"/>
                  <a:gd name="T89" fmla="*/ 996 h 1866"/>
                  <a:gd name="T90" fmla="*/ 372 w 2400"/>
                  <a:gd name="T91" fmla="*/ 948 h 1866"/>
                  <a:gd name="T92" fmla="*/ 360 w 2400"/>
                  <a:gd name="T93" fmla="*/ 720 h 1866"/>
                  <a:gd name="T94" fmla="*/ 480 w 2400"/>
                  <a:gd name="T95" fmla="*/ 432 h 1866"/>
                  <a:gd name="T96" fmla="*/ 810 w 2400"/>
                  <a:gd name="T97" fmla="*/ 276 h 1866"/>
                  <a:gd name="T98" fmla="*/ 1230 w 2400"/>
                  <a:gd name="T99" fmla="*/ 60 h 1866"/>
                  <a:gd name="T100" fmla="*/ 1518 w 2400"/>
                  <a:gd name="T101" fmla="*/ 30 h 1866"/>
                  <a:gd name="T102" fmla="*/ 1986 w 2400"/>
                  <a:gd name="T103" fmla="*/ 276 h 1866"/>
                  <a:gd name="T104" fmla="*/ 2046 w 2400"/>
                  <a:gd name="T105" fmla="*/ 264 h 18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00"/>
                  <a:gd name="T160" fmla="*/ 0 h 1866"/>
                  <a:gd name="T161" fmla="*/ 2400 w 2400"/>
                  <a:gd name="T162" fmla="*/ 1866 h 18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00" h="1866">
                    <a:moveTo>
                      <a:pt x="2058" y="234"/>
                    </a:moveTo>
                    <a:lnTo>
                      <a:pt x="2064" y="186"/>
                    </a:lnTo>
                    <a:lnTo>
                      <a:pt x="2088" y="114"/>
                    </a:lnTo>
                    <a:lnTo>
                      <a:pt x="2142" y="54"/>
                    </a:lnTo>
                    <a:lnTo>
                      <a:pt x="2226" y="36"/>
                    </a:lnTo>
                    <a:lnTo>
                      <a:pt x="2304" y="60"/>
                    </a:lnTo>
                    <a:lnTo>
                      <a:pt x="2364" y="126"/>
                    </a:lnTo>
                    <a:lnTo>
                      <a:pt x="2382" y="204"/>
                    </a:lnTo>
                    <a:lnTo>
                      <a:pt x="2352" y="282"/>
                    </a:lnTo>
                    <a:lnTo>
                      <a:pt x="2292" y="336"/>
                    </a:lnTo>
                    <a:lnTo>
                      <a:pt x="2244" y="348"/>
                    </a:lnTo>
                    <a:lnTo>
                      <a:pt x="2202" y="348"/>
                    </a:lnTo>
                    <a:lnTo>
                      <a:pt x="2172" y="348"/>
                    </a:lnTo>
                    <a:lnTo>
                      <a:pt x="2154" y="348"/>
                    </a:lnTo>
                    <a:lnTo>
                      <a:pt x="2142" y="354"/>
                    </a:lnTo>
                    <a:lnTo>
                      <a:pt x="2124" y="360"/>
                    </a:lnTo>
                    <a:lnTo>
                      <a:pt x="2118" y="378"/>
                    </a:lnTo>
                    <a:lnTo>
                      <a:pt x="2118" y="396"/>
                    </a:lnTo>
                    <a:lnTo>
                      <a:pt x="2118" y="414"/>
                    </a:lnTo>
                    <a:lnTo>
                      <a:pt x="2130" y="426"/>
                    </a:lnTo>
                    <a:lnTo>
                      <a:pt x="2154" y="450"/>
                    </a:lnTo>
                    <a:lnTo>
                      <a:pt x="2172" y="468"/>
                    </a:lnTo>
                    <a:lnTo>
                      <a:pt x="2178" y="474"/>
                    </a:lnTo>
                    <a:lnTo>
                      <a:pt x="2178" y="486"/>
                    </a:lnTo>
                    <a:lnTo>
                      <a:pt x="2178" y="498"/>
                    </a:lnTo>
                    <a:lnTo>
                      <a:pt x="2184" y="516"/>
                    </a:lnTo>
                    <a:lnTo>
                      <a:pt x="2196" y="546"/>
                    </a:lnTo>
                    <a:lnTo>
                      <a:pt x="2202" y="564"/>
                    </a:lnTo>
                    <a:lnTo>
                      <a:pt x="2220" y="606"/>
                    </a:lnTo>
                    <a:lnTo>
                      <a:pt x="2250" y="660"/>
                    </a:lnTo>
                    <a:lnTo>
                      <a:pt x="2268" y="696"/>
                    </a:lnTo>
                    <a:lnTo>
                      <a:pt x="2274" y="726"/>
                    </a:lnTo>
                    <a:lnTo>
                      <a:pt x="2286" y="762"/>
                    </a:lnTo>
                    <a:lnTo>
                      <a:pt x="2292" y="780"/>
                    </a:lnTo>
                    <a:lnTo>
                      <a:pt x="2322" y="768"/>
                    </a:lnTo>
                    <a:lnTo>
                      <a:pt x="2316" y="750"/>
                    </a:lnTo>
                    <a:lnTo>
                      <a:pt x="2304" y="726"/>
                    </a:lnTo>
                    <a:lnTo>
                      <a:pt x="2298" y="702"/>
                    </a:lnTo>
                    <a:lnTo>
                      <a:pt x="2292" y="690"/>
                    </a:lnTo>
                    <a:lnTo>
                      <a:pt x="2280" y="672"/>
                    </a:lnTo>
                    <a:lnTo>
                      <a:pt x="2274" y="648"/>
                    </a:lnTo>
                    <a:lnTo>
                      <a:pt x="2256" y="612"/>
                    </a:lnTo>
                    <a:lnTo>
                      <a:pt x="2238" y="564"/>
                    </a:lnTo>
                    <a:lnTo>
                      <a:pt x="2220" y="534"/>
                    </a:lnTo>
                    <a:lnTo>
                      <a:pt x="2214" y="510"/>
                    </a:lnTo>
                    <a:lnTo>
                      <a:pt x="2202" y="474"/>
                    </a:lnTo>
                    <a:lnTo>
                      <a:pt x="2196" y="456"/>
                    </a:lnTo>
                    <a:lnTo>
                      <a:pt x="2184" y="444"/>
                    </a:lnTo>
                    <a:lnTo>
                      <a:pt x="2172" y="432"/>
                    </a:lnTo>
                    <a:lnTo>
                      <a:pt x="2160" y="420"/>
                    </a:lnTo>
                    <a:lnTo>
                      <a:pt x="2154" y="414"/>
                    </a:lnTo>
                    <a:lnTo>
                      <a:pt x="2148" y="402"/>
                    </a:lnTo>
                    <a:lnTo>
                      <a:pt x="2142" y="390"/>
                    </a:lnTo>
                    <a:lnTo>
                      <a:pt x="2154" y="384"/>
                    </a:lnTo>
                    <a:lnTo>
                      <a:pt x="2166" y="372"/>
                    </a:lnTo>
                    <a:lnTo>
                      <a:pt x="2178" y="366"/>
                    </a:lnTo>
                    <a:lnTo>
                      <a:pt x="2208" y="372"/>
                    </a:lnTo>
                    <a:lnTo>
                      <a:pt x="2256" y="366"/>
                    </a:lnTo>
                    <a:lnTo>
                      <a:pt x="2298" y="354"/>
                    </a:lnTo>
                    <a:lnTo>
                      <a:pt x="2370" y="288"/>
                    </a:lnTo>
                    <a:lnTo>
                      <a:pt x="2400" y="204"/>
                    </a:lnTo>
                    <a:lnTo>
                      <a:pt x="2382" y="114"/>
                    </a:lnTo>
                    <a:lnTo>
                      <a:pt x="2316" y="48"/>
                    </a:lnTo>
                    <a:lnTo>
                      <a:pt x="2226" y="18"/>
                    </a:lnTo>
                    <a:lnTo>
                      <a:pt x="2130" y="36"/>
                    </a:lnTo>
                    <a:lnTo>
                      <a:pt x="2070" y="84"/>
                    </a:lnTo>
                    <a:lnTo>
                      <a:pt x="2040" y="156"/>
                    </a:lnTo>
                    <a:lnTo>
                      <a:pt x="2034" y="228"/>
                    </a:lnTo>
                    <a:lnTo>
                      <a:pt x="2028" y="234"/>
                    </a:lnTo>
                    <a:lnTo>
                      <a:pt x="2022" y="246"/>
                    </a:lnTo>
                    <a:lnTo>
                      <a:pt x="2016" y="258"/>
                    </a:lnTo>
                    <a:lnTo>
                      <a:pt x="2004" y="252"/>
                    </a:lnTo>
                    <a:lnTo>
                      <a:pt x="1992" y="246"/>
                    </a:lnTo>
                    <a:lnTo>
                      <a:pt x="1986" y="240"/>
                    </a:lnTo>
                    <a:lnTo>
                      <a:pt x="1962" y="210"/>
                    </a:lnTo>
                    <a:lnTo>
                      <a:pt x="1890" y="150"/>
                    </a:lnTo>
                    <a:lnTo>
                      <a:pt x="1782" y="84"/>
                    </a:lnTo>
                    <a:lnTo>
                      <a:pt x="1644" y="24"/>
                    </a:lnTo>
                    <a:lnTo>
                      <a:pt x="1452" y="0"/>
                    </a:lnTo>
                    <a:lnTo>
                      <a:pt x="1200" y="42"/>
                    </a:lnTo>
                    <a:lnTo>
                      <a:pt x="978" y="138"/>
                    </a:lnTo>
                    <a:lnTo>
                      <a:pt x="840" y="216"/>
                    </a:lnTo>
                    <a:lnTo>
                      <a:pt x="732" y="282"/>
                    </a:lnTo>
                    <a:lnTo>
                      <a:pt x="618" y="324"/>
                    </a:lnTo>
                    <a:lnTo>
                      <a:pt x="522" y="366"/>
                    </a:lnTo>
                    <a:lnTo>
                      <a:pt x="438" y="420"/>
                    </a:lnTo>
                    <a:lnTo>
                      <a:pt x="384" y="492"/>
                    </a:lnTo>
                    <a:lnTo>
                      <a:pt x="354" y="570"/>
                    </a:lnTo>
                    <a:lnTo>
                      <a:pt x="342" y="630"/>
                    </a:lnTo>
                    <a:lnTo>
                      <a:pt x="330" y="696"/>
                    </a:lnTo>
                    <a:lnTo>
                      <a:pt x="324" y="780"/>
                    </a:lnTo>
                    <a:lnTo>
                      <a:pt x="324" y="840"/>
                    </a:lnTo>
                    <a:lnTo>
                      <a:pt x="330" y="882"/>
                    </a:lnTo>
                    <a:lnTo>
                      <a:pt x="336" y="930"/>
                    </a:lnTo>
                    <a:lnTo>
                      <a:pt x="336" y="960"/>
                    </a:lnTo>
                    <a:lnTo>
                      <a:pt x="330" y="972"/>
                    </a:lnTo>
                    <a:lnTo>
                      <a:pt x="324" y="978"/>
                    </a:lnTo>
                    <a:lnTo>
                      <a:pt x="318" y="978"/>
                    </a:lnTo>
                    <a:lnTo>
                      <a:pt x="312" y="972"/>
                    </a:lnTo>
                    <a:lnTo>
                      <a:pt x="306" y="966"/>
                    </a:lnTo>
                    <a:lnTo>
                      <a:pt x="300" y="966"/>
                    </a:lnTo>
                    <a:lnTo>
                      <a:pt x="270" y="942"/>
                    </a:lnTo>
                    <a:lnTo>
                      <a:pt x="228" y="930"/>
                    </a:lnTo>
                    <a:lnTo>
                      <a:pt x="186" y="930"/>
                    </a:lnTo>
                    <a:lnTo>
                      <a:pt x="96" y="954"/>
                    </a:lnTo>
                    <a:lnTo>
                      <a:pt x="30" y="1014"/>
                    </a:lnTo>
                    <a:lnTo>
                      <a:pt x="0" y="1098"/>
                    </a:lnTo>
                    <a:lnTo>
                      <a:pt x="30" y="1188"/>
                    </a:lnTo>
                    <a:lnTo>
                      <a:pt x="96" y="1254"/>
                    </a:lnTo>
                    <a:lnTo>
                      <a:pt x="186" y="1278"/>
                    </a:lnTo>
                    <a:lnTo>
                      <a:pt x="264" y="1260"/>
                    </a:lnTo>
                    <a:lnTo>
                      <a:pt x="324" y="1212"/>
                    </a:lnTo>
                    <a:lnTo>
                      <a:pt x="366" y="1146"/>
                    </a:lnTo>
                    <a:lnTo>
                      <a:pt x="372" y="1146"/>
                    </a:lnTo>
                    <a:lnTo>
                      <a:pt x="378" y="1140"/>
                    </a:lnTo>
                    <a:lnTo>
                      <a:pt x="390" y="1146"/>
                    </a:lnTo>
                    <a:lnTo>
                      <a:pt x="396" y="1152"/>
                    </a:lnTo>
                    <a:lnTo>
                      <a:pt x="402" y="1170"/>
                    </a:lnTo>
                    <a:lnTo>
                      <a:pt x="402" y="1182"/>
                    </a:lnTo>
                    <a:lnTo>
                      <a:pt x="408" y="1206"/>
                    </a:lnTo>
                    <a:lnTo>
                      <a:pt x="426" y="1236"/>
                    </a:lnTo>
                    <a:lnTo>
                      <a:pt x="438" y="1272"/>
                    </a:lnTo>
                    <a:lnTo>
                      <a:pt x="456" y="1308"/>
                    </a:lnTo>
                    <a:lnTo>
                      <a:pt x="480" y="1344"/>
                    </a:lnTo>
                    <a:lnTo>
                      <a:pt x="498" y="1368"/>
                    </a:lnTo>
                    <a:lnTo>
                      <a:pt x="516" y="1386"/>
                    </a:lnTo>
                    <a:lnTo>
                      <a:pt x="540" y="1404"/>
                    </a:lnTo>
                    <a:lnTo>
                      <a:pt x="564" y="1440"/>
                    </a:lnTo>
                    <a:lnTo>
                      <a:pt x="600" y="1482"/>
                    </a:lnTo>
                    <a:lnTo>
                      <a:pt x="630" y="1530"/>
                    </a:lnTo>
                    <a:lnTo>
                      <a:pt x="660" y="1566"/>
                    </a:lnTo>
                    <a:lnTo>
                      <a:pt x="768" y="1656"/>
                    </a:lnTo>
                    <a:lnTo>
                      <a:pt x="1002" y="1788"/>
                    </a:lnTo>
                    <a:lnTo>
                      <a:pt x="1332" y="1866"/>
                    </a:lnTo>
                    <a:lnTo>
                      <a:pt x="1638" y="1842"/>
                    </a:lnTo>
                    <a:lnTo>
                      <a:pt x="1848" y="1770"/>
                    </a:lnTo>
                    <a:lnTo>
                      <a:pt x="2034" y="1662"/>
                    </a:lnTo>
                    <a:lnTo>
                      <a:pt x="2178" y="1518"/>
                    </a:lnTo>
                    <a:lnTo>
                      <a:pt x="2268" y="1362"/>
                    </a:lnTo>
                    <a:lnTo>
                      <a:pt x="2310" y="1236"/>
                    </a:lnTo>
                    <a:lnTo>
                      <a:pt x="2322" y="1116"/>
                    </a:lnTo>
                    <a:lnTo>
                      <a:pt x="2328" y="1002"/>
                    </a:lnTo>
                    <a:lnTo>
                      <a:pt x="2334" y="924"/>
                    </a:lnTo>
                    <a:lnTo>
                      <a:pt x="2340" y="894"/>
                    </a:lnTo>
                    <a:lnTo>
                      <a:pt x="2352" y="876"/>
                    </a:lnTo>
                    <a:lnTo>
                      <a:pt x="2334" y="858"/>
                    </a:lnTo>
                    <a:lnTo>
                      <a:pt x="2328" y="876"/>
                    </a:lnTo>
                    <a:lnTo>
                      <a:pt x="2310" y="912"/>
                    </a:lnTo>
                    <a:lnTo>
                      <a:pt x="2298" y="948"/>
                    </a:lnTo>
                    <a:lnTo>
                      <a:pt x="2298" y="984"/>
                    </a:lnTo>
                    <a:lnTo>
                      <a:pt x="2298" y="1026"/>
                    </a:lnTo>
                    <a:lnTo>
                      <a:pt x="2292" y="1092"/>
                    </a:lnTo>
                    <a:lnTo>
                      <a:pt x="2292" y="1152"/>
                    </a:lnTo>
                    <a:lnTo>
                      <a:pt x="2280" y="1218"/>
                    </a:lnTo>
                    <a:lnTo>
                      <a:pt x="2244" y="1338"/>
                    </a:lnTo>
                    <a:lnTo>
                      <a:pt x="2160" y="1494"/>
                    </a:lnTo>
                    <a:lnTo>
                      <a:pt x="2028" y="1632"/>
                    </a:lnTo>
                    <a:lnTo>
                      <a:pt x="1854" y="1746"/>
                    </a:lnTo>
                    <a:lnTo>
                      <a:pt x="1644" y="1812"/>
                    </a:lnTo>
                    <a:lnTo>
                      <a:pt x="1410" y="1836"/>
                    </a:lnTo>
                    <a:lnTo>
                      <a:pt x="1200" y="1818"/>
                    </a:lnTo>
                    <a:lnTo>
                      <a:pt x="1044" y="1776"/>
                    </a:lnTo>
                    <a:lnTo>
                      <a:pt x="924" y="1716"/>
                    </a:lnTo>
                    <a:lnTo>
                      <a:pt x="822" y="1650"/>
                    </a:lnTo>
                    <a:lnTo>
                      <a:pt x="732" y="1590"/>
                    </a:lnTo>
                    <a:lnTo>
                      <a:pt x="672" y="1536"/>
                    </a:lnTo>
                    <a:lnTo>
                      <a:pt x="642" y="1494"/>
                    </a:lnTo>
                    <a:lnTo>
                      <a:pt x="624" y="1464"/>
                    </a:lnTo>
                    <a:lnTo>
                      <a:pt x="612" y="1440"/>
                    </a:lnTo>
                    <a:lnTo>
                      <a:pt x="588" y="1416"/>
                    </a:lnTo>
                    <a:lnTo>
                      <a:pt x="558" y="1392"/>
                    </a:lnTo>
                    <a:lnTo>
                      <a:pt x="540" y="1368"/>
                    </a:lnTo>
                    <a:lnTo>
                      <a:pt x="516" y="1350"/>
                    </a:lnTo>
                    <a:lnTo>
                      <a:pt x="504" y="1326"/>
                    </a:lnTo>
                    <a:lnTo>
                      <a:pt x="492" y="1296"/>
                    </a:lnTo>
                    <a:lnTo>
                      <a:pt x="480" y="1278"/>
                    </a:lnTo>
                    <a:lnTo>
                      <a:pt x="468" y="1254"/>
                    </a:lnTo>
                    <a:lnTo>
                      <a:pt x="456" y="1236"/>
                    </a:lnTo>
                    <a:lnTo>
                      <a:pt x="438" y="1212"/>
                    </a:lnTo>
                    <a:lnTo>
                      <a:pt x="426" y="1182"/>
                    </a:lnTo>
                    <a:lnTo>
                      <a:pt x="420" y="1152"/>
                    </a:lnTo>
                    <a:lnTo>
                      <a:pt x="414" y="1134"/>
                    </a:lnTo>
                    <a:lnTo>
                      <a:pt x="414" y="1122"/>
                    </a:lnTo>
                    <a:lnTo>
                      <a:pt x="402" y="1116"/>
                    </a:lnTo>
                    <a:lnTo>
                      <a:pt x="378" y="1116"/>
                    </a:lnTo>
                    <a:lnTo>
                      <a:pt x="360" y="1116"/>
                    </a:lnTo>
                    <a:lnTo>
                      <a:pt x="348" y="1128"/>
                    </a:lnTo>
                    <a:lnTo>
                      <a:pt x="348" y="1134"/>
                    </a:lnTo>
                    <a:lnTo>
                      <a:pt x="318" y="1194"/>
                    </a:lnTo>
                    <a:lnTo>
                      <a:pt x="264" y="1242"/>
                    </a:lnTo>
                    <a:lnTo>
                      <a:pt x="186" y="1254"/>
                    </a:lnTo>
                    <a:lnTo>
                      <a:pt x="108" y="1236"/>
                    </a:lnTo>
                    <a:lnTo>
                      <a:pt x="48" y="1176"/>
                    </a:lnTo>
                    <a:lnTo>
                      <a:pt x="24" y="1098"/>
                    </a:lnTo>
                    <a:lnTo>
                      <a:pt x="48" y="1020"/>
                    </a:lnTo>
                    <a:lnTo>
                      <a:pt x="108" y="972"/>
                    </a:lnTo>
                    <a:lnTo>
                      <a:pt x="186" y="948"/>
                    </a:lnTo>
                    <a:lnTo>
                      <a:pt x="228" y="954"/>
                    </a:lnTo>
                    <a:lnTo>
                      <a:pt x="270" y="966"/>
                    </a:lnTo>
                    <a:lnTo>
                      <a:pt x="300" y="990"/>
                    </a:lnTo>
                    <a:lnTo>
                      <a:pt x="306" y="996"/>
                    </a:lnTo>
                    <a:lnTo>
                      <a:pt x="318" y="1002"/>
                    </a:lnTo>
                    <a:lnTo>
                      <a:pt x="336" y="1002"/>
                    </a:lnTo>
                    <a:lnTo>
                      <a:pt x="354" y="996"/>
                    </a:lnTo>
                    <a:lnTo>
                      <a:pt x="372" y="978"/>
                    </a:lnTo>
                    <a:lnTo>
                      <a:pt x="372" y="948"/>
                    </a:lnTo>
                    <a:lnTo>
                      <a:pt x="360" y="894"/>
                    </a:lnTo>
                    <a:lnTo>
                      <a:pt x="354" y="828"/>
                    </a:lnTo>
                    <a:lnTo>
                      <a:pt x="354" y="780"/>
                    </a:lnTo>
                    <a:lnTo>
                      <a:pt x="360" y="720"/>
                    </a:lnTo>
                    <a:lnTo>
                      <a:pt x="372" y="642"/>
                    </a:lnTo>
                    <a:lnTo>
                      <a:pt x="384" y="588"/>
                    </a:lnTo>
                    <a:lnTo>
                      <a:pt x="396" y="546"/>
                    </a:lnTo>
                    <a:lnTo>
                      <a:pt x="426" y="486"/>
                    </a:lnTo>
                    <a:lnTo>
                      <a:pt x="480" y="432"/>
                    </a:lnTo>
                    <a:lnTo>
                      <a:pt x="552" y="384"/>
                    </a:lnTo>
                    <a:lnTo>
                      <a:pt x="636" y="354"/>
                    </a:lnTo>
                    <a:lnTo>
                      <a:pt x="726" y="318"/>
                    </a:lnTo>
                    <a:lnTo>
                      <a:pt x="810" y="276"/>
                    </a:lnTo>
                    <a:lnTo>
                      <a:pt x="882" y="234"/>
                    </a:lnTo>
                    <a:lnTo>
                      <a:pt x="942" y="192"/>
                    </a:lnTo>
                    <a:lnTo>
                      <a:pt x="1020" y="150"/>
                    </a:lnTo>
                    <a:lnTo>
                      <a:pt x="1122" y="102"/>
                    </a:lnTo>
                    <a:lnTo>
                      <a:pt x="1230" y="60"/>
                    </a:lnTo>
                    <a:lnTo>
                      <a:pt x="1320" y="42"/>
                    </a:lnTo>
                    <a:lnTo>
                      <a:pt x="1392" y="30"/>
                    </a:lnTo>
                    <a:lnTo>
                      <a:pt x="1446" y="30"/>
                    </a:lnTo>
                    <a:lnTo>
                      <a:pt x="1518" y="30"/>
                    </a:lnTo>
                    <a:lnTo>
                      <a:pt x="1632" y="54"/>
                    </a:lnTo>
                    <a:lnTo>
                      <a:pt x="1776" y="114"/>
                    </a:lnTo>
                    <a:lnTo>
                      <a:pt x="1902" y="192"/>
                    </a:lnTo>
                    <a:lnTo>
                      <a:pt x="1962" y="252"/>
                    </a:lnTo>
                    <a:lnTo>
                      <a:pt x="1986" y="276"/>
                    </a:lnTo>
                    <a:lnTo>
                      <a:pt x="2004" y="282"/>
                    </a:lnTo>
                    <a:lnTo>
                      <a:pt x="2022" y="282"/>
                    </a:lnTo>
                    <a:lnTo>
                      <a:pt x="2034" y="276"/>
                    </a:lnTo>
                    <a:lnTo>
                      <a:pt x="2046" y="264"/>
                    </a:lnTo>
                    <a:lnTo>
                      <a:pt x="2052" y="252"/>
                    </a:lnTo>
                    <a:lnTo>
                      <a:pt x="2058" y="23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0" name="Freeform 10"/>
              <p:cNvSpPr>
                <a:spLocks/>
              </p:cNvSpPr>
              <p:nvPr/>
            </p:nvSpPr>
            <p:spPr bwMode="auto">
              <a:xfrm>
                <a:off x="2204" y="2711"/>
                <a:ext cx="108" cy="102"/>
              </a:xfrm>
              <a:custGeom>
                <a:avLst/>
                <a:gdLst>
                  <a:gd name="T0" fmla="*/ 0 w 108"/>
                  <a:gd name="T1" fmla="*/ 42 h 102"/>
                  <a:gd name="T2" fmla="*/ 24 w 108"/>
                  <a:gd name="T3" fmla="*/ 66 h 102"/>
                  <a:gd name="T4" fmla="*/ 24 w 108"/>
                  <a:gd name="T5" fmla="*/ 66 h 102"/>
                  <a:gd name="T6" fmla="*/ 24 w 108"/>
                  <a:gd name="T7" fmla="*/ 66 h 102"/>
                  <a:gd name="T8" fmla="*/ 24 w 108"/>
                  <a:gd name="T9" fmla="*/ 66 h 102"/>
                  <a:gd name="T10" fmla="*/ 24 w 108"/>
                  <a:gd name="T11" fmla="*/ 66 h 102"/>
                  <a:gd name="T12" fmla="*/ 24 w 108"/>
                  <a:gd name="T13" fmla="*/ 66 h 102"/>
                  <a:gd name="T14" fmla="*/ 18 w 108"/>
                  <a:gd name="T15" fmla="*/ 54 h 102"/>
                  <a:gd name="T16" fmla="*/ 18 w 108"/>
                  <a:gd name="T17" fmla="*/ 42 h 102"/>
                  <a:gd name="T18" fmla="*/ 24 w 108"/>
                  <a:gd name="T19" fmla="*/ 36 h 102"/>
                  <a:gd name="T20" fmla="*/ 24 w 108"/>
                  <a:gd name="T21" fmla="*/ 36 h 102"/>
                  <a:gd name="T22" fmla="*/ 30 w 108"/>
                  <a:gd name="T23" fmla="*/ 36 h 102"/>
                  <a:gd name="T24" fmla="*/ 42 w 108"/>
                  <a:gd name="T25" fmla="*/ 42 h 102"/>
                  <a:gd name="T26" fmla="*/ 54 w 108"/>
                  <a:gd name="T27" fmla="*/ 48 h 102"/>
                  <a:gd name="T28" fmla="*/ 54 w 108"/>
                  <a:gd name="T29" fmla="*/ 48 h 102"/>
                  <a:gd name="T30" fmla="*/ 60 w 108"/>
                  <a:gd name="T31" fmla="*/ 66 h 102"/>
                  <a:gd name="T32" fmla="*/ 66 w 108"/>
                  <a:gd name="T33" fmla="*/ 78 h 102"/>
                  <a:gd name="T34" fmla="*/ 60 w 108"/>
                  <a:gd name="T35" fmla="*/ 84 h 102"/>
                  <a:gd name="T36" fmla="*/ 60 w 108"/>
                  <a:gd name="T37" fmla="*/ 84 h 102"/>
                  <a:gd name="T38" fmla="*/ 54 w 108"/>
                  <a:gd name="T39" fmla="*/ 84 h 102"/>
                  <a:gd name="T40" fmla="*/ 42 w 108"/>
                  <a:gd name="T41" fmla="*/ 84 h 102"/>
                  <a:gd name="T42" fmla="*/ 30 w 108"/>
                  <a:gd name="T43" fmla="*/ 72 h 102"/>
                  <a:gd name="T44" fmla="*/ 30 w 108"/>
                  <a:gd name="T45" fmla="*/ 72 h 102"/>
                  <a:gd name="T46" fmla="*/ 30 w 108"/>
                  <a:gd name="T47" fmla="*/ 72 h 102"/>
                  <a:gd name="T48" fmla="*/ 30 w 108"/>
                  <a:gd name="T49" fmla="*/ 72 h 102"/>
                  <a:gd name="T50" fmla="*/ 30 w 108"/>
                  <a:gd name="T51" fmla="*/ 72 h 102"/>
                  <a:gd name="T52" fmla="*/ 30 w 108"/>
                  <a:gd name="T53" fmla="*/ 72 h 102"/>
                  <a:gd name="T54" fmla="*/ 54 w 108"/>
                  <a:gd name="T55" fmla="*/ 102 h 102"/>
                  <a:gd name="T56" fmla="*/ 108 w 108"/>
                  <a:gd name="T57" fmla="*/ 60 h 102"/>
                  <a:gd name="T58" fmla="*/ 54 w 108"/>
                  <a:gd name="T59" fmla="*/ 0 h 102"/>
                  <a:gd name="T60" fmla="*/ 0 w 108"/>
                  <a:gd name="T61" fmla="*/ 42 h 1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02"/>
                  <a:gd name="T95" fmla="*/ 108 w 108"/>
                  <a:gd name="T96" fmla="*/ 102 h 10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02">
                    <a:moveTo>
                      <a:pt x="0" y="42"/>
                    </a:moveTo>
                    <a:lnTo>
                      <a:pt x="24" y="66"/>
                    </a:lnTo>
                    <a:lnTo>
                      <a:pt x="18" y="54"/>
                    </a:lnTo>
                    <a:lnTo>
                      <a:pt x="18" y="42"/>
                    </a:lnTo>
                    <a:lnTo>
                      <a:pt x="24" y="36"/>
                    </a:lnTo>
                    <a:lnTo>
                      <a:pt x="30" y="36"/>
                    </a:lnTo>
                    <a:lnTo>
                      <a:pt x="42" y="42"/>
                    </a:lnTo>
                    <a:lnTo>
                      <a:pt x="54" y="48"/>
                    </a:lnTo>
                    <a:lnTo>
                      <a:pt x="60" y="66"/>
                    </a:lnTo>
                    <a:lnTo>
                      <a:pt x="66" y="78"/>
                    </a:lnTo>
                    <a:lnTo>
                      <a:pt x="60" y="84"/>
                    </a:lnTo>
                    <a:lnTo>
                      <a:pt x="54" y="84"/>
                    </a:lnTo>
                    <a:lnTo>
                      <a:pt x="42" y="84"/>
                    </a:lnTo>
                    <a:lnTo>
                      <a:pt x="30" y="72"/>
                    </a:lnTo>
                    <a:lnTo>
                      <a:pt x="54" y="102"/>
                    </a:lnTo>
                    <a:lnTo>
                      <a:pt x="108" y="60"/>
                    </a:lnTo>
                    <a:lnTo>
                      <a:pt x="54" y="0"/>
                    </a:lnTo>
                    <a:lnTo>
                      <a:pt x="0" y="4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1" name="Freeform 11"/>
              <p:cNvSpPr>
                <a:spLocks/>
              </p:cNvSpPr>
              <p:nvPr/>
            </p:nvSpPr>
            <p:spPr bwMode="auto">
              <a:xfrm>
                <a:off x="1268" y="2681"/>
                <a:ext cx="396" cy="372"/>
              </a:xfrm>
              <a:custGeom>
                <a:avLst/>
                <a:gdLst>
                  <a:gd name="T0" fmla="*/ 396 w 396"/>
                  <a:gd name="T1" fmla="*/ 186 h 372"/>
                  <a:gd name="T2" fmla="*/ 372 w 396"/>
                  <a:gd name="T3" fmla="*/ 90 h 372"/>
                  <a:gd name="T4" fmla="*/ 300 w 396"/>
                  <a:gd name="T5" fmla="*/ 24 h 372"/>
                  <a:gd name="T6" fmla="*/ 198 w 396"/>
                  <a:gd name="T7" fmla="*/ 0 h 372"/>
                  <a:gd name="T8" fmla="*/ 198 w 396"/>
                  <a:gd name="T9" fmla="*/ 0 h 372"/>
                  <a:gd name="T10" fmla="*/ 96 w 396"/>
                  <a:gd name="T11" fmla="*/ 24 h 372"/>
                  <a:gd name="T12" fmla="*/ 24 w 396"/>
                  <a:gd name="T13" fmla="*/ 90 h 372"/>
                  <a:gd name="T14" fmla="*/ 0 w 396"/>
                  <a:gd name="T15" fmla="*/ 186 h 372"/>
                  <a:gd name="T16" fmla="*/ 0 w 396"/>
                  <a:gd name="T17" fmla="*/ 186 h 372"/>
                  <a:gd name="T18" fmla="*/ 24 w 396"/>
                  <a:gd name="T19" fmla="*/ 276 h 372"/>
                  <a:gd name="T20" fmla="*/ 96 w 396"/>
                  <a:gd name="T21" fmla="*/ 342 h 372"/>
                  <a:gd name="T22" fmla="*/ 198 w 396"/>
                  <a:gd name="T23" fmla="*/ 372 h 372"/>
                  <a:gd name="T24" fmla="*/ 198 w 396"/>
                  <a:gd name="T25" fmla="*/ 372 h 372"/>
                  <a:gd name="T26" fmla="*/ 300 w 396"/>
                  <a:gd name="T27" fmla="*/ 342 h 372"/>
                  <a:gd name="T28" fmla="*/ 372 w 396"/>
                  <a:gd name="T29" fmla="*/ 276 h 372"/>
                  <a:gd name="T30" fmla="*/ 396 w 396"/>
                  <a:gd name="T31" fmla="*/ 186 h 372"/>
                  <a:gd name="T32" fmla="*/ 396 w 396"/>
                  <a:gd name="T33" fmla="*/ 186 h 3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6"/>
                  <a:gd name="T52" fmla="*/ 0 h 372"/>
                  <a:gd name="T53" fmla="*/ 396 w 396"/>
                  <a:gd name="T54" fmla="*/ 372 h 3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6" h="372">
                    <a:moveTo>
                      <a:pt x="396" y="186"/>
                    </a:moveTo>
                    <a:lnTo>
                      <a:pt x="372" y="90"/>
                    </a:lnTo>
                    <a:lnTo>
                      <a:pt x="300" y="24"/>
                    </a:lnTo>
                    <a:lnTo>
                      <a:pt x="198" y="0"/>
                    </a:lnTo>
                    <a:lnTo>
                      <a:pt x="96" y="24"/>
                    </a:lnTo>
                    <a:lnTo>
                      <a:pt x="24" y="90"/>
                    </a:lnTo>
                    <a:lnTo>
                      <a:pt x="0" y="186"/>
                    </a:lnTo>
                    <a:lnTo>
                      <a:pt x="24" y="276"/>
                    </a:lnTo>
                    <a:lnTo>
                      <a:pt x="96" y="342"/>
                    </a:lnTo>
                    <a:lnTo>
                      <a:pt x="198" y="372"/>
                    </a:lnTo>
                    <a:lnTo>
                      <a:pt x="300" y="342"/>
                    </a:lnTo>
                    <a:lnTo>
                      <a:pt x="372" y="276"/>
                    </a:lnTo>
                    <a:lnTo>
                      <a:pt x="396" y="18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2" name="Freeform 12"/>
              <p:cNvSpPr>
                <a:spLocks/>
              </p:cNvSpPr>
              <p:nvPr/>
            </p:nvSpPr>
            <p:spPr bwMode="auto">
              <a:xfrm>
                <a:off x="1268" y="2681"/>
                <a:ext cx="396" cy="372"/>
              </a:xfrm>
              <a:custGeom>
                <a:avLst/>
                <a:gdLst>
                  <a:gd name="T0" fmla="*/ 396 w 396"/>
                  <a:gd name="T1" fmla="*/ 186 h 372"/>
                  <a:gd name="T2" fmla="*/ 372 w 396"/>
                  <a:gd name="T3" fmla="*/ 90 h 372"/>
                  <a:gd name="T4" fmla="*/ 300 w 396"/>
                  <a:gd name="T5" fmla="*/ 24 h 372"/>
                  <a:gd name="T6" fmla="*/ 198 w 396"/>
                  <a:gd name="T7" fmla="*/ 0 h 372"/>
                  <a:gd name="T8" fmla="*/ 198 w 396"/>
                  <a:gd name="T9" fmla="*/ 0 h 372"/>
                  <a:gd name="T10" fmla="*/ 96 w 396"/>
                  <a:gd name="T11" fmla="*/ 24 h 372"/>
                  <a:gd name="T12" fmla="*/ 24 w 396"/>
                  <a:gd name="T13" fmla="*/ 90 h 372"/>
                  <a:gd name="T14" fmla="*/ 0 w 396"/>
                  <a:gd name="T15" fmla="*/ 186 h 372"/>
                  <a:gd name="T16" fmla="*/ 0 w 396"/>
                  <a:gd name="T17" fmla="*/ 186 h 372"/>
                  <a:gd name="T18" fmla="*/ 24 w 396"/>
                  <a:gd name="T19" fmla="*/ 276 h 372"/>
                  <a:gd name="T20" fmla="*/ 96 w 396"/>
                  <a:gd name="T21" fmla="*/ 342 h 372"/>
                  <a:gd name="T22" fmla="*/ 198 w 396"/>
                  <a:gd name="T23" fmla="*/ 372 h 372"/>
                  <a:gd name="T24" fmla="*/ 198 w 396"/>
                  <a:gd name="T25" fmla="*/ 372 h 372"/>
                  <a:gd name="T26" fmla="*/ 300 w 396"/>
                  <a:gd name="T27" fmla="*/ 342 h 372"/>
                  <a:gd name="T28" fmla="*/ 372 w 396"/>
                  <a:gd name="T29" fmla="*/ 276 h 372"/>
                  <a:gd name="T30" fmla="*/ 396 w 396"/>
                  <a:gd name="T31" fmla="*/ 186 h 372"/>
                  <a:gd name="T32" fmla="*/ 396 w 396"/>
                  <a:gd name="T33" fmla="*/ 186 h 372"/>
                  <a:gd name="T34" fmla="*/ 396 w 396"/>
                  <a:gd name="T35" fmla="*/ 186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6"/>
                  <a:gd name="T55" fmla="*/ 0 h 372"/>
                  <a:gd name="T56" fmla="*/ 396 w 396"/>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6" h="372">
                    <a:moveTo>
                      <a:pt x="396" y="186"/>
                    </a:moveTo>
                    <a:lnTo>
                      <a:pt x="372" y="90"/>
                    </a:lnTo>
                    <a:lnTo>
                      <a:pt x="300" y="24"/>
                    </a:lnTo>
                    <a:lnTo>
                      <a:pt x="198" y="0"/>
                    </a:lnTo>
                    <a:lnTo>
                      <a:pt x="96" y="24"/>
                    </a:lnTo>
                    <a:lnTo>
                      <a:pt x="24" y="90"/>
                    </a:lnTo>
                    <a:lnTo>
                      <a:pt x="0" y="186"/>
                    </a:lnTo>
                    <a:lnTo>
                      <a:pt x="24" y="276"/>
                    </a:lnTo>
                    <a:lnTo>
                      <a:pt x="96" y="342"/>
                    </a:lnTo>
                    <a:lnTo>
                      <a:pt x="198" y="372"/>
                    </a:lnTo>
                    <a:lnTo>
                      <a:pt x="300" y="342"/>
                    </a:lnTo>
                    <a:lnTo>
                      <a:pt x="372" y="276"/>
                    </a:lnTo>
                    <a:lnTo>
                      <a:pt x="396"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3" name="Freeform 13"/>
              <p:cNvSpPr>
                <a:spLocks/>
              </p:cNvSpPr>
              <p:nvPr/>
            </p:nvSpPr>
            <p:spPr bwMode="auto">
              <a:xfrm>
                <a:off x="1340" y="2855"/>
                <a:ext cx="36" cy="42"/>
              </a:xfrm>
              <a:custGeom>
                <a:avLst/>
                <a:gdLst>
                  <a:gd name="T0" fmla="*/ 36 w 36"/>
                  <a:gd name="T1" fmla="*/ 24 h 42"/>
                  <a:gd name="T2" fmla="*/ 36 w 36"/>
                  <a:gd name="T3" fmla="*/ 12 h 42"/>
                  <a:gd name="T4" fmla="*/ 30 w 36"/>
                  <a:gd name="T5" fmla="*/ 0 h 42"/>
                  <a:gd name="T6" fmla="*/ 18 w 36"/>
                  <a:gd name="T7" fmla="*/ 0 h 42"/>
                  <a:gd name="T8" fmla="*/ 18 w 36"/>
                  <a:gd name="T9" fmla="*/ 0 h 42"/>
                  <a:gd name="T10" fmla="*/ 12 w 36"/>
                  <a:gd name="T11" fmla="*/ 0 h 42"/>
                  <a:gd name="T12" fmla="*/ 6 w 36"/>
                  <a:gd name="T13" fmla="*/ 12 h 42"/>
                  <a:gd name="T14" fmla="*/ 0 w 36"/>
                  <a:gd name="T15" fmla="*/ 24 h 42"/>
                  <a:gd name="T16" fmla="*/ 0 w 36"/>
                  <a:gd name="T17" fmla="*/ 24 h 42"/>
                  <a:gd name="T18" fmla="*/ 6 w 36"/>
                  <a:gd name="T19" fmla="*/ 30 h 42"/>
                  <a:gd name="T20" fmla="*/ 12 w 36"/>
                  <a:gd name="T21" fmla="*/ 42 h 42"/>
                  <a:gd name="T22" fmla="*/ 18 w 36"/>
                  <a:gd name="T23" fmla="*/ 42 h 42"/>
                  <a:gd name="T24" fmla="*/ 18 w 36"/>
                  <a:gd name="T25" fmla="*/ 42 h 42"/>
                  <a:gd name="T26" fmla="*/ 30 w 36"/>
                  <a:gd name="T27" fmla="*/ 42 h 42"/>
                  <a:gd name="T28" fmla="*/ 36 w 36"/>
                  <a:gd name="T29" fmla="*/ 30 h 42"/>
                  <a:gd name="T30" fmla="*/ 36 w 36"/>
                  <a:gd name="T31" fmla="*/ 24 h 42"/>
                  <a:gd name="T32" fmla="*/ 36 w 36"/>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36" y="24"/>
                    </a:moveTo>
                    <a:lnTo>
                      <a:pt x="36" y="12"/>
                    </a:lnTo>
                    <a:lnTo>
                      <a:pt x="30" y="0"/>
                    </a:lnTo>
                    <a:lnTo>
                      <a:pt x="18" y="0"/>
                    </a:lnTo>
                    <a:lnTo>
                      <a:pt x="12" y="0"/>
                    </a:lnTo>
                    <a:lnTo>
                      <a:pt x="6" y="12"/>
                    </a:lnTo>
                    <a:lnTo>
                      <a:pt x="0" y="24"/>
                    </a:lnTo>
                    <a:lnTo>
                      <a:pt x="6" y="30"/>
                    </a:lnTo>
                    <a:lnTo>
                      <a:pt x="12" y="42"/>
                    </a:lnTo>
                    <a:lnTo>
                      <a:pt x="18" y="42"/>
                    </a:lnTo>
                    <a:lnTo>
                      <a:pt x="30" y="42"/>
                    </a:lnTo>
                    <a:lnTo>
                      <a:pt x="36" y="30"/>
                    </a:lnTo>
                    <a:lnTo>
                      <a:pt x="36"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4" name="Freeform 14"/>
              <p:cNvSpPr>
                <a:spLocks/>
              </p:cNvSpPr>
              <p:nvPr/>
            </p:nvSpPr>
            <p:spPr bwMode="auto">
              <a:xfrm>
                <a:off x="1340" y="2855"/>
                <a:ext cx="36" cy="42"/>
              </a:xfrm>
              <a:custGeom>
                <a:avLst/>
                <a:gdLst>
                  <a:gd name="T0" fmla="*/ 36 w 36"/>
                  <a:gd name="T1" fmla="*/ 24 h 42"/>
                  <a:gd name="T2" fmla="*/ 36 w 36"/>
                  <a:gd name="T3" fmla="*/ 12 h 42"/>
                  <a:gd name="T4" fmla="*/ 30 w 36"/>
                  <a:gd name="T5" fmla="*/ 0 h 42"/>
                  <a:gd name="T6" fmla="*/ 18 w 36"/>
                  <a:gd name="T7" fmla="*/ 0 h 42"/>
                  <a:gd name="T8" fmla="*/ 18 w 36"/>
                  <a:gd name="T9" fmla="*/ 0 h 42"/>
                  <a:gd name="T10" fmla="*/ 12 w 36"/>
                  <a:gd name="T11" fmla="*/ 0 h 42"/>
                  <a:gd name="T12" fmla="*/ 6 w 36"/>
                  <a:gd name="T13" fmla="*/ 12 h 42"/>
                  <a:gd name="T14" fmla="*/ 0 w 36"/>
                  <a:gd name="T15" fmla="*/ 24 h 42"/>
                  <a:gd name="T16" fmla="*/ 0 w 36"/>
                  <a:gd name="T17" fmla="*/ 24 h 42"/>
                  <a:gd name="T18" fmla="*/ 6 w 36"/>
                  <a:gd name="T19" fmla="*/ 30 h 42"/>
                  <a:gd name="T20" fmla="*/ 12 w 36"/>
                  <a:gd name="T21" fmla="*/ 42 h 42"/>
                  <a:gd name="T22" fmla="*/ 18 w 36"/>
                  <a:gd name="T23" fmla="*/ 42 h 42"/>
                  <a:gd name="T24" fmla="*/ 18 w 36"/>
                  <a:gd name="T25" fmla="*/ 42 h 42"/>
                  <a:gd name="T26" fmla="*/ 30 w 36"/>
                  <a:gd name="T27" fmla="*/ 42 h 42"/>
                  <a:gd name="T28" fmla="*/ 36 w 36"/>
                  <a:gd name="T29" fmla="*/ 30 h 42"/>
                  <a:gd name="T30" fmla="*/ 36 w 36"/>
                  <a:gd name="T31" fmla="*/ 24 h 42"/>
                  <a:gd name="T32" fmla="*/ 36 w 36"/>
                  <a:gd name="T33" fmla="*/ 24 h 42"/>
                  <a:gd name="T34" fmla="*/ 36 w 36"/>
                  <a:gd name="T35" fmla="*/ 24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2"/>
                  <a:gd name="T56" fmla="*/ 36 w 36"/>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2">
                    <a:moveTo>
                      <a:pt x="36" y="24"/>
                    </a:moveTo>
                    <a:lnTo>
                      <a:pt x="36" y="12"/>
                    </a:lnTo>
                    <a:lnTo>
                      <a:pt x="30" y="0"/>
                    </a:lnTo>
                    <a:lnTo>
                      <a:pt x="18" y="0"/>
                    </a:lnTo>
                    <a:lnTo>
                      <a:pt x="12" y="0"/>
                    </a:lnTo>
                    <a:lnTo>
                      <a:pt x="6" y="12"/>
                    </a:lnTo>
                    <a:lnTo>
                      <a:pt x="0" y="24"/>
                    </a:lnTo>
                    <a:lnTo>
                      <a:pt x="6" y="30"/>
                    </a:lnTo>
                    <a:lnTo>
                      <a:pt x="12" y="42"/>
                    </a:lnTo>
                    <a:lnTo>
                      <a:pt x="18" y="42"/>
                    </a:lnTo>
                    <a:lnTo>
                      <a:pt x="30" y="42"/>
                    </a:lnTo>
                    <a:lnTo>
                      <a:pt x="36" y="30"/>
                    </a:lnTo>
                    <a:lnTo>
                      <a:pt x="36"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5" name="Freeform 15"/>
              <p:cNvSpPr>
                <a:spLocks/>
              </p:cNvSpPr>
              <p:nvPr/>
            </p:nvSpPr>
            <p:spPr bwMode="auto">
              <a:xfrm>
                <a:off x="1376" y="2927"/>
                <a:ext cx="42" cy="36"/>
              </a:xfrm>
              <a:custGeom>
                <a:avLst/>
                <a:gdLst>
                  <a:gd name="T0" fmla="*/ 36 w 42"/>
                  <a:gd name="T1" fmla="*/ 6 h 36"/>
                  <a:gd name="T2" fmla="*/ 24 w 42"/>
                  <a:gd name="T3" fmla="*/ 0 h 36"/>
                  <a:gd name="T4" fmla="*/ 18 w 42"/>
                  <a:gd name="T5" fmla="*/ 0 h 36"/>
                  <a:gd name="T6" fmla="*/ 6 w 42"/>
                  <a:gd name="T7" fmla="*/ 6 h 36"/>
                  <a:gd name="T8" fmla="*/ 6 w 42"/>
                  <a:gd name="T9" fmla="*/ 6 h 36"/>
                  <a:gd name="T10" fmla="*/ 0 w 42"/>
                  <a:gd name="T11" fmla="*/ 12 h 36"/>
                  <a:gd name="T12" fmla="*/ 6 w 42"/>
                  <a:gd name="T13" fmla="*/ 24 h 36"/>
                  <a:gd name="T14" fmla="*/ 12 w 42"/>
                  <a:gd name="T15" fmla="*/ 30 h 36"/>
                  <a:gd name="T16" fmla="*/ 12 w 42"/>
                  <a:gd name="T17" fmla="*/ 30 h 36"/>
                  <a:gd name="T18" fmla="*/ 18 w 42"/>
                  <a:gd name="T19" fmla="*/ 36 h 36"/>
                  <a:gd name="T20" fmla="*/ 30 w 42"/>
                  <a:gd name="T21" fmla="*/ 36 h 36"/>
                  <a:gd name="T22" fmla="*/ 36 w 42"/>
                  <a:gd name="T23" fmla="*/ 36 h 36"/>
                  <a:gd name="T24" fmla="*/ 36 w 42"/>
                  <a:gd name="T25" fmla="*/ 36 h 36"/>
                  <a:gd name="T26" fmla="*/ 42 w 42"/>
                  <a:gd name="T27" fmla="*/ 24 h 36"/>
                  <a:gd name="T28" fmla="*/ 42 w 42"/>
                  <a:gd name="T29" fmla="*/ 18 h 36"/>
                  <a:gd name="T30" fmla="*/ 36 w 42"/>
                  <a:gd name="T31" fmla="*/ 6 h 36"/>
                  <a:gd name="T32" fmla="*/ 36 w 42"/>
                  <a:gd name="T33" fmla="*/ 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36" y="6"/>
                    </a:moveTo>
                    <a:lnTo>
                      <a:pt x="24" y="0"/>
                    </a:lnTo>
                    <a:lnTo>
                      <a:pt x="18" y="0"/>
                    </a:lnTo>
                    <a:lnTo>
                      <a:pt x="6" y="6"/>
                    </a:lnTo>
                    <a:lnTo>
                      <a:pt x="0" y="12"/>
                    </a:lnTo>
                    <a:lnTo>
                      <a:pt x="6" y="24"/>
                    </a:lnTo>
                    <a:lnTo>
                      <a:pt x="12" y="30"/>
                    </a:lnTo>
                    <a:lnTo>
                      <a:pt x="18" y="36"/>
                    </a:lnTo>
                    <a:lnTo>
                      <a:pt x="30" y="36"/>
                    </a:lnTo>
                    <a:lnTo>
                      <a:pt x="36" y="36"/>
                    </a:lnTo>
                    <a:lnTo>
                      <a:pt x="42" y="24"/>
                    </a:lnTo>
                    <a:lnTo>
                      <a:pt x="42" y="18"/>
                    </a:lnTo>
                    <a:lnTo>
                      <a:pt x="36"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6" name="Freeform 16"/>
              <p:cNvSpPr>
                <a:spLocks/>
              </p:cNvSpPr>
              <p:nvPr/>
            </p:nvSpPr>
            <p:spPr bwMode="auto">
              <a:xfrm>
                <a:off x="1376" y="2927"/>
                <a:ext cx="42" cy="36"/>
              </a:xfrm>
              <a:custGeom>
                <a:avLst/>
                <a:gdLst>
                  <a:gd name="T0" fmla="*/ 36 w 42"/>
                  <a:gd name="T1" fmla="*/ 6 h 36"/>
                  <a:gd name="T2" fmla="*/ 24 w 42"/>
                  <a:gd name="T3" fmla="*/ 0 h 36"/>
                  <a:gd name="T4" fmla="*/ 18 w 42"/>
                  <a:gd name="T5" fmla="*/ 0 h 36"/>
                  <a:gd name="T6" fmla="*/ 6 w 42"/>
                  <a:gd name="T7" fmla="*/ 6 h 36"/>
                  <a:gd name="T8" fmla="*/ 6 w 42"/>
                  <a:gd name="T9" fmla="*/ 6 h 36"/>
                  <a:gd name="T10" fmla="*/ 0 w 42"/>
                  <a:gd name="T11" fmla="*/ 12 h 36"/>
                  <a:gd name="T12" fmla="*/ 6 w 42"/>
                  <a:gd name="T13" fmla="*/ 24 h 36"/>
                  <a:gd name="T14" fmla="*/ 12 w 42"/>
                  <a:gd name="T15" fmla="*/ 30 h 36"/>
                  <a:gd name="T16" fmla="*/ 12 w 42"/>
                  <a:gd name="T17" fmla="*/ 30 h 36"/>
                  <a:gd name="T18" fmla="*/ 18 w 42"/>
                  <a:gd name="T19" fmla="*/ 36 h 36"/>
                  <a:gd name="T20" fmla="*/ 30 w 42"/>
                  <a:gd name="T21" fmla="*/ 36 h 36"/>
                  <a:gd name="T22" fmla="*/ 36 w 42"/>
                  <a:gd name="T23" fmla="*/ 36 h 36"/>
                  <a:gd name="T24" fmla="*/ 36 w 42"/>
                  <a:gd name="T25" fmla="*/ 36 h 36"/>
                  <a:gd name="T26" fmla="*/ 42 w 42"/>
                  <a:gd name="T27" fmla="*/ 24 h 36"/>
                  <a:gd name="T28" fmla="*/ 42 w 42"/>
                  <a:gd name="T29" fmla="*/ 18 h 36"/>
                  <a:gd name="T30" fmla="*/ 36 w 42"/>
                  <a:gd name="T31" fmla="*/ 6 h 36"/>
                  <a:gd name="T32" fmla="*/ 36 w 42"/>
                  <a:gd name="T33" fmla="*/ 6 h 36"/>
                  <a:gd name="T34" fmla="*/ 36 w 4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36"/>
                  <a:gd name="T56" fmla="*/ 42 w 42"/>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36">
                    <a:moveTo>
                      <a:pt x="36" y="6"/>
                    </a:moveTo>
                    <a:lnTo>
                      <a:pt x="24" y="0"/>
                    </a:lnTo>
                    <a:lnTo>
                      <a:pt x="18" y="0"/>
                    </a:lnTo>
                    <a:lnTo>
                      <a:pt x="6" y="6"/>
                    </a:lnTo>
                    <a:lnTo>
                      <a:pt x="0" y="12"/>
                    </a:lnTo>
                    <a:lnTo>
                      <a:pt x="6" y="24"/>
                    </a:lnTo>
                    <a:lnTo>
                      <a:pt x="12" y="30"/>
                    </a:lnTo>
                    <a:lnTo>
                      <a:pt x="18" y="36"/>
                    </a:lnTo>
                    <a:lnTo>
                      <a:pt x="30" y="36"/>
                    </a:lnTo>
                    <a:lnTo>
                      <a:pt x="36" y="36"/>
                    </a:lnTo>
                    <a:lnTo>
                      <a:pt x="42" y="24"/>
                    </a:lnTo>
                    <a:lnTo>
                      <a:pt x="42" y="18"/>
                    </a:lnTo>
                    <a:lnTo>
                      <a:pt x="3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7" name="Freeform 17"/>
              <p:cNvSpPr>
                <a:spLocks/>
              </p:cNvSpPr>
              <p:nvPr/>
            </p:nvSpPr>
            <p:spPr bwMode="auto">
              <a:xfrm>
                <a:off x="1454" y="2951"/>
                <a:ext cx="48" cy="36"/>
              </a:xfrm>
              <a:custGeom>
                <a:avLst/>
                <a:gdLst>
                  <a:gd name="T0" fmla="*/ 24 w 48"/>
                  <a:gd name="T1" fmla="*/ 0 h 36"/>
                  <a:gd name="T2" fmla="*/ 12 w 48"/>
                  <a:gd name="T3" fmla="*/ 0 h 36"/>
                  <a:gd name="T4" fmla="*/ 6 w 48"/>
                  <a:gd name="T5" fmla="*/ 6 h 36"/>
                  <a:gd name="T6" fmla="*/ 0 w 48"/>
                  <a:gd name="T7" fmla="*/ 18 h 36"/>
                  <a:gd name="T8" fmla="*/ 0 w 48"/>
                  <a:gd name="T9" fmla="*/ 18 h 36"/>
                  <a:gd name="T10" fmla="*/ 6 w 48"/>
                  <a:gd name="T11" fmla="*/ 24 h 36"/>
                  <a:gd name="T12" fmla="*/ 12 w 48"/>
                  <a:gd name="T13" fmla="*/ 30 h 36"/>
                  <a:gd name="T14" fmla="*/ 24 w 48"/>
                  <a:gd name="T15" fmla="*/ 36 h 36"/>
                  <a:gd name="T16" fmla="*/ 24 w 48"/>
                  <a:gd name="T17" fmla="*/ 36 h 36"/>
                  <a:gd name="T18" fmla="*/ 36 w 48"/>
                  <a:gd name="T19" fmla="*/ 30 h 36"/>
                  <a:gd name="T20" fmla="*/ 42 w 48"/>
                  <a:gd name="T21" fmla="*/ 24 h 36"/>
                  <a:gd name="T22" fmla="*/ 48 w 48"/>
                  <a:gd name="T23" fmla="*/ 18 h 36"/>
                  <a:gd name="T24" fmla="*/ 48 w 48"/>
                  <a:gd name="T25" fmla="*/ 18 h 36"/>
                  <a:gd name="T26" fmla="*/ 42 w 48"/>
                  <a:gd name="T27" fmla="*/ 6 h 36"/>
                  <a:gd name="T28" fmla="*/ 36 w 48"/>
                  <a:gd name="T29" fmla="*/ 0 h 36"/>
                  <a:gd name="T30" fmla="*/ 24 w 48"/>
                  <a:gd name="T31" fmla="*/ 0 h 36"/>
                  <a:gd name="T32" fmla="*/ 24 w 48"/>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6"/>
                  <a:gd name="T53" fmla="*/ 48 w 48"/>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6">
                    <a:moveTo>
                      <a:pt x="24" y="0"/>
                    </a:moveTo>
                    <a:lnTo>
                      <a:pt x="12" y="0"/>
                    </a:lnTo>
                    <a:lnTo>
                      <a:pt x="6" y="6"/>
                    </a:lnTo>
                    <a:lnTo>
                      <a:pt x="0" y="18"/>
                    </a:lnTo>
                    <a:lnTo>
                      <a:pt x="6" y="24"/>
                    </a:lnTo>
                    <a:lnTo>
                      <a:pt x="12" y="30"/>
                    </a:lnTo>
                    <a:lnTo>
                      <a:pt x="24" y="36"/>
                    </a:lnTo>
                    <a:lnTo>
                      <a:pt x="36" y="30"/>
                    </a:lnTo>
                    <a:lnTo>
                      <a:pt x="42" y="24"/>
                    </a:lnTo>
                    <a:lnTo>
                      <a:pt x="48" y="18"/>
                    </a:lnTo>
                    <a:lnTo>
                      <a:pt x="42" y="6"/>
                    </a:lnTo>
                    <a:lnTo>
                      <a:pt x="36" y="0"/>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8" name="Freeform 18"/>
              <p:cNvSpPr>
                <a:spLocks/>
              </p:cNvSpPr>
              <p:nvPr/>
            </p:nvSpPr>
            <p:spPr bwMode="auto">
              <a:xfrm>
                <a:off x="1454" y="2951"/>
                <a:ext cx="48" cy="36"/>
              </a:xfrm>
              <a:custGeom>
                <a:avLst/>
                <a:gdLst>
                  <a:gd name="T0" fmla="*/ 24 w 48"/>
                  <a:gd name="T1" fmla="*/ 0 h 36"/>
                  <a:gd name="T2" fmla="*/ 12 w 48"/>
                  <a:gd name="T3" fmla="*/ 0 h 36"/>
                  <a:gd name="T4" fmla="*/ 6 w 48"/>
                  <a:gd name="T5" fmla="*/ 6 h 36"/>
                  <a:gd name="T6" fmla="*/ 0 w 48"/>
                  <a:gd name="T7" fmla="*/ 18 h 36"/>
                  <a:gd name="T8" fmla="*/ 0 w 48"/>
                  <a:gd name="T9" fmla="*/ 18 h 36"/>
                  <a:gd name="T10" fmla="*/ 6 w 48"/>
                  <a:gd name="T11" fmla="*/ 24 h 36"/>
                  <a:gd name="T12" fmla="*/ 12 w 48"/>
                  <a:gd name="T13" fmla="*/ 30 h 36"/>
                  <a:gd name="T14" fmla="*/ 24 w 48"/>
                  <a:gd name="T15" fmla="*/ 36 h 36"/>
                  <a:gd name="T16" fmla="*/ 24 w 48"/>
                  <a:gd name="T17" fmla="*/ 36 h 36"/>
                  <a:gd name="T18" fmla="*/ 36 w 48"/>
                  <a:gd name="T19" fmla="*/ 30 h 36"/>
                  <a:gd name="T20" fmla="*/ 42 w 48"/>
                  <a:gd name="T21" fmla="*/ 24 h 36"/>
                  <a:gd name="T22" fmla="*/ 48 w 48"/>
                  <a:gd name="T23" fmla="*/ 18 h 36"/>
                  <a:gd name="T24" fmla="*/ 48 w 48"/>
                  <a:gd name="T25" fmla="*/ 18 h 36"/>
                  <a:gd name="T26" fmla="*/ 42 w 48"/>
                  <a:gd name="T27" fmla="*/ 6 h 36"/>
                  <a:gd name="T28" fmla="*/ 36 w 48"/>
                  <a:gd name="T29" fmla="*/ 0 h 36"/>
                  <a:gd name="T30" fmla="*/ 24 w 48"/>
                  <a:gd name="T31" fmla="*/ 0 h 36"/>
                  <a:gd name="T32" fmla="*/ 24 w 48"/>
                  <a:gd name="T33" fmla="*/ 0 h 36"/>
                  <a:gd name="T34" fmla="*/ 24 w 48"/>
                  <a:gd name="T35" fmla="*/ 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36"/>
                  <a:gd name="T56" fmla="*/ 48 w 48"/>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36">
                    <a:moveTo>
                      <a:pt x="24" y="0"/>
                    </a:moveTo>
                    <a:lnTo>
                      <a:pt x="12" y="0"/>
                    </a:lnTo>
                    <a:lnTo>
                      <a:pt x="6" y="6"/>
                    </a:lnTo>
                    <a:lnTo>
                      <a:pt x="0" y="18"/>
                    </a:lnTo>
                    <a:lnTo>
                      <a:pt x="6" y="24"/>
                    </a:lnTo>
                    <a:lnTo>
                      <a:pt x="12" y="30"/>
                    </a:lnTo>
                    <a:lnTo>
                      <a:pt x="24" y="36"/>
                    </a:lnTo>
                    <a:lnTo>
                      <a:pt x="36" y="30"/>
                    </a:lnTo>
                    <a:lnTo>
                      <a:pt x="42" y="24"/>
                    </a:lnTo>
                    <a:lnTo>
                      <a:pt x="48" y="18"/>
                    </a:lnTo>
                    <a:lnTo>
                      <a:pt x="42" y="6"/>
                    </a:lnTo>
                    <a:lnTo>
                      <a:pt x="36" y="0"/>
                    </a:lnTo>
                    <a:lnTo>
                      <a:pt x="2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89" name="Freeform 19"/>
              <p:cNvSpPr>
                <a:spLocks/>
              </p:cNvSpPr>
              <p:nvPr/>
            </p:nvSpPr>
            <p:spPr bwMode="auto">
              <a:xfrm>
                <a:off x="1532" y="2909"/>
                <a:ext cx="42" cy="42"/>
              </a:xfrm>
              <a:custGeom>
                <a:avLst/>
                <a:gdLst>
                  <a:gd name="T0" fmla="*/ 6 w 42"/>
                  <a:gd name="T1" fmla="*/ 6 h 42"/>
                  <a:gd name="T2" fmla="*/ 0 w 42"/>
                  <a:gd name="T3" fmla="*/ 18 h 42"/>
                  <a:gd name="T4" fmla="*/ 0 w 42"/>
                  <a:gd name="T5" fmla="*/ 30 h 42"/>
                  <a:gd name="T6" fmla="*/ 0 w 42"/>
                  <a:gd name="T7" fmla="*/ 36 h 42"/>
                  <a:gd name="T8" fmla="*/ 0 w 42"/>
                  <a:gd name="T9" fmla="*/ 36 h 42"/>
                  <a:gd name="T10" fmla="*/ 12 w 42"/>
                  <a:gd name="T11" fmla="*/ 42 h 42"/>
                  <a:gd name="T12" fmla="*/ 24 w 42"/>
                  <a:gd name="T13" fmla="*/ 42 h 42"/>
                  <a:gd name="T14" fmla="*/ 30 w 42"/>
                  <a:gd name="T15" fmla="*/ 30 h 42"/>
                  <a:gd name="T16" fmla="*/ 30 w 42"/>
                  <a:gd name="T17" fmla="*/ 30 h 42"/>
                  <a:gd name="T18" fmla="*/ 36 w 42"/>
                  <a:gd name="T19" fmla="*/ 24 h 42"/>
                  <a:gd name="T20" fmla="*/ 42 w 42"/>
                  <a:gd name="T21" fmla="*/ 12 h 42"/>
                  <a:gd name="T22" fmla="*/ 36 w 42"/>
                  <a:gd name="T23" fmla="*/ 6 h 42"/>
                  <a:gd name="T24" fmla="*/ 36 w 42"/>
                  <a:gd name="T25" fmla="*/ 6 h 42"/>
                  <a:gd name="T26" fmla="*/ 24 w 42"/>
                  <a:gd name="T27" fmla="*/ 0 h 42"/>
                  <a:gd name="T28" fmla="*/ 18 w 42"/>
                  <a:gd name="T29" fmla="*/ 0 h 42"/>
                  <a:gd name="T30" fmla="*/ 6 w 42"/>
                  <a:gd name="T31" fmla="*/ 6 h 42"/>
                  <a:gd name="T32" fmla="*/ 6 w 42"/>
                  <a:gd name="T33" fmla="*/ 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6" y="6"/>
                    </a:moveTo>
                    <a:lnTo>
                      <a:pt x="0" y="18"/>
                    </a:lnTo>
                    <a:lnTo>
                      <a:pt x="0" y="30"/>
                    </a:lnTo>
                    <a:lnTo>
                      <a:pt x="0" y="36"/>
                    </a:lnTo>
                    <a:lnTo>
                      <a:pt x="12" y="42"/>
                    </a:lnTo>
                    <a:lnTo>
                      <a:pt x="24" y="42"/>
                    </a:lnTo>
                    <a:lnTo>
                      <a:pt x="30" y="30"/>
                    </a:lnTo>
                    <a:lnTo>
                      <a:pt x="36" y="24"/>
                    </a:lnTo>
                    <a:lnTo>
                      <a:pt x="42" y="12"/>
                    </a:lnTo>
                    <a:lnTo>
                      <a:pt x="36" y="6"/>
                    </a:lnTo>
                    <a:lnTo>
                      <a:pt x="24" y="0"/>
                    </a:lnTo>
                    <a:lnTo>
                      <a:pt x="18" y="0"/>
                    </a:lnTo>
                    <a:lnTo>
                      <a:pt x="6"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0" name="Freeform 20"/>
              <p:cNvSpPr>
                <a:spLocks/>
              </p:cNvSpPr>
              <p:nvPr/>
            </p:nvSpPr>
            <p:spPr bwMode="auto">
              <a:xfrm>
                <a:off x="1532" y="2909"/>
                <a:ext cx="42" cy="42"/>
              </a:xfrm>
              <a:custGeom>
                <a:avLst/>
                <a:gdLst>
                  <a:gd name="T0" fmla="*/ 6 w 42"/>
                  <a:gd name="T1" fmla="*/ 6 h 42"/>
                  <a:gd name="T2" fmla="*/ 0 w 42"/>
                  <a:gd name="T3" fmla="*/ 18 h 42"/>
                  <a:gd name="T4" fmla="*/ 0 w 42"/>
                  <a:gd name="T5" fmla="*/ 30 h 42"/>
                  <a:gd name="T6" fmla="*/ 0 w 42"/>
                  <a:gd name="T7" fmla="*/ 36 h 42"/>
                  <a:gd name="T8" fmla="*/ 0 w 42"/>
                  <a:gd name="T9" fmla="*/ 36 h 42"/>
                  <a:gd name="T10" fmla="*/ 12 w 42"/>
                  <a:gd name="T11" fmla="*/ 42 h 42"/>
                  <a:gd name="T12" fmla="*/ 24 w 42"/>
                  <a:gd name="T13" fmla="*/ 42 h 42"/>
                  <a:gd name="T14" fmla="*/ 30 w 42"/>
                  <a:gd name="T15" fmla="*/ 30 h 42"/>
                  <a:gd name="T16" fmla="*/ 30 w 42"/>
                  <a:gd name="T17" fmla="*/ 30 h 42"/>
                  <a:gd name="T18" fmla="*/ 36 w 42"/>
                  <a:gd name="T19" fmla="*/ 24 h 42"/>
                  <a:gd name="T20" fmla="*/ 42 w 42"/>
                  <a:gd name="T21" fmla="*/ 12 h 42"/>
                  <a:gd name="T22" fmla="*/ 36 w 42"/>
                  <a:gd name="T23" fmla="*/ 6 h 42"/>
                  <a:gd name="T24" fmla="*/ 36 w 42"/>
                  <a:gd name="T25" fmla="*/ 6 h 42"/>
                  <a:gd name="T26" fmla="*/ 24 w 42"/>
                  <a:gd name="T27" fmla="*/ 0 h 42"/>
                  <a:gd name="T28" fmla="*/ 18 w 42"/>
                  <a:gd name="T29" fmla="*/ 0 h 42"/>
                  <a:gd name="T30" fmla="*/ 6 w 42"/>
                  <a:gd name="T31" fmla="*/ 6 h 42"/>
                  <a:gd name="T32" fmla="*/ 6 w 42"/>
                  <a:gd name="T33" fmla="*/ 6 h 42"/>
                  <a:gd name="T34" fmla="*/ 6 w 42"/>
                  <a:gd name="T35" fmla="*/ 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2"/>
                  <a:gd name="T56" fmla="*/ 42 w 42"/>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2">
                    <a:moveTo>
                      <a:pt x="6" y="6"/>
                    </a:moveTo>
                    <a:lnTo>
                      <a:pt x="0" y="18"/>
                    </a:lnTo>
                    <a:lnTo>
                      <a:pt x="0" y="30"/>
                    </a:lnTo>
                    <a:lnTo>
                      <a:pt x="0" y="36"/>
                    </a:lnTo>
                    <a:lnTo>
                      <a:pt x="12" y="42"/>
                    </a:lnTo>
                    <a:lnTo>
                      <a:pt x="24" y="42"/>
                    </a:lnTo>
                    <a:lnTo>
                      <a:pt x="30" y="30"/>
                    </a:lnTo>
                    <a:lnTo>
                      <a:pt x="36" y="24"/>
                    </a:lnTo>
                    <a:lnTo>
                      <a:pt x="42" y="12"/>
                    </a:lnTo>
                    <a:lnTo>
                      <a:pt x="36" y="6"/>
                    </a:lnTo>
                    <a:lnTo>
                      <a:pt x="24" y="0"/>
                    </a:lnTo>
                    <a:lnTo>
                      <a:pt x="18"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1" name="Freeform 21"/>
              <p:cNvSpPr>
                <a:spLocks/>
              </p:cNvSpPr>
              <p:nvPr/>
            </p:nvSpPr>
            <p:spPr bwMode="auto">
              <a:xfrm>
                <a:off x="1556" y="2831"/>
                <a:ext cx="36" cy="42"/>
              </a:xfrm>
              <a:custGeom>
                <a:avLst/>
                <a:gdLst>
                  <a:gd name="T0" fmla="*/ 0 w 36"/>
                  <a:gd name="T1" fmla="*/ 24 h 42"/>
                  <a:gd name="T2" fmla="*/ 0 w 36"/>
                  <a:gd name="T3" fmla="*/ 36 h 42"/>
                  <a:gd name="T4" fmla="*/ 12 w 36"/>
                  <a:gd name="T5" fmla="*/ 42 h 42"/>
                  <a:gd name="T6" fmla="*/ 18 w 36"/>
                  <a:gd name="T7" fmla="*/ 42 h 42"/>
                  <a:gd name="T8" fmla="*/ 18 w 36"/>
                  <a:gd name="T9" fmla="*/ 42 h 42"/>
                  <a:gd name="T10" fmla="*/ 30 w 36"/>
                  <a:gd name="T11" fmla="*/ 42 h 42"/>
                  <a:gd name="T12" fmla="*/ 36 w 36"/>
                  <a:gd name="T13" fmla="*/ 36 h 42"/>
                  <a:gd name="T14" fmla="*/ 36 w 36"/>
                  <a:gd name="T15" fmla="*/ 24 h 42"/>
                  <a:gd name="T16" fmla="*/ 36 w 36"/>
                  <a:gd name="T17" fmla="*/ 24 h 42"/>
                  <a:gd name="T18" fmla="*/ 36 w 36"/>
                  <a:gd name="T19" fmla="*/ 12 h 42"/>
                  <a:gd name="T20" fmla="*/ 30 w 36"/>
                  <a:gd name="T21" fmla="*/ 6 h 42"/>
                  <a:gd name="T22" fmla="*/ 18 w 36"/>
                  <a:gd name="T23" fmla="*/ 0 h 42"/>
                  <a:gd name="T24" fmla="*/ 18 w 36"/>
                  <a:gd name="T25" fmla="*/ 0 h 42"/>
                  <a:gd name="T26" fmla="*/ 12 w 36"/>
                  <a:gd name="T27" fmla="*/ 6 h 42"/>
                  <a:gd name="T28" fmla="*/ 0 w 36"/>
                  <a:gd name="T29" fmla="*/ 12 h 42"/>
                  <a:gd name="T30" fmla="*/ 0 w 36"/>
                  <a:gd name="T31" fmla="*/ 24 h 42"/>
                  <a:gd name="T32" fmla="*/ 0 w 36"/>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0" y="24"/>
                    </a:moveTo>
                    <a:lnTo>
                      <a:pt x="0" y="36"/>
                    </a:lnTo>
                    <a:lnTo>
                      <a:pt x="12" y="42"/>
                    </a:lnTo>
                    <a:lnTo>
                      <a:pt x="18" y="42"/>
                    </a:lnTo>
                    <a:lnTo>
                      <a:pt x="30" y="42"/>
                    </a:lnTo>
                    <a:lnTo>
                      <a:pt x="36" y="36"/>
                    </a:lnTo>
                    <a:lnTo>
                      <a:pt x="36" y="24"/>
                    </a:lnTo>
                    <a:lnTo>
                      <a:pt x="36" y="12"/>
                    </a:lnTo>
                    <a:lnTo>
                      <a:pt x="30" y="6"/>
                    </a:lnTo>
                    <a:lnTo>
                      <a:pt x="18" y="0"/>
                    </a:lnTo>
                    <a:lnTo>
                      <a:pt x="12" y="6"/>
                    </a:lnTo>
                    <a:lnTo>
                      <a:pt x="0"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2" name="Freeform 22"/>
              <p:cNvSpPr>
                <a:spLocks/>
              </p:cNvSpPr>
              <p:nvPr/>
            </p:nvSpPr>
            <p:spPr bwMode="auto">
              <a:xfrm>
                <a:off x="1556" y="2831"/>
                <a:ext cx="36" cy="42"/>
              </a:xfrm>
              <a:custGeom>
                <a:avLst/>
                <a:gdLst>
                  <a:gd name="T0" fmla="*/ 0 w 36"/>
                  <a:gd name="T1" fmla="*/ 24 h 42"/>
                  <a:gd name="T2" fmla="*/ 0 w 36"/>
                  <a:gd name="T3" fmla="*/ 36 h 42"/>
                  <a:gd name="T4" fmla="*/ 12 w 36"/>
                  <a:gd name="T5" fmla="*/ 42 h 42"/>
                  <a:gd name="T6" fmla="*/ 18 w 36"/>
                  <a:gd name="T7" fmla="*/ 42 h 42"/>
                  <a:gd name="T8" fmla="*/ 18 w 36"/>
                  <a:gd name="T9" fmla="*/ 42 h 42"/>
                  <a:gd name="T10" fmla="*/ 30 w 36"/>
                  <a:gd name="T11" fmla="*/ 42 h 42"/>
                  <a:gd name="T12" fmla="*/ 36 w 36"/>
                  <a:gd name="T13" fmla="*/ 36 h 42"/>
                  <a:gd name="T14" fmla="*/ 36 w 36"/>
                  <a:gd name="T15" fmla="*/ 24 h 42"/>
                  <a:gd name="T16" fmla="*/ 36 w 36"/>
                  <a:gd name="T17" fmla="*/ 24 h 42"/>
                  <a:gd name="T18" fmla="*/ 36 w 36"/>
                  <a:gd name="T19" fmla="*/ 12 h 42"/>
                  <a:gd name="T20" fmla="*/ 30 w 36"/>
                  <a:gd name="T21" fmla="*/ 6 h 42"/>
                  <a:gd name="T22" fmla="*/ 18 w 36"/>
                  <a:gd name="T23" fmla="*/ 0 h 42"/>
                  <a:gd name="T24" fmla="*/ 18 w 36"/>
                  <a:gd name="T25" fmla="*/ 0 h 42"/>
                  <a:gd name="T26" fmla="*/ 12 w 36"/>
                  <a:gd name="T27" fmla="*/ 6 h 42"/>
                  <a:gd name="T28" fmla="*/ 0 w 36"/>
                  <a:gd name="T29" fmla="*/ 12 h 42"/>
                  <a:gd name="T30" fmla="*/ 0 w 36"/>
                  <a:gd name="T31" fmla="*/ 24 h 42"/>
                  <a:gd name="T32" fmla="*/ 0 w 36"/>
                  <a:gd name="T33" fmla="*/ 24 h 42"/>
                  <a:gd name="T34" fmla="*/ 0 w 36"/>
                  <a:gd name="T35" fmla="*/ 24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42"/>
                  <a:gd name="T56" fmla="*/ 36 w 36"/>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42">
                    <a:moveTo>
                      <a:pt x="0" y="24"/>
                    </a:moveTo>
                    <a:lnTo>
                      <a:pt x="0" y="36"/>
                    </a:lnTo>
                    <a:lnTo>
                      <a:pt x="12" y="42"/>
                    </a:lnTo>
                    <a:lnTo>
                      <a:pt x="18" y="42"/>
                    </a:lnTo>
                    <a:lnTo>
                      <a:pt x="30" y="42"/>
                    </a:lnTo>
                    <a:lnTo>
                      <a:pt x="36" y="36"/>
                    </a:lnTo>
                    <a:lnTo>
                      <a:pt x="36" y="24"/>
                    </a:lnTo>
                    <a:lnTo>
                      <a:pt x="36" y="12"/>
                    </a:lnTo>
                    <a:lnTo>
                      <a:pt x="30" y="6"/>
                    </a:lnTo>
                    <a:lnTo>
                      <a:pt x="18" y="0"/>
                    </a:lnTo>
                    <a:lnTo>
                      <a:pt x="12" y="6"/>
                    </a:lnTo>
                    <a:lnTo>
                      <a:pt x="0" y="12"/>
                    </a:lnTo>
                    <a:lnTo>
                      <a:pt x="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3" name="Freeform 23"/>
              <p:cNvSpPr>
                <a:spLocks/>
              </p:cNvSpPr>
              <p:nvPr/>
            </p:nvSpPr>
            <p:spPr bwMode="auto">
              <a:xfrm>
                <a:off x="1514" y="2765"/>
                <a:ext cx="42" cy="42"/>
              </a:xfrm>
              <a:custGeom>
                <a:avLst/>
                <a:gdLst>
                  <a:gd name="T0" fmla="*/ 6 w 42"/>
                  <a:gd name="T1" fmla="*/ 30 h 42"/>
                  <a:gd name="T2" fmla="*/ 18 w 42"/>
                  <a:gd name="T3" fmla="*/ 36 h 42"/>
                  <a:gd name="T4" fmla="*/ 30 w 42"/>
                  <a:gd name="T5" fmla="*/ 42 h 42"/>
                  <a:gd name="T6" fmla="*/ 36 w 42"/>
                  <a:gd name="T7" fmla="*/ 36 h 42"/>
                  <a:gd name="T8" fmla="*/ 36 w 42"/>
                  <a:gd name="T9" fmla="*/ 36 h 42"/>
                  <a:gd name="T10" fmla="*/ 42 w 42"/>
                  <a:gd name="T11" fmla="*/ 30 h 42"/>
                  <a:gd name="T12" fmla="*/ 42 w 42"/>
                  <a:gd name="T13" fmla="*/ 18 h 42"/>
                  <a:gd name="T14" fmla="*/ 36 w 42"/>
                  <a:gd name="T15" fmla="*/ 6 h 42"/>
                  <a:gd name="T16" fmla="*/ 36 w 42"/>
                  <a:gd name="T17" fmla="*/ 6 h 42"/>
                  <a:gd name="T18" fmla="*/ 24 w 42"/>
                  <a:gd name="T19" fmla="*/ 0 h 42"/>
                  <a:gd name="T20" fmla="*/ 12 w 42"/>
                  <a:gd name="T21" fmla="*/ 0 h 42"/>
                  <a:gd name="T22" fmla="*/ 6 w 42"/>
                  <a:gd name="T23" fmla="*/ 6 h 42"/>
                  <a:gd name="T24" fmla="*/ 6 w 42"/>
                  <a:gd name="T25" fmla="*/ 6 h 42"/>
                  <a:gd name="T26" fmla="*/ 0 w 42"/>
                  <a:gd name="T27" fmla="*/ 12 h 42"/>
                  <a:gd name="T28" fmla="*/ 0 w 42"/>
                  <a:gd name="T29" fmla="*/ 24 h 42"/>
                  <a:gd name="T30" fmla="*/ 6 w 42"/>
                  <a:gd name="T31" fmla="*/ 30 h 42"/>
                  <a:gd name="T32" fmla="*/ 6 w 42"/>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6" y="30"/>
                    </a:moveTo>
                    <a:lnTo>
                      <a:pt x="18" y="36"/>
                    </a:lnTo>
                    <a:lnTo>
                      <a:pt x="30" y="42"/>
                    </a:lnTo>
                    <a:lnTo>
                      <a:pt x="36" y="36"/>
                    </a:lnTo>
                    <a:lnTo>
                      <a:pt x="42" y="30"/>
                    </a:lnTo>
                    <a:lnTo>
                      <a:pt x="42" y="18"/>
                    </a:lnTo>
                    <a:lnTo>
                      <a:pt x="36" y="6"/>
                    </a:lnTo>
                    <a:lnTo>
                      <a:pt x="24" y="0"/>
                    </a:lnTo>
                    <a:lnTo>
                      <a:pt x="12" y="0"/>
                    </a:lnTo>
                    <a:lnTo>
                      <a:pt x="6" y="6"/>
                    </a:lnTo>
                    <a:lnTo>
                      <a:pt x="0" y="12"/>
                    </a:lnTo>
                    <a:lnTo>
                      <a:pt x="0" y="24"/>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4" name="Freeform 24"/>
              <p:cNvSpPr>
                <a:spLocks/>
              </p:cNvSpPr>
              <p:nvPr/>
            </p:nvSpPr>
            <p:spPr bwMode="auto">
              <a:xfrm>
                <a:off x="1514" y="2765"/>
                <a:ext cx="42" cy="42"/>
              </a:xfrm>
              <a:custGeom>
                <a:avLst/>
                <a:gdLst>
                  <a:gd name="T0" fmla="*/ 6 w 42"/>
                  <a:gd name="T1" fmla="*/ 30 h 42"/>
                  <a:gd name="T2" fmla="*/ 18 w 42"/>
                  <a:gd name="T3" fmla="*/ 36 h 42"/>
                  <a:gd name="T4" fmla="*/ 30 w 42"/>
                  <a:gd name="T5" fmla="*/ 42 h 42"/>
                  <a:gd name="T6" fmla="*/ 36 w 42"/>
                  <a:gd name="T7" fmla="*/ 36 h 42"/>
                  <a:gd name="T8" fmla="*/ 36 w 42"/>
                  <a:gd name="T9" fmla="*/ 36 h 42"/>
                  <a:gd name="T10" fmla="*/ 42 w 42"/>
                  <a:gd name="T11" fmla="*/ 30 h 42"/>
                  <a:gd name="T12" fmla="*/ 42 w 42"/>
                  <a:gd name="T13" fmla="*/ 18 h 42"/>
                  <a:gd name="T14" fmla="*/ 36 w 42"/>
                  <a:gd name="T15" fmla="*/ 6 h 42"/>
                  <a:gd name="T16" fmla="*/ 36 w 42"/>
                  <a:gd name="T17" fmla="*/ 6 h 42"/>
                  <a:gd name="T18" fmla="*/ 24 w 42"/>
                  <a:gd name="T19" fmla="*/ 0 h 42"/>
                  <a:gd name="T20" fmla="*/ 12 w 42"/>
                  <a:gd name="T21" fmla="*/ 0 h 42"/>
                  <a:gd name="T22" fmla="*/ 6 w 42"/>
                  <a:gd name="T23" fmla="*/ 6 h 42"/>
                  <a:gd name="T24" fmla="*/ 6 w 42"/>
                  <a:gd name="T25" fmla="*/ 6 h 42"/>
                  <a:gd name="T26" fmla="*/ 0 w 42"/>
                  <a:gd name="T27" fmla="*/ 12 h 42"/>
                  <a:gd name="T28" fmla="*/ 0 w 42"/>
                  <a:gd name="T29" fmla="*/ 24 h 42"/>
                  <a:gd name="T30" fmla="*/ 6 w 42"/>
                  <a:gd name="T31" fmla="*/ 30 h 42"/>
                  <a:gd name="T32" fmla="*/ 6 w 42"/>
                  <a:gd name="T33" fmla="*/ 30 h 42"/>
                  <a:gd name="T34" fmla="*/ 6 w 42"/>
                  <a:gd name="T35" fmla="*/ 3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2"/>
                  <a:gd name="T56" fmla="*/ 42 w 42"/>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2">
                    <a:moveTo>
                      <a:pt x="6" y="30"/>
                    </a:moveTo>
                    <a:lnTo>
                      <a:pt x="18" y="36"/>
                    </a:lnTo>
                    <a:lnTo>
                      <a:pt x="30" y="42"/>
                    </a:lnTo>
                    <a:lnTo>
                      <a:pt x="36" y="36"/>
                    </a:lnTo>
                    <a:lnTo>
                      <a:pt x="42" y="30"/>
                    </a:lnTo>
                    <a:lnTo>
                      <a:pt x="42" y="18"/>
                    </a:lnTo>
                    <a:lnTo>
                      <a:pt x="36" y="6"/>
                    </a:lnTo>
                    <a:lnTo>
                      <a:pt x="24" y="0"/>
                    </a:lnTo>
                    <a:lnTo>
                      <a:pt x="12" y="0"/>
                    </a:lnTo>
                    <a:lnTo>
                      <a:pt x="6" y="6"/>
                    </a:lnTo>
                    <a:lnTo>
                      <a:pt x="0" y="12"/>
                    </a:lnTo>
                    <a:lnTo>
                      <a:pt x="0" y="24"/>
                    </a:lnTo>
                    <a:lnTo>
                      <a:pt x="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5" name="Freeform 25"/>
              <p:cNvSpPr>
                <a:spLocks/>
              </p:cNvSpPr>
              <p:nvPr/>
            </p:nvSpPr>
            <p:spPr bwMode="auto">
              <a:xfrm>
                <a:off x="1430" y="2747"/>
                <a:ext cx="48" cy="30"/>
              </a:xfrm>
              <a:custGeom>
                <a:avLst/>
                <a:gdLst>
                  <a:gd name="T0" fmla="*/ 24 w 48"/>
                  <a:gd name="T1" fmla="*/ 30 h 30"/>
                  <a:gd name="T2" fmla="*/ 36 w 48"/>
                  <a:gd name="T3" fmla="*/ 30 h 30"/>
                  <a:gd name="T4" fmla="*/ 42 w 48"/>
                  <a:gd name="T5" fmla="*/ 24 h 30"/>
                  <a:gd name="T6" fmla="*/ 48 w 48"/>
                  <a:gd name="T7" fmla="*/ 18 h 30"/>
                  <a:gd name="T8" fmla="*/ 48 w 48"/>
                  <a:gd name="T9" fmla="*/ 18 h 30"/>
                  <a:gd name="T10" fmla="*/ 42 w 48"/>
                  <a:gd name="T11" fmla="*/ 6 h 30"/>
                  <a:gd name="T12" fmla="*/ 36 w 48"/>
                  <a:gd name="T13" fmla="*/ 0 h 30"/>
                  <a:gd name="T14" fmla="*/ 24 w 48"/>
                  <a:gd name="T15" fmla="*/ 0 h 30"/>
                  <a:gd name="T16" fmla="*/ 24 w 48"/>
                  <a:gd name="T17" fmla="*/ 0 h 30"/>
                  <a:gd name="T18" fmla="*/ 12 w 48"/>
                  <a:gd name="T19" fmla="*/ 0 h 30"/>
                  <a:gd name="T20" fmla="*/ 6 w 48"/>
                  <a:gd name="T21" fmla="*/ 6 h 30"/>
                  <a:gd name="T22" fmla="*/ 0 w 48"/>
                  <a:gd name="T23" fmla="*/ 18 h 30"/>
                  <a:gd name="T24" fmla="*/ 0 w 48"/>
                  <a:gd name="T25" fmla="*/ 18 h 30"/>
                  <a:gd name="T26" fmla="*/ 6 w 48"/>
                  <a:gd name="T27" fmla="*/ 24 h 30"/>
                  <a:gd name="T28" fmla="*/ 12 w 48"/>
                  <a:gd name="T29" fmla="*/ 30 h 30"/>
                  <a:gd name="T30" fmla="*/ 24 w 48"/>
                  <a:gd name="T31" fmla="*/ 30 h 30"/>
                  <a:gd name="T32" fmla="*/ 24 w 48"/>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24" y="30"/>
                    </a:moveTo>
                    <a:lnTo>
                      <a:pt x="36" y="30"/>
                    </a:lnTo>
                    <a:lnTo>
                      <a:pt x="42" y="24"/>
                    </a:lnTo>
                    <a:lnTo>
                      <a:pt x="48" y="18"/>
                    </a:lnTo>
                    <a:lnTo>
                      <a:pt x="42" y="6"/>
                    </a:lnTo>
                    <a:lnTo>
                      <a:pt x="36" y="0"/>
                    </a:lnTo>
                    <a:lnTo>
                      <a:pt x="24" y="0"/>
                    </a:lnTo>
                    <a:lnTo>
                      <a:pt x="12" y="0"/>
                    </a:lnTo>
                    <a:lnTo>
                      <a:pt x="6" y="6"/>
                    </a:lnTo>
                    <a:lnTo>
                      <a:pt x="0" y="18"/>
                    </a:lnTo>
                    <a:lnTo>
                      <a:pt x="6" y="24"/>
                    </a:lnTo>
                    <a:lnTo>
                      <a:pt x="12" y="30"/>
                    </a:lnTo>
                    <a:lnTo>
                      <a:pt x="24"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6" name="Freeform 26"/>
              <p:cNvSpPr>
                <a:spLocks/>
              </p:cNvSpPr>
              <p:nvPr/>
            </p:nvSpPr>
            <p:spPr bwMode="auto">
              <a:xfrm>
                <a:off x="1430" y="2747"/>
                <a:ext cx="48" cy="30"/>
              </a:xfrm>
              <a:custGeom>
                <a:avLst/>
                <a:gdLst>
                  <a:gd name="T0" fmla="*/ 24 w 48"/>
                  <a:gd name="T1" fmla="*/ 30 h 30"/>
                  <a:gd name="T2" fmla="*/ 36 w 48"/>
                  <a:gd name="T3" fmla="*/ 30 h 30"/>
                  <a:gd name="T4" fmla="*/ 42 w 48"/>
                  <a:gd name="T5" fmla="*/ 24 h 30"/>
                  <a:gd name="T6" fmla="*/ 48 w 48"/>
                  <a:gd name="T7" fmla="*/ 18 h 30"/>
                  <a:gd name="T8" fmla="*/ 48 w 48"/>
                  <a:gd name="T9" fmla="*/ 18 h 30"/>
                  <a:gd name="T10" fmla="*/ 42 w 48"/>
                  <a:gd name="T11" fmla="*/ 6 h 30"/>
                  <a:gd name="T12" fmla="*/ 36 w 48"/>
                  <a:gd name="T13" fmla="*/ 0 h 30"/>
                  <a:gd name="T14" fmla="*/ 24 w 48"/>
                  <a:gd name="T15" fmla="*/ 0 h 30"/>
                  <a:gd name="T16" fmla="*/ 24 w 48"/>
                  <a:gd name="T17" fmla="*/ 0 h 30"/>
                  <a:gd name="T18" fmla="*/ 12 w 48"/>
                  <a:gd name="T19" fmla="*/ 0 h 30"/>
                  <a:gd name="T20" fmla="*/ 6 w 48"/>
                  <a:gd name="T21" fmla="*/ 6 h 30"/>
                  <a:gd name="T22" fmla="*/ 0 w 48"/>
                  <a:gd name="T23" fmla="*/ 18 h 30"/>
                  <a:gd name="T24" fmla="*/ 0 w 48"/>
                  <a:gd name="T25" fmla="*/ 18 h 30"/>
                  <a:gd name="T26" fmla="*/ 6 w 48"/>
                  <a:gd name="T27" fmla="*/ 24 h 30"/>
                  <a:gd name="T28" fmla="*/ 12 w 48"/>
                  <a:gd name="T29" fmla="*/ 30 h 30"/>
                  <a:gd name="T30" fmla="*/ 24 w 48"/>
                  <a:gd name="T31" fmla="*/ 30 h 30"/>
                  <a:gd name="T32" fmla="*/ 24 w 48"/>
                  <a:gd name="T33" fmla="*/ 30 h 30"/>
                  <a:gd name="T34" fmla="*/ 24 w 48"/>
                  <a:gd name="T35" fmla="*/ 3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30"/>
                  <a:gd name="T56" fmla="*/ 48 w 48"/>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30">
                    <a:moveTo>
                      <a:pt x="24" y="30"/>
                    </a:moveTo>
                    <a:lnTo>
                      <a:pt x="36" y="30"/>
                    </a:lnTo>
                    <a:lnTo>
                      <a:pt x="42" y="24"/>
                    </a:lnTo>
                    <a:lnTo>
                      <a:pt x="48" y="18"/>
                    </a:lnTo>
                    <a:lnTo>
                      <a:pt x="42" y="6"/>
                    </a:lnTo>
                    <a:lnTo>
                      <a:pt x="36" y="0"/>
                    </a:lnTo>
                    <a:lnTo>
                      <a:pt x="24" y="0"/>
                    </a:lnTo>
                    <a:lnTo>
                      <a:pt x="12" y="0"/>
                    </a:lnTo>
                    <a:lnTo>
                      <a:pt x="6" y="6"/>
                    </a:lnTo>
                    <a:lnTo>
                      <a:pt x="0" y="18"/>
                    </a:lnTo>
                    <a:lnTo>
                      <a:pt x="6" y="24"/>
                    </a:lnTo>
                    <a:lnTo>
                      <a:pt x="12" y="30"/>
                    </a:lnTo>
                    <a:lnTo>
                      <a:pt x="24"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7" name="Freeform 27"/>
              <p:cNvSpPr>
                <a:spLocks/>
              </p:cNvSpPr>
              <p:nvPr/>
            </p:nvSpPr>
            <p:spPr bwMode="auto">
              <a:xfrm>
                <a:off x="1364" y="2783"/>
                <a:ext cx="36" cy="36"/>
              </a:xfrm>
              <a:custGeom>
                <a:avLst/>
                <a:gdLst>
                  <a:gd name="T0" fmla="*/ 30 w 36"/>
                  <a:gd name="T1" fmla="*/ 30 h 36"/>
                  <a:gd name="T2" fmla="*/ 36 w 36"/>
                  <a:gd name="T3" fmla="*/ 18 h 36"/>
                  <a:gd name="T4" fmla="*/ 36 w 36"/>
                  <a:gd name="T5" fmla="*/ 12 h 36"/>
                  <a:gd name="T6" fmla="*/ 36 w 36"/>
                  <a:gd name="T7" fmla="*/ 0 h 36"/>
                  <a:gd name="T8" fmla="*/ 36 w 36"/>
                  <a:gd name="T9" fmla="*/ 0 h 36"/>
                  <a:gd name="T10" fmla="*/ 24 w 36"/>
                  <a:gd name="T11" fmla="*/ 0 h 36"/>
                  <a:gd name="T12" fmla="*/ 18 w 36"/>
                  <a:gd name="T13" fmla="*/ 0 h 36"/>
                  <a:gd name="T14" fmla="*/ 6 w 36"/>
                  <a:gd name="T15" fmla="*/ 6 h 36"/>
                  <a:gd name="T16" fmla="*/ 6 w 36"/>
                  <a:gd name="T17" fmla="*/ 6 h 36"/>
                  <a:gd name="T18" fmla="*/ 0 w 36"/>
                  <a:gd name="T19" fmla="*/ 12 h 36"/>
                  <a:gd name="T20" fmla="*/ 0 w 36"/>
                  <a:gd name="T21" fmla="*/ 24 h 36"/>
                  <a:gd name="T22" fmla="*/ 0 w 36"/>
                  <a:gd name="T23" fmla="*/ 30 h 36"/>
                  <a:gd name="T24" fmla="*/ 0 w 36"/>
                  <a:gd name="T25" fmla="*/ 30 h 36"/>
                  <a:gd name="T26" fmla="*/ 12 w 36"/>
                  <a:gd name="T27" fmla="*/ 36 h 36"/>
                  <a:gd name="T28" fmla="*/ 24 w 36"/>
                  <a:gd name="T29" fmla="*/ 36 h 36"/>
                  <a:gd name="T30" fmla="*/ 30 w 36"/>
                  <a:gd name="T31" fmla="*/ 30 h 36"/>
                  <a:gd name="T32" fmla="*/ 30 w 36"/>
                  <a:gd name="T33" fmla="*/ 3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30" y="30"/>
                    </a:moveTo>
                    <a:lnTo>
                      <a:pt x="36" y="18"/>
                    </a:lnTo>
                    <a:lnTo>
                      <a:pt x="36" y="12"/>
                    </a:lnTo>
                    <a:lnTo>
                      <a:pt x="36" y="0"/>
                    </a:lnTo>
                    <a:lnTo>
                      <a:pt x="24" y="0"/>
                    </a:lnTo>
                    <a:lnTo>
                      <a:pt x="18" y="0"/>
                    </a:lnTo>
                    <a:lnTo>
                      <a:pt x="6" y="6"/>
                    </a:lnTo>
                    <a:lnTo>
                      <a:pt x="0" y="12"/>
                    </a:lnTo>
                    <a:lnTo>
                      <a:pt x="0" y="24"/>
                    </a:lnTo>
                    <a:lnTo>
                      <a:pt x="0" y="30"/>
                    </a:lnTo>
                    <a:lnTo>
                      <a:pt x="12" y="36"/>
                    </a:lnTo>
                    <a:lnTo>
                      <a:pt x="24" y="36"/>
                    </a:lnTo>
                    <a:lnTo>
                      <a:pt x="3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8" name="Freeform 28"/>
              <p:cNvSpPr>
                <a:spLocks/>
              </p:cNvSpPr>
              <p:nvPr/>
            </p:nvSpPr>
            <p:spPr bwMode="auto">
              <a:xfrm>
                <a:off x="1364" y="2783"/>
                <a:ext cx="36" cy="36"/>
              </a:xfrm>
              <a:custGeom>
                <a:avLst/>
                <a:gdLst>
                  <a:gd name="T0" fmla="*/ 30 w 36"/>
                  <a:gd name="T1" fmla="*/ 30 h 36"/>
                  <a:gd name="T2" fmla="*/ 36 w 36"/>
                  <a:gd name="T3" fmla="*/ 18 h 36"/>
                  <a:gd name="T4" fmla="*/ 36 w 36"/>
                  <a:gd name="T5" fmla="*/ 12 h 36"/>
                  <a:gd name="T6" fmla="*/ 36 w 36"/>
                  <a:gd name="T7" fmla="*/ 0 h 36"/>
                  <a:gd name="T8" fmla="*/ 36 w 36"/>
                  <a:gd name="T9" fmla="*/ 0 h 36"/>
                  <a:gd name="T10" fmla="*/ 24 w 36"/>
                  <a:gd name="T11" fmla="*/ 0 h 36"/>
                  <a:gd name="T12" fmla="*/ 18 w 36"/>
                  <a:gd name="T13" fmla="*/ 0 h 36"/>
                  <a:gd name="T14" fmla="*/ 6 w 36"/>
                  <a:gd name="T15" fmla="*/ 6 h 36"/>
                  <a:gd name="T16" fmla="*/ 6 w 36"/>
                  <a:gd name="T17" fmla="*/ 6 h 36"/>
                  <a:gd name="T18" fmla="*/ 0 w 36"/>
                  <a:gd name="T19" fmla="*/ 12 h 36"/>
                  <a:gd name="T20" fmla="*/ 0 w 36"/>
                  <a:gd name="T21" fmla="*/ 24 h 36"/>
                  <a:gd name="T22" fmla="*/ 0 w 36"/>
                  <a:gd name="T23" fmla="*/ 30 h 36"/>
                  <a:gd name="T24" fmla="*/ 0 w 36"/>
                  <a:gd name="T25" fmla="*/ 30 h 36"/>
                  <a:gd name="T26" fmla="*/ 12 w 36"/>
                  <a:gd name="T27" fmla="*/ 36 h 36"/>
                  <a:gd name="T28" fmla="*/ 24 w 36"/>
                  <a:gd name="T29" fmla="*/ 36 h 36"/>
                  <a:gd name="T30" fmla="*/ 30 w 36"/>
                  <a:gd name="T31" fmla="*/ 30 h 36"/>
                  <a:gd name="T32" fmla="*/ 30 w 36"/>
                  <a:gd name="T33" fmla="*/ 30 h 36"/>
                  <a:gd name="T34" fmla="*/ 30 w 36"/>
                  <a:gd name="T35" fmla="*/ 3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6"/>
                  <a:gd name="T56" fmla="*/ 36 w 36"/>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6">
                    <a:moveTo>
                      <a:pt x="30" y="30"/>
                    </a:moveTo>
                    <a:lnTo>
                      <a:pt x="36" y="18"/>
                    </a:lnTo>
                    <a:lnTo>
                      <a:pt x="36" y="12"/>
                    </a:lnTo>
                    <a:lnTo>
                      <a:pt x="36" y="0"/>
                    </a:lnTo>
                    <a:lnTo>
                      <a:pt x="24" y="0"/>
                    </a:lnTo>
                    <a:lnTo>
                      <a:pt x="18" y="0"/>
                    </a:lnTo>
                    <a:lnTo>
                      <a:pt x="6" y="6"/>
                    </a:lnTo>
                    <a:lnTo>
                      <a:pt x="0" y="12"/>
                    </a:lnTo>
                    <a:lnTo>
                      <a:pt x="0" y="24"/>
                    </a:lnTo>
                    <a:lnTo>
                      <a:pt x="0" y="30"/>
                    </a:lnTo>
                    <a:lnTo>
                      <a:pt x="12" y="36"/>
                    </a:lnTo>
                    <a:lnTo>
                      <a:pt x="24" y="36"/>
                    </a:lnTo>
                    <a:lnTo>
                      <a:pt x="30"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99" name="Freeform 29"/>
              <p:cNvSpPr>
                <a:spLocks/>
              </p:cNvSpPr>
              <p:nvPr/>
            </p:nvSpPr>
            <p:spPr bwMode="auto">
              <a:xfrm>
                <a:off x="1640" y="2813"/>
                <a:ext cx="42" cy="66"/>
              </a:xfrm>
              <a:custGeom>
                <a:avLst/>
                <a:gdLst>
                  <a:gd name="T0" fmla="*/ 42 w 42"/>
                  <a:gd name="T1" fmla="*/ 36 h 66"/>
                  <a:gd name="T2" fmla="*/ 42 w 42"/>
                  <a:gd name="T3" fmla="*/ 18 h 66"/>
                  <a:gd name="T4" fmla="*/ 36 w 42"/>
                  <a:gd name="T5" fmla="*/ 6 h 66"/>
                  <a:gd name="T6" fmla="*/ 24 w 42"/>
                  <a:gd name="T7" fmla="*/ 0 h 66"/>
                  <a:gd name="T8" fmla="*/ 24 w 42"/>
                  <a:gd name="T9" fmla="*/ 0 h 66"/>
                  <a:gd name="T10" fmla="*/ 12 w 42"/>
                  <a:gd name="T11" fmla="*/ 6 h 66"/>
                  <a:gd name="T12" fmla="*/ 6 w 42"/>
                  <a:gd name="T13" fmla="*/ 18 h 66"/>
                  <a:gd name="T14" fmla="*/ 0 w 42"/>
                  <a:gd name="T15" fmla="*/ 36 h 66"/>
                  <a:gd name="T16" fmla="*/ 0 w 42"/>
                  <a:gd name="T17" fmla="*/ 36 h 66"/>
                  <a:gd name="T18" fmla="*/ 6 w 42"/>
                  <a:gd name="T19" fmla="*/ 48 h 66"/>
                  <a:gd name="T20" fmla="*/ 12 w 42"/>
                  <a:gd name="T21" fmla="*/ 60 h 66"/>
                  <a:gd name="T22" fmla="*/ 24 w 42"/>
                  <a:gd name="T23" fmla="*/ 66 h 66"/>
                  <a:gd name="T24" fmla="*/ 24 w 42"/>
                  <a:gd name="T25" fmla="*/ 66 h 66"/>
                  <a:gd name="T26" fmla="*/ 36 w 42"/>
                  <a:gd name="T27" fmla="*/ 60 h 66"/>
                  <a:gd name="T28" fmla="*/ 42 w 42"/>
                  <a:gd name="T29" fmla="*/ 48 h 66"/>
                  <a:gd name="T30" fmla="*/ 42 w 42"/>
                  <a:gd name="T31" fmla="*/ 36 h 66"/>
                  <a:gd name="T32" fmla="*/ 42 w 42"/>
                  <a:gd name="T33" fmla="*/ 36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66"/>
                  <a:gd name="T53" fmla="*/ 42 w 42"/>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66">
                    <a:moveTo>
                      <a:pt x="42" y="36"/>
                    </a:moveTo>
                    <a:lnTo>
                      <a:pt x="42" y="18"/>
                    </a:lnTo>
                    <a:lnTo>
                      <a:pt x="36" y="6"/>
                    </a:lnTo>
                    <a:lnTo>
                      <a:pt x="24" y="0"/>
                    </a:lnTo>
                    <a:lnTo>
                      <a:pt x="12" y="6"/>
                    </a:lnTo>
                    <a:lnTo>
                      <a:pt x="6" y="18"/>
                    </a:lnTo>
                    <a:lnTo>
                      <a:pt x="0" y="36"/>
                    </a:lnTo>
                    <a:lnTo>
                      <a:pt x="6" y="48"/>
                    </a:lnTo>
                    <a:lnTo>
                      <a:pt x="12" y="60"/>
                    </a:lnTo>
                    <a:lnTo>
                      <a:pt x="24" y="66"/>
                    </a:lnTo>
                    <a:lnTo>
                      <a:pt x="36" y="60"/>
                    </a:lnTo>
                    <a:lnTo>
                      <a:pt x="42" y="48"/>
                    </a:lnTo>
                    <a:lnTo>
                      <a:pt x="42"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0" name="Freeform 30"/>
              <p:cNvSpPr>
                <a:spLocks/>
              </p:cNvSpPr>
              <p:nvPr/>
            </p:nvSpPr>
            <p:spPr bwMode="auto">
              <a:xfrm>
                <a:off x="1640" y="2813"/>
                <a:ext cx="42" cy="66"/>
              </a:xfrm>
              <a:custGeom>
                <a:avLst/>
                <a:gdLst>
                  <a:gd name="T0" fmla="*/ 42 w 42"/>
                  <a:gd name="T1" fmla="*/ 36 h 66"/>
                  <a:gd name="T2" fmla="*/ 42 w 42"/>
                  <a:gd name="T3" fmla="*/ 18 h 66"/>
                  <a:gd name="T4" fmla="*/ 36 w 42"/>
                  <a:gd name="T5" fmla="*/ 6 h 66"/>
                  <a:gd name="T6" fmla="*/ 24 w 42"/>
                  <a:gd name="T7" fmla="*/ 0 h 66"/>
                  <a:gd name="T8" fmla="*/ 24 w 42"/>
                  <a:gd name="T9" fmla="*/ 0 h 66"/>
                  <a:gd name="T10" fmla="*/ 12 w 42"/>
                  <a:gd name="T11" fmla="*/ 6 h 66"/>
                  <a:gd name="T12" fmla="*/ 6 w 42"/>
                  <a:gd name="T13" fmla="*/ 18 h 66"/>
                  <a:gd name="T14" fmla="*/ 0 w 42"/>
                  <a:gd name="T15" fmla="*/ 36 h 66"/>
                  <a:gd name="T16" fmla="*/ 0 w 42"/>
                  <a:gd name="T17" fmla="*/ 36 h 66"/>
                  <a:gd name="T18" fmla="*/ 6 w 42"/>
                  <a:gd name="T19" fmla="*/ 48 h 66"/>
                  <a:gd name="T20" fmla="*/ 12 w 42"/>
                  <a:gd name="T21" fmla="*/ 60 h 66"/>
                  <a:gd name="T22" fmla="*/ 24 w 42"/>
                  <a:gd name="T23" fmla="*/ 66 h 66"/>
                  <a:gd name="T24" fmla="*/ 24 w 42"/>
                  <a:gd name="T25" fmla="*/ 66 h 66"/>
                  <a:gd name="T26" fmla="*/ 36 w 42"/>
                  <a:gd name="T27" fmla="*/ 60 h 66"/>
                  <a:gd name="T28" fmla="*/ 42 w 42"/>
                  <a:gd name="T29" fmla="*/ 48 h 66"/>
                  <a:gd name="T30" fmla="*/ 42 w 42"/>
                  <a:gd name="T31" fmla="*/ 36 h 66"/>
                  <a:gd name="T32" fmla="*/ 42 w 42"/>
                  <a:gd name="T33" fmla="*/ 36 h 66"/>
                  <a:gd name="T34" fmla="*/ 42 w 42"/>
                  <a:gd name="T35" fmla="*/ 3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66"/>
                  <a:gd name="T56" fmla="*/ 42 w 42"/>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66">
                    <a:moveTo>
                      <a:pt x="42" y="36"/>
                    </a:moveTo>
                    <a:lnTo>
                      <a:pt x="42" y="18"/>
                    </a:lnTo>
                    <a:lnTo>
                      <a:pt x="36" y="6"/>
                    </a:lnTo>
                    <a:lnTo>
                      <a:pt x="24" y="0"/>
                    </a:lnTo>
                    <a:lnTo>
                      <a:pt x="12" y="6"/>
                    </a:lnTo>
                    <a:lnTo>
                      <a:pt x="6" y="18"/>
                    </a:lnTo>
                    <a:lnTo>
                      <a:pt x="0" y="36"/>
                    </a:lnTo>
                    <a:lnTo>
                      <a:pt x="6" y="48"/>
                    </a:lnTo>
                    <a:lnTo>
                      <a:pt x="12" y="60"/>
                    </a:lnTo>
                    <a:lnTo>
                      <a:pt x="24" y="66"/>
                    </a:lnTo>
                    <a:lnTo>
                      <a:pt x="36" y="60"/>
                    </a:lnTo>
                    <a:lnTo>
                      <a:pt x="42" y="48"/>
                    </a:lnTo>
                    <a:lnTo>
                      <a:pt x="42"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1" name="Freeform 31"/>
              <p:cNvSpPr>
                <a:spLocks/>
              </p:cNvSpPr>
              <p:nvPr/>
            </p:nvSpPr>
            <p:spPr bwMode="auto">
              <a:xfrm>
                <a:off x="1616" y="2747"/>
                <a:ext cx="48" cy="60"/>
              </a:xfrm>
              <a:custGeom>
                <a:avLst/>
                <a:gdLst>
                  <a:gd name="T0" fmla="*/ 42 w 48"/>
                  <a:gd name="T1" fmla="*/ 24 h 60"/>
                  <a:gd name="T2" fmla="*/ 36 w 48"/>
                  <a:gd name="T3" fmla="*/ 6 h 60"/>
                  <a:gd name="T4" fmla="*/ 24 w 48"/>
                  <a:gd name="T5" fmla="*/ 0 h 60"/>
                  <a:gd name="T6" fmla="*/ 12 w 48"/>
                  <a:gd name="T7" fmla="*/ 0 h 60"/>
                  <a:gd name="T8" fmla="*/ 12 w 48"/>
                  <a:gd name="T9" fmla="*/ 0 h 60"/>
                  <a:gd name="T10" fmla="*/ 0 w 48"/>
                  <a:gd name="T11" fmla="*/ 6 h 60"/>
                  <a:gd name="T12" fmla="*/ 0 w 48"/>
                  <a:gd name="T13" fmla="*/ 24 h 60"/>
                  <a:gd name="T14" fmla="*/ 6 w 48"/>
                  <a:gd name="T15" fmla="*/ 36 h 60"/>
                  <a:gd name="T16" fmla="*/ 6 w 48"/>
                  <a:gd name="T17" fmla="*/ 36 h 60"/>
                  <a:gd name="T18" fmla="*/ 12 w 48"/>
                  <a:gd name="T19" fmla="*/ 54 h 60"/>
                  <a:gd name="T20" fmla="*/ 24 w 48"/>
                  <a:gd name="T21" fmla="*/ 60 h 60"/>
                  <a:gd name="T22" fmla="*/ 36 w 48"/>
                  <a:gd name="T23" fmla="*/ 60 h 60"/>
                  <a:gd name="T24" fmla="*/ 36 w 48"/>
                  <a:gd name="T25" fmla="*/ 60 h 60"/>
                  <a:gd name="T26" fmla="*/ 42 w 48"/>
                  <a:gd name="T27" fmla="*/ 54 h 60"/>
                  <a:gd name="T28" fmla="*/ 48 w 48"/>
                  <a:gd name="T29" fmla="*/ 36 h 60"/>
                  <a:gd name="T30" fmla="*/ 42 w 48"/>
                  <a:gd name="T31" fmla="*/ 24 h 60"/>
                  <a:gd name="T32" fmla="*/ 42 w 48"/>
                  <a:gd name="T33" fmla="*/ 24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42" y="24"/>
                    </a:moveTo>
                    <a:lnTo>
                      <a:pt x="36" y="6"/>
                    </a:lnTo>
                    <a:lnTo>
                      <a:pt x="24" y="0"/>
                    </a:lnTo>
                    <a:lnTo>
                      <a:pt x="12" y="0"/>
                    </a:lnTo>
                    <a:lnTo>
                      <a:pt x="0" y="6"/>
                    </a:lnTo>
                    <a:lnTo>
                      <a:pt x="0" y="24"/>
                    </a:lnTo>
                    <a:lnTo>
                      <a:pt x="6" y="36"/>
                    </a:lnTo>
                    <a:lnTo>
                      <a:pt x="12" y="54"/>
                    </a:lnTo>
                    <a:lnTo>
                      <a:pt x="24" y="60"/>
                    </a:lnTo>
                    <a:lnTo>
                      <a:pt x="36" y="60"/>
                    </a:lnTo>
                    <a:lnTo>
                      <a:pt x="42" y="54"/>
                    </a:lnTo>
                    <a:lnTo>
                      <a:pt x="48" y="36"/>
                    </a:lnTo>
                    <a:lnTo>
                      <a:pt x="4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2" name="Freeform 32"/>
              <p:cNvSpPr>
                <a:spLocks/>
              </p:cNvSpPr>
              <p:nvPr/>
            </p:nvSpPr>
            <p:spPr bwMode="auto">
              <a:xfrm>
                <a:off x="1616" y="2747"/>
                <a:ext cx="48" cy="60"/>
              </a:xfrm>
              <a:custGeom>
                <a:avLst/>
                <a:gdLst>
                  <a:gd name="T0" fmla="*/ 42 w 48"/>
                  <a:gd name="T1" fmla="*/ 24 h 60"/>
                  <a:gd name="T2" fmla="*/ 36 w 48"/>
                  <a:gd name="T3" fmla="*/ 6 h 60"/>
                  <a:gd name="T4" fmla="*/ 24 w 48"/>
                  <a:gd name="T5" fmla="*/ 0 h 60"/>
                  <a:gd name="T6" fmla="*/ 12 w 48"/>
                  <a:gd name="T7" fmla="*/ 0 h 60"/>
                  <a:gd name="T8" fmla="*/ 12 w 48"/>
                  <a:gd name="T9" fmla="*/ 0 h 60"/>
                  <a:gd name="T10" fmla="*/ 0 w 48"/>
                  <a:gd name="T11" fmla="*/ 6 h 60"/>
                  <a:gd name="T12" fmla="*/ 0 w 48"/>
                  <a:gd name="T13" fmla="*/ 24 h 60"/>
                  <a:gd name="T14" fmla="*/ 6 w 48"/>
                  <a:gd name="T15" fmla="*/ 36 h 60"/>
                  <a:gd name="T16" fmla="*/ 6 w 48"/>
                  <a:gd name="T17" fmla="*/ 36 h 60"/>
                  <a:gd name="T18" fmla="*/ 12 w 48"/>
                  <a:gd name="T19" fmla="*/ 54 h 60"/>
                  <a:gd name="T20" fmla="*/ 24 w 48"/>
                  <a:gd name="T21" fmla="*/ 60 h 60"/>
                  <a:gd name="T22" fmla="*/ 36 w 48"/>
                  <a:gd name="T23" fmla="*/ 60 h 60"/>
                  <a:gd name="T24" fmla="*/ 36 w 48"/>
                  <a:gd name="T25" fmla="*/ 60 h 60"/>
                  <a:gd name="T26" fmla="*/ 42 w 48"/>
                  <a:gd name="T27" fmla="*/ 54 h 60"/>
                  <a:gd name="T28" fmla="*/ 48 w 48"/>
                  <a:gd name="T29" fmla="*/ 36 h 60"/>
                  <a:gd name="T30" fmla="*/ 42 w 48"/>
                  <a:gd name="T31" fmla="*/ 24 h 60"/>
                  <a:gd name="T32" fmla="*/ 42 w 48"/>
                  <a:gd name="T33" fmla="*/ 24 h 60"/>
                  <a:gd name="T34" fmla="*/ 42 w 48"/>
                  <a:gd name="T35" fmla="*/ 24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60"/>
                  <a:gd name="T56" fmla="*/ 48 w 4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60">
                    <a:moveTo>
                      <a:pt x="42" y="24"/>
                    </a:moveTo>
                    <a:lnTo>
                      <a:pt x="36" y="6"/>
                    </a:lnTo>
                    <a:lnTo>
                      <a:pt x="24" y="0"/>
                    </a:lnTo>
                    <a:lnTo>
                      <a:pt x="12" y="0"/>
                    </a:lnTo>
                    <a:lnTo>
                      <a:pt x="0" y="6"/>
                    </a:lnTo>
                    <a:lnTo>
                      <a:pt x="0" y="24"/>
                    </a:lnTo>
                    <a:lnTo>
                      <a:pt x="6" y="36"/>
                    </a:lnTo>
                    <a:lnTo>
                      <a:pt x="12" y="54"/>
                    </a:lnTo>
                    <a:lnTo>
                      <a:pt x="24" y="60"/>
                    </a:lnTo>
                    <a:lnTo>
                      <a:pt x="36" y="60"/>
                    </a:lnTo>
                    <a:lnTo>
                      <a:pt x="42" y="54"/>
                    </a:lnTo>
                    <a:lnTo>
                      <a:pt x="48" y="36"/>
                    </a:lnTo>
                    <a:lnTo>
                      <a:pt x="42"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3" name="Freeform 33"/>
              <p:cNvSpPr>
                <a:spLocks/>
              </p:cNvSpPr>
              <p:nvPr/>
            </p:nvSpPr>
            <p:spPr bwMode="auto">
              <a:xfrm>
                <a:off x="1562" y="2693"/>
                <a:ext cx="60" cy="54"/>
              </a:xfrm>
              <a:custGeom>
                <a:avLst/>
                <a:gdLst>
                  <a:gd name="T0" fmla="*/ 42 w 60"/>
                  <a:gd name="T1" fmla="*/ 12 h 54"/>
                  <a:gd name="T2" fmla="*/ 30 w 60"/>
                  <a:gd name="T3" fmla="*/ 6 h 54"/>
                  <a:gd name="T4" fmla="*/ 18 w 60"/>
                  <a:gd name="T5" fmla="*/ 0 h 54"/>
                  <a:gd name="T6" fmla="*/ 6 w 60"/>
                  <a:gd name="T7" fmla="*/ 6 h 54"/>
                  <a:gd name="T8" fmla="*/ 6 w 60"/>
                  <a:gd name="T9" fmla="*/ 6 h 54"/>
                  <a:gd name="T10" fmla="*/ 0 w 60"/>
                  <a:gd name="T11" fmla="*/ 18 h 54"/>
                  <a:gd name="T12" fmla="*/ 6 w 60"/>
                  <a:gd name="T13" fmla="*/ 30 h 54"/>
                  <a:gd name="T14" fmla="*/ 12 w 60"/>
                  <a:gd name="T15" fmla="*/ 42 h 54"/>
                  <a:gd name="T16" fmla="*/ 12 w 60"/>
                  <a:gd name="T17" fmla="*/ 42 h 54"/>
                  <a:gd name="T18" fmla="*/ 30 w 60"/>
                  <a:gd name="T19" fmla="*/ 54 h 54"/>
                  <a:gd name="T20" fmla="*/ 42 w 60"/>
                  <a:gd name="T21" fmla="*/ 54 h 54"/>
                  <a:gd name="T22" fmla="*/ 54 w 60"/>
                  <a:gd name="T23" fmla="*/ 48 h 54"/>
                  <a:gd name="T24" fmla="*/ 54 w 60"/>
                  <a:gd name="T25" fmla="*/ 48 h 54"/>
                  <a:gd name="T26" fmla="*/ 60 w 60"/>
                  <a:gd name="T27" fmla="*/ 42 h 54"/>
                  <a:gd name="T28" fmla="*/ 54 w 60"/>
                  <a:gd name="T29" fmla="*/ 24 h 54"/>
                  <a:gd name="T30" fmla="*/ 42 w 60"/>
                  <a:gd name="T31" fmla="*/ 12 h 54"/>
                  <a:gd name="T32" fmla="*/ 42 w 60"/>
                  <a:gd name="T33" fmla="*/ 1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42" y="12"/>
                    </a:moveTo>
                    <a:lnTo>
                      <a:pt x="30" y="6"/>
                    </a:lnTo>
                    <a:lnTo>
                      <a:pt x="18" y="0"/>
                    </a:lnTo>
                    <a:lnTo>
                      <a:pt x="6" y="6"/>
                    </a:lnTo>
                    <a:lnTo>
                      <a:pt x="0" y="18"/>
                    </a:lnTo>
                    <a:lnTo>
                      <a:pt x="6" y="30"/>
                    </a:lnTo>
                    <a:lnTo>
                      <a:pt x="12" y="42"/>
                    </a:lnTo>
                    <a:lnTo>
                      <a:pt x="30" y="54"/>
                    </a:lnTo>
                    <a:lnTo>
                      <a:pt x="42" y="54"/>
                    </a:lnTo>
                    <a:lnTo>
                      <a:pt x="54" y="48"/>
                    </a:lnTo>
                    <a:lnTo>
                      <a:pt x="60" y="42"/>
                    </a:lnTo>
                    <a:lnTo>
                      <a:pt x="54" y="24"/>
                    </a:lnTo>
                    <a:lnTo>
                      <a:pt x="4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4" name="Freeform 34"/>
              <p:cNvSpPr>
                <a:spLocks/>
              </p:cNvSpPr>
              <p:nvPr/>
            </p:nvSpPr>
            <p:spPr bwMode="auto">
              <a:xfrm>
                <a:off x="1562" y="2693"/>
                <a:ext cx="60" cy="54"/>
              </a:xfrm>
              <a:custGeom>
                <a:avLst/>
                <a:gdLst>
                  <a:gd name="T0" fmla="*/ 42 w 60"/>
                  <a:gd name="T1" fmla="*/ 12 h 54"/>
                  <a:gd name="T2" fmla="*/ 30 w 60"/>
                  <a:gd name="T3" fmla="*/ 6 h 54"/>
                  <a:gd name="T4" fmla="*/ 18 w 60"/>
                  <a:gd name="T5" fmla="*/ 0 h 54"/>
                  <a:gd name="T6" fmla="*/ 6 w 60"/>
                  <a:gd name="T7" fmla="*/ 6 h 54"/>
                  <a:gd name="T8" fmla="*/ 6 w 60"/>
                  <a:gd name="T9" fmla="*/ 6 h 54"/>
                  <a:gd name="T10" fmla="*/ 0 w 60"/>
                  <a:gd name="T11" fmla="*/ 18 h 54"/>
                  <a:gd name="T12" fmla="*/ 6 w 60"/>
                  <a:gd name="T13" fmla="*/ 30 h 54"/>
                  <a:gd name="T14" fmla="*/ 12 w 60"/>
                  <a:gd name="T15" fmla="*/ 42 h 54"/>
                  <a:gd name="T16" fmla="*/ 12 w 60"/>
                  <a:gd name="T17" fmla="*/ 42 h 54"/>
                  <a:gd name="T18" fmla="*/ 30 w 60"/>
                  <a:gd name="T19" fmla="*/ 54 h 54"/>
                  <a:gd name="T20" fmla="*/ 42 w 60"/>
                  <a:gd name="T21" fmla="*/ 54 h 54"/>
                  <a:gd name="T22" fmla="*/ 54 w 60"/>
                  <a:gd name="T23" fmla="*/ 48 h 54"/>
                  <a:gd name="T24" fmla="*/ 54 w 60"/>
                  <a:gd name="T25" fmla="*/ 48 h 54"/>
                  <a:gd name="T26" fmla="*/ 60 w 60"/>
                  <a:gd name="T27" fmla="*/ 42 h 54"/>
                  <a:gd name="T28" fmla="*/ 54 w 60"/>
                  <a:gd name="T29" fmla="*/ 24 h 54"/>
                  <a:gd name="T30" fmla="*/ 42 w 60"/>
                  <a:gd name="T31" fmla="*/ 12 h 54"/>
                  <a:gd name="T32" fmla="*/ 42 w 60"/>
                  <a:gd name="T33" fmla="*/ 12 h 54"/>
                  <a:gd name="T34" fmla="*/ 42 w 60"/>
                  <a:gd name="T35" fmla="*/ 1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42" y="12"/>
                    </a:moveTo>
                    <a:lnTo>
                      <a:pt x="30" y="6"/>
                    </a:lnTo>
                    <a:lnTo>
                      <a:pt x="18" y="0"/>
                    </a:lnTo>
                    <a:lnTo>
                      <a:pt x="6" y="6"/>
                    </a:lnTo>
                    <a:lnTo>
                      <a:pt x="0" y="18"/>
                    </a:lnTo>
                    <a:lnTo>
                      <a:pt x="6" y="30"/>
                    </a:lnTo>
                    <a:lnTo>
                      <a:pt x="12" y="42"/>
                    </a:lnTo>
                    <a:lnTo>
                      <a:pt x="30" y="54"/>
                    </a:lnTo>
                    <a:lnTo>
                      <a:pt x="42" y="54"/>
                    </a:lnTo>
                    <a:lnTo>
                      <a:pt x="54" y="48"/>
                    </a:lnTo>
                    <a:lnTo>
                      <a:pt x="60" y="42"/>
                    </a:lnTo>
                    <a:lnTo>
                      <a:pt x="54" y="24"/>
                    </a:lnTo>
                    <a:lnTo>
                      <a:pt x="4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5" name="Freeform 35"/>
              <p:cNvSpPr>
                <a:spLocks/>
              </p:cNvSpPr>
              <p:nvPr/>
            </p:nvSpPr>
            <p:spPr bwMode="auto">
              <a:xfrm>
                <a:off x="1490" y="2663"/>
                <a:ext cx="66" cy="48"/>
              </a:xfrm>
              <a:custGeom>
                <a:avLst/>
                <a:gdLst>
                  <a:gd name="T0" fmla="*/ 42 w 66"/>
                  <a:gd name="T1" fmla="*/ 6 h 48"/>
                  <a:gd name="T2" fmla="*/ 24 w 66"/>
                  <a:gd name="T3" fmla="*/ 0 h 48"/>
                  <a:gd name="T4" fmla="*/ 12 w 66"/>
                  <a:gd name="T5" fmla="*/ 6 h 48"/>
                  <a:gd name="T6" fmla="*/ 0 w 66"/>
                  <a:gd name="T7" fmla="*/ 12 h 48"/>
                  <a:gd name="T8" fmla="*/ 0 w 66"/>
                  <a:gd name="T9" fmla="*/ 12 h 48"/>
                  <a:gd name="T10" fmla="*/ 0 w 66"/>
                  <a:gd name="T11" fmla="*/ 24 h 48"/>
                  <a:gd name="T12" fmla="*/ 12 w 66"/>
                  <a:gd name="T13" fmla="*/ 36 h 48"/>
                  <a:gd name="T14" fmla="*/ 24 w 66"/>
                  <a:gd name="T15" fmla="*/ 42 h 48"/>
                  <a:gd name="T16" fmla="*/ 24 w 66"/>
                  <a:gd name="T17" fmla="*/ 42 h 48"/>
                  <a:gd name="T18" fmla="*/ 42 w 66"/>
                  <a:gd name="T19" fmla="*/ 48 h 48"/>
                  <a:gd name="T20" fmla="*/ 54 w 66"/>
                  <a:gd name="T21" fmla="*/ 42 h 48"/>
                  <a:gd name="T22" fmla="*/ 66 w 66"/>
                  <a:gd name="T23" fmla="*/ 36 h 48"/>
                  <a:gd name="T24" fmla="*/ 66 w 66"/>
                  <a:gd name="T25" fmla="*/ 36 h 48"/>
                  <a:gd name="T26" fmla="*/ 66 w 66"/>
                  <a:gd name="T27" fmla="*/ 24 h 48"/>
                  <a:gd name="T28" fmla="*/ 54 w 66"/>
                  <a:gd name="T29" fmla="*/ 12 h 48"/>
                  <a:gd name="T30" fmla="*/ 42 w 66"/>
                  <a:gd name="T31" fmla="*/ 6 h 48"/>
                  <a:gd name="T32" fmla="*/ 42 w 66"/>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48"/>
                  <a:gd name="T53" fmla="*/ 66 w 66"/>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48">
                    <a:moveTo>
                      <a:pt x="42" y="6"/>
                    </a:moveTo>
                    <a:lnTo>
                      <a:pt x="24" y="0"/>
                    </a:lnTo>
                    <a:lnTo>
                      <a:pt x="12" y="6"/>
                    </a:lnTo>
                    <a:lnTo>
                      <a:pt x="0" y="12"/>
                    </a:lnTo>
                    <a:lnTo>
                      <a:pt x="0" y="24"/>
                    </a:lnTo>
                    <a:lnTo>
                      <a:pt x="12" y="36"/>
                    </a:lnTo>
                    <a:lnTo>
                      <a:pt x="24" y="42"/>
                    </a:lnTo>
                    <a:lnTo>
                      <a:pt x="42" y="48"/>
                    </a:lnTo>
                    <a:lnTo>
                      <a:pt x="54" y="42"/>
                    </a:lnTo>
                    <a:lnTo>
                      <a:pt x="66" y="36"/>
                    </a:lnTo>
                    <a:lnTo>
                      <a:pt x="66" y="24"/>
                    </a:lnTo>
                    <a:lnTo>
                      <a:pt x="54" y="12"/>
                    </a:lnTo>
                    <a:lnTo>
                      <a:pt x="42"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6" name="Freeform 36"/>
              <p:cNvSpPr>
                <a:spLocks/>
              </p:cNvSpPr>
              <p:nvPr/>
            </p:nvSpPr>
            <p:spPr bwMode="auto">
              <a:xfrm>
                <a:off x="1490" y="2663"/>
                <a:ext cx="66" cy="48"/>
              </a:xfrm>
              <a:custGeom>
                <a:avLst/>
                <a:gdLst>
                  <a:gd name="T0" fmla="*/ 42 w 66"/>
                  <a:gd name="T1" fmla="*/ 6 h 48"/>
                  <a:gd name="T2" fmla="*/ 24 w 66"/>
                  <a:gd name="T3" fmla="*/ 0 h 48"/>
                  <a:gd name="T4" fmla="*/ 12 w 66"/>
                  <a:gd name="T5" fmla="*/ 6 h 48"/>
                  <a:gd name="T6" fmla="*/ 0 w 66"/>
                  <a:gd name="T7" fmla="*/ 12 h 48"/>
                  <a:gd name="T8" fmla="*/ 0 w 66"/>
                  <a:gd name="T9" fmla="*/ 12 h 48"/>
                  <a:gd name="T10" fmla="*/ 0 w 66"/>
                  <a:gd name="T11" fmla="*/ 24 h 48"/>
                  <a:gd name="T12" fmla="*/ 12 w 66"/>
                  <a:gd name="T13" fmla="*/ 36 h 48"/>
                  <a:gd name="T14" fmla="*/ 24 w 66"/>
                  <a:gd name="T15" fmla="*/ 42 h 48"/>
                  <a:gd name="T16" fmla="*/ 24 w 66"/>
                  <a:gd name="T17" fmla="*/ 42 h 48"/>
                  <a:gd name="T18" fmla="*/ 42 w 66"/>
                  <a:gd name="T19" fmla="*/ 48 h 48"/>
                  <a:gd name="T20" fmla="*/ 54 w 66"/>
                  <a:gd name="T21" fmla="*/ 42 h 48"/>
                  <a:gd name="T22" fmla="*/ 66 w 66"/>
                  <a:gd name="T23" fmla="*/ 36 h 48"/>
                  <a:gd name="T24" fmla="*/ 66 w 66"/>
                  <a:gd name="T25" fmla="*/ 36 h 48"/>
                  <a:gd name="T26" fmla="*/ 66 w 66"/>
                  <a:gd name="T27" fmla="*/ 24 h 48"/>
                  <a:gd name="T28" fmla="*/ 54 w 66"/>
                  <a:gd name="T29" fmla="*/ 12 h 48"/>
                  <a:gd name="T30" fmla="*/ 42 w 66"/>
                  <a:gd name="T31" fmla="*/ 6 h 48"/>
                  <a:gd name="T32" fmla="*/ 42 w 66"/>
                  <a:gd name="T33" fmla="*/ 6 h 48"/>
                  <a:gd name="T34" fmla="*/ 42 w 66"/>
                  <a:gd name="T35" fmla="*/ 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48"/>
                  <a:gd name="T56" fmla="*/ 66 w 66"/>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48">
                    <a:moveTo>
                      <a:pt x="42" y="6"/>
                    </a:moveTo>
                    <a:lnTo>
                      <a:pt x="24" y="0"/>
                    </a:lnTo>
                    <a:lnTo>
                      <a:pt x="12" y="6"/>
                    </a:lnTo>
                    <a:lnTo>
                      <a:pt x="0" y="12"/>
                    </a:lnTo>
                    <a:lnTo>
                      <a:pt x="0" y="24"/>
                    </a:lnTo>
                    <a:lnTo>
                      <a:pt x="12" y="36"/>
                    </a:lnTo>
                    <a:lnTo>
                      <a:pt x="24" y="42"/>
                    </a:lnTo>
                    <a:lnTo>
                      <a:pt x="42" y="48"/>
                    </a:lnTo>
                    <a:lnTo>
                      <a:pt x="54" y="42"/>
                    </a:lnTo>
                    <a:lnTo>
                      <a:pt x="66" y="36"/>
                    </a:lnTo>
                    <a:lnTo>
                      <a:pt x="66" y="24"/>
                    </a:lnTo>
                    <a:lnTo>
                      <a:pt x="54" y="12"/>
                    </a:lnTo>
                    <a:lnTo>
                      <a:pt x="4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7" name="Freeform 37"/>
              <p:cNvSpPr>
                <a:spLocks/>
              </p:cNvSpPr>
              <p:nvPr/>
            </p:nvSpPr>
            <p:spPr bwMode="auto">
              <a:xfrm>
                <a:off x="1412" y="2657"/>
                <a:ext cx="66" cy="42"/>
              </a:xfrm>
              <a:custGeom>
                <a:avLst/>
                <a:gdLst>
                  <a:gd name="T0" fmla="*/ 36 w 66"/>
                  <a:gd name="T1" fmla="*/ 0 h 42"/>
                  <a:gd name="T2" fmla="*/ 18 w 66"/>
                  <a:gd name="T3" fmla="*/ 6 h 42"/>
                  <a:gd name="T4" fmla="*/ 6 w 66"/>
                  <a:gd name="T5" fmla="*/ 12 h 42"/>
                  <a:gd name="T6" fmla="*/ 0 w 66"/>
                  <a:gd name="T7" fmla="*/ 24 h 42"/>
                  <a:gd name="T8" fmla="*/ 0 w 66"/>
                  <a:gd name="T9" fmla="*/ 24 h 42"/>
                  <a:gd name="T10" fmla="*/ 6 w 66"/>
                  <a:gd name="T11" fmla="*/ 36 h 42"/>
                  <a:gd name="T12" fmla="*/ 18 w 66"/>
                  <a:gd name="T13" fmla="*/ 42 h 42"/>
                  <a:gd name="T14" fmla="*/ 36 w 66"/>
                  <a:gd name="T15" fmla="*/ 42 h 42"/>
                  <a:gd name="T16" fmla="*/ 36 w 66"/>
                  <a:gd name="T17" fmla="*/ 42 h 42"/>
                  <a:gd name="T18" fmla="*/ 54 w 66"/>
                  <a:gd name="T19" fmla="*/ 42 h 42"/>
                  <a:gd name="T20" fmla="*/ 66 w 66"/>
                  <a:gd name="T21" fmla="*/ 36 h 42"/>
                  <a:gd name="T22" fmla="*/ 66 w 66"/>
                  <a:gd name="T23" fmla="*/ 24 h 42"/>
                  <a:gd name="T24" fmla="*/ 66 w 66"/>
                  <a:gd name="T25" fmla="*/ 24 h 42"/>
                  <a:gd name="T26" fmla="*/ 66 w 66"/>
                  <a:gd name="T27" fmla="*/ 12 h 42"/>
                  <a:gd name="T28" fmla="*/ 54 w 66"/>
                  <a:gd name="T29" fmla="*/ 6 h 42"/>
                  <a:gd name="T30" fmla="*/ 36 w 66"/>
                  <a:gd name="T31" fmla="*/ 0 h 42"/>
                  <a:gd name="T32" fmla="*/ 36 w 66"/>
                  <a:gd name="T33" fmla="*/ 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42"/>
                  <a:gd name="T53" fmla="*/ 66 w 6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42">
                    <a:moveTo>
                      <a:pt x="36" y="0"/>
                    </a:moveTo>
                    <a:lnTo>
                      <a:pt x="18" y="6"/>
                    </a:lnTo>
                    <a:lnTo>
                      <a:pt x="6" y="12"/>
                    </a:lnTo>
                    <a:lnTo>
                      <a:pt x="0" y="24"/>
                    </a:lnTo>
                    <a:lnTo>
                      <a:pt x="6" y="36"/>
                    </a:lnTo>
                    <a:lnTo>
                      <a:pt x="18" y="42"/>
                    </a:lnTo>
                    <a:lnTo>
                      <a:pt x="36" y="42"/>
                    </a:lnTo>
                    <a:lnTo>
                      <a:pt x="54" y="42"/>
                    </a:lnTo>
                    <a:lnTo>
                      <a:pt x="66" y="36"/>
                    </a:lnTo>
                    <a:lnTo>
                      <a:pt x="66" y="24"/>
                    </a:lnTo>
                    <a:lnTo>
                      <a:pt x="66" y="12"/>
                    </a:lnTo>
                    <a:lnTo>
                      <a:pt x="54" y="6"/>
                    </a:lnTo>
                    <a:lnTo>
                      <a:pt x="36"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8" name="Freeform 38"/>
              <p:cNvSpPr>
                <a:spLocks/>
              </p:cNvSpPr>
              <p:nvPr/>
            </p:nvSpPr>
            <p:spPr bwMode="auto">
              <a:xfrm>
                <a:off x="1412" y="2657"/>
                <a:ext cx="66" cy="42"/>
              </a:xfrm>
              <a:custGeom>
                <a:avLst/>
                <a:gdLst>
                  <a:gd name="T0" fmla="*/ 36 w 66"/>
                  <a:gd name="T1" fmla="*/ 0 h 42"/>
                  <a:gd name="T2" fmla="*/ 18 w 66"/>
                  <a:gd name="T3" fmla="*/ 6 h 42"/>
                  <a:gd name="T4" fmla="*/ 6 w 66"/>
                  <a:gd name="T5" fmla="*/ 12 h 42"/>
                  <a:gd name="T6" fmla="*/ 0 w 66"/>
                  <a:gd name="T7" fmla="*/ 24 h 42"/>
                  <a:gd name="T8" fmla="*/ 0 w 66"/>
                  <a:gd name="T9" fmla="*/ 24 h 42"/>
                  <a:gd name="T10" fmla="*/ 6 w 66"/>
                  <a:gd name="T11" fmla="*/ 36 h 42"/>
                  <a:gd name="T12" fmla="*/ 18 w 66"/>
                  <a:gd name="T13" fmla="*/ 42 h 42"/>
                  <a:gd name="T14" fmla="*/ 36 w 66"/>
                  <a:gd name="T15" fmla="*/ 42 h 42"/>
                  <a:gd name="T16" fmla="*/ 36 w 66"/>
                  <a:gd name="T17" fmla="*/ 42 h 42"/>
                  <a:gd name="T18" fmla="*/ 54 w 66"/>
                  <a:gd name="T19" fmla="*/ 42 h 42"/>
                  <a:gd name="T20" fmla="*/ 66 w 66"/>
                  <a:gd name="T21" fmla="*/ 36 h 42"/>
                  <a:gd name="T22" fmla="*/ 66 w 66"/>
                  <a:gd name="T23" fmla="*/ 24 h 42"/>
                  <a:gd name="T24" fmla="*/ 66 w 66"/>
                  <a:gd name="T25" fmla="*/ 24 h 42"/>
                  <a:gd name="T26" fmla="*/ 66 w 66"/>
                  <a:gd name="T27" fmla="*/ 12 h 42"/>
                  <a:gd name="T28" fmla="*/ 54 w 66"/>
                  <a:gd name="T29" fmla="*/ 6 h 42"/>
                  <a:gd name="T30" fmla="*/ 36 w 66"/>
                  <a:gd name="T31" fmla="*/ 0 h 42"/>
                  <a:gd name="T32" fmla="*/ 36 w 66"/>
                  <a:gd name="T33" fmla="*/ 0 h 42"/>
                  <a:gd name="T34" fmla="*/ 36 w 66"/>
                  <a:gd name="T35" fmla="*/ 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42"/>
                  <a:gd name="T56" fmla="*/ 66 w 66"/>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42">
                    <a:moveTo>
                      <a:pt x="36" y="0"/>
                    </a:moveTo>
                    <a:lnTo>
                      <a:pt x="18" y="6"/>
                    </a:lnTo>
                    <a:lnTo>
                      <a:pt x="6" y="12"/>
                    </a:lnTo>
                    <a:lnTo>
                      <a:pt x="0" y="24"/>
                    </a:lnTo>
                    <a:lnTo>
                      <a:pt x="6" y="36"/>
                    </a:lnTo>
                    <a:lnTo>
                      <a:pt x="18" y="42"/>
                    </a:lnTo>
                    <a:lnTo>
                      <a:pt x="36" y="42"/>
                    </a:lnTo>
                    <a:lnTo>
                      <a:pt x="54" y="42"/>
                    </a:lnTo>
                    <a:lnTo>
                      <a:pt x="66" y="36"/>
                    </a:lnTo>
                    <a:lnTo>
                      <a:pt x="66" y="24"/>
                    </a:lnTo>
                    <a:lnTo>
                      <a:pt x="66" y="12"/>
                    </a:lnTo>
                    <a:lnTo>
                      <a:pt x="54" y="6"/>
                    </a:lnTo>
                    <a:lnTo>
                      <a:pt x="3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09" name="Freeform 39"/>
              <p:cNvSpPr>
                <a:spLocks/>
              </p:cNvSpPr>
              <p:nvPr/>
            </p:nvSpPr>
            <p:spPr bwMode="auto">
              <a:xfrm>
                <a:off x="1340" y="2681"/>
                <a:ext cx="66" cy="42"/>
              </a:xfrm>
              <a:custGeom>
                <a:avLst/>
                <a:gdLst>
                  <a:gd name="T0" fmla="*/ 24 w 66"/>
                  <a:gd name="T1" fmla="*/ 0 h 42"/>
                  <a:gd name="T2" fmla="*/ 12 w 66"/>
                  <a:gd name="T3" fmla="*/ 12 h 42"/>
                  <a:gd name="T4" fmla="*/ 0 w 66"/>
                  <a:gd name="T5" fmla="*/ 24 h 42"/>
                  <a:gd name="T6" fmla="*/ 0 w 66"/>
                  <a:gd name="T7" fmla="*/ 30 h 42"/>
                  <a:gd name="T8" fmla="*/ 0 w 66"/>
                  <a:gd name="T9" fmla="*/ 30 h 42"/>
                  <a:gd name="T10" fmla="*/ 12 w 66"/>
                  <a:gd name="T11" fmla="*/ 42 h 42"/>
                  <a:gd name="T12" fmla="*/ 24 w 66"/>
                  <a:gd name="T13" fmla="*/ 42 h 42"/>
                  <a:gd name="T14" fmla="*/ 42 w 66"/>
                  <a:gd name="T15" fmla="*/ 42 h 42"/>
                  <a:gd name="T16" fmla="*/ 42 w 66"/>
                  <a:gd name="T17" fmla="*/ 42 h 42"/>
                  <a:gd name="T18" fmla="*/ 54 w 66"/>
                  <a:gd name="T19" fmla="*/ 30 h 42"/>
                  <a:gd name="T20" fmla="*/ 66 w 66"/>
                  <a:gd name="T21" fmla="*/ 18 h 42"/>
                  <a:gd name="T22" fmla="*/ 66 w 66"/>
                  <a:gd name="T23" fmla="*/ 6 h 42"/>
                  <a:gd name="T24" fmla="*/ 66 w 66"/>
                  <a:gd name="T25" fmla="*/ 6 h 42"/>
                  <a:gd name="T26" fmla="*/ 54 w 66"/>
                  <a:gd name="T27" fmla="*/ 0 h 42"/>
                  <a:gd name="T28" fmla="*/ 42 w 66"/>
                  <a:gd name="T29" fmla="*/ 0 h 42"/>
                  <a:gd name="T30" fmla="*/ 24 w 66"/>
                  <a:gd name="T31" fmla="*/ 0 h 42"/>
                  <a:gd name="T32" fmla="*/ 24 w 66"/>
                  <a:gd name="T33" fmla="*/ 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42"/>
                  <a:gd name="T53" fmla="*/ 66 w 6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42">
                    <a:moveTo>
                      <a:pt x="24" y="0"/>
                    </a:moveTo>
                    <a:lnTo>
                      <a:pt x="12" y="12"/>
                    </a:lnTo>
                    <a:lnTo>
                      <a:pt x="0" y="24"/>
                    </a:lnTo>
                    <a:lnTo>
                      <a:pt x="0" y="30"/>
                    </a:lnTo>
                    <a:lnTo>
                      <a:pt x="12" y="42"/>
                    </a:lnTo>
                    <a:lnTo>
                      <a:pt x="24" y="42"/>
                    </a:lnTo>
                    <a:lnTo>
                      <a:pt x="42" y="42"/>
                    </a:lnTo>
                    <a:lnTo>
                      <a:pt x="54" y="30"/>
                    </a:lnTo>
                    <a:lnTo>
                      <a:pt x="66" y="18"/>
                    </a:lnTo>
                    <a:lnTo>
                      <a:pt x="66" y="6"/>
                    </a:lnTo>
                    <a:lnTo>
                      <a:pt x="54" y="0"/>
                    </a:lnTo>
                    <a:lnTo>
                      <a:pt x="42" y="0"/>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0" name="Freeform 40"/>
              <p:cNvSpPr>
                <a:spLocks/>
              </p:cNvSpPr>
              <p:nvPr/>
            </p:nvSpPr>
            <p:spPr bwMode="auto">
              <a:xfrm>
                <a:off x="1340" y="2681"/>
                <a:ext cx="66" cy="42"/>
              </a:xfrm>
              <a:custGeom>
                <a:avLst/>
                <a:gdLst>
                  <a:gd name="T0" fmla="*/ 24 w 66"/>
                  <a:gd name="T1" fmla="*/ 0 h 42"/>
                  <a:gd name="T2" fmla="*/ 12 w 66"/>
                  <a:gd name="T3" fmla="*/ 12 h 42"/>
                  <a:gd name="T4" fmla="*/ 0 w 66"/>
                  <a:gd name="T5" fmla="*/ 24 h 42"/>
                  <a:gd name="T6" fmla="*/ 0 w 66"/>
                  <a:gd name="T7" fmla="*/ 30 h 42"/>
                  <a:gd name="T8" fmla="*/ 0 w 66"/>
                  <a:gd name="T9" fmla="*/ 30 h 42"/>
                  <a:gd name="T10" fmla="*/ 12 w 66"/>
                  <a:gd name="T11" fmla="*/ 42 h 42"/>
                  <a:gd name="T12" fmla="*/ 24 w 66"/>
                  <a:gd name="T13" fmla="*/ 42 h 42"/>
                  <a:gd name="T14" fmla="*/ 42 w 66"/>
                  <a:gd name="T15" fmla="*/ 42 h 42"/>
                  <a:gd name="T16" fmla="*/ 42 w 66"/>
                  <a:gd name="T17" fmla="*/ 42 h 42"/>
                  <a:gd name="T18" fmla="*/ 54 w 66"/>
                  <a:gd name="T19" fmla="*/ 30 h 42"/>
                  <a:gd name="T20" fmla="*/ 66 w 66"/>
                  <a:gd name="T21" fmla="*/ 18 h 42"/>
                  <a:gd name="T22" fmla="*/ 66 w 66"/>
                  <a:gd name="T23" fmla="*/ 6 h 42"/>
                  <a:gd name="T24" fmla="*/ 66 w 66"/>
                  <a:gd name="T25" fmla="*/ 6 h 42"/>
                  <a:gd name="T26" fmla="*/ 54 w 66"/>
                  <a:gd name="T27" fmla="*/ 0 h 42"/>
                  <a:gd name="T28" fmla="*/ 42 w 66"/>
                  <a:gd name="T29" fmla="*/ 0 h 42"/>
                  <a:gd name="T30" fmla="*/ 24 w 66"/>
                  <a:gd name="T31" fmla="*/ 0 h 42"/>
                  <a:gd name="T32" fmla="*/ 24 w 66"/>
                  <a:gd name="T33" fmla="*/ 0 h 42"/>
                  <a:gd name="T34" fmla="*/ 24 w 66"/>
                  <a:gd name="T35" fmla="*/ 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42"/>
                  <a:gd name="T56" fmla="*/ 66 w 66"/>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42">
                    <a:moveTo>
                      <a:pt x="24" y="0"/>
                    </a:moveTo>
                    <a:lnTo>
                      <a:pt x="12" y="12"/>
                    </a:lnTo>
                    <a:lnTo>
                      <a:pt x="0" y="24"/>
                    </a:lnTo>
                    <a:lnTo>
                      <a:pt x="0" y="30"/>
                    </a:lnTo>
                    <a:lnTo>
                      <a:pt x="12" y="42"/>
                    </a:lnTo>
                    <a:lnTo>
                      <a:pt x="24" y="42"/>
                    </a:lnTo>
                    <a:lnTo>
                      <a:pt x="42" y="42"/>
                    </a:lnTo>
                    <a:lnTo>
                      <a:pt x="54" y="30"/>
                    </a:lnTo>
                    <a:lnTo>
                      <a:pt x="66" y="18"/>
                    </a:lnTo>
                    <a:lnTo>
                      <a:pt x="66" y="6"/>
                    </a:lnTo>
                    <a:lnTo>
                      <a:pt x="54" y="0"/>
                    </a:lnTo>
                    <a:lnTo>
                      <a:pt x="42" y="0"/>
                    </a:lnTo>
                    <a:lnTo>
                      <a:pt x="2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1" name="Freeform 41"/>
              <p:cNvSpPr>
                <a:spLocks/>
              </p:cNvSpPr>
              <p:nvPr/>
            </p:nvSpPr>
            <p:spPr bwMode="auto">
              <a:xfrm>
                <a:off x="1286" y="2723"/>
                <a:ext cx="54" cy="54"/>
              </a:xfrm>
              <a:custGeom>
                <a:avLst/>
                <a:gdLst>
                  <a:gd name="T0" fmla="*/ 12 w 54"/>
                  <a:gd name="T1" fmla="*/ 12 h 54"/>
                  <a:gd name="T2" fmla="*/ 6 w 54"/>
                  <a:gd name="T3" fmla="*/ 24 h 54"/>
                  <a:gd name="T4" fmla="*/ 0 w 54"/>
                  <a:gd name="T5" fmla="*/ 36 h 54"/>
                  <a:gd name="T6" fmla="*/ 6 w 54"/>
                  <a:gd name="T7" fmla="*/ 48 h 54"/>
                  <a:gd name="T8" fmla="*/ 6 w 54"/>
                  <a:gd name="T9" fmla="*/ 48 h 54"/>
                  <a:gd name="T10" fmla="*/ 18 w 54"/>
                  <a:gd name="T11" fmla="*/ 54 h 54"/>
                  <a:gd name="T12" fmla="*/ 30 w 54"/>
                  <a:gd name="T13" fmla="*/ 48 h 54"/>
                  <a:gd name="T14" fmla="*/ 42 w 54"/>
                  <a:gd name="T15" fmla="*/ 42 h 54"/>
                  <a:gd name="T16" fmla="*/ 42 w 54"/>
                  <a:gd name="T17" fmla="*/ 42 h 54"/>
                  <a:gd name="T18" fmla="*/ 54 w 54"/>
                  <a:gd name="T19" fmla="*/ 24 h 54"/>
                  <a:gd name="T20" fmla="*/ 54 w 54"/>
                  <a:gd name="T21" fmla="*/ 12 h 54"/>
                  <a:gd name="T22" fmla="*/ 54 w 54"/>
                  <a:gd name="T23" fmla="*/ 0 h 54"/>
                  <a:gd name="T24" fmla="*/ 54 w 54"/>
                  <a:gd name="T25" fmla="*/ 0 h 54"/>
                  <a:gd name="T26" fmla="*/ 42 w 54"/>
                  <a:gd name="T27" fmla="*/ 0 h 54"/>
                  <a:gd name="T28" fmla="*/ 30 w 54"/>
                  <a:gd name="T29" fmla="*/ 0 h 54"/>
                  <a:gd name="T30" fmla="*/ 12 w 54"/>
                  <a:gd name="T31" fmla="*/ 12 h 54"/>
                  <a:gd name="T32" fmla="*/ 12 w 54"/>
                  <a:gd name="T33" fmla="*/ 1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12" y="12"/>
                    </a:moveTo>
                    <a:lnTo>
                      <a:pt x="6" y="24"/>
                    </a:lnTo>
                    <a:lnTo>
                      <a:pt x="0" y="36"/>
                    </a:lnTo>
                    <a:lnTo>
                      <a:pt x="6" y="48"/>
                    </a:lnTo>
                    <a:lnTo>
                      <a:pt x="18" y="54"/>
                    </a:lnTo>
                    <a:lnTo>
                      <a:pt x="30" y="48"/>
                    </a:lnTo>
                    <a:lnTo>
                      <a:pt x="42" y="42"/>
                    </a:lnTo>
                    <a:lnTo>
                      <a:pt x="54" y="24"/>
                    </a:lnTo>
                    <a:lnTo>
                      <a:pt x="54" y="12"/>
                    </a:lnTo>
                    <a:lnTo>
                      <a:pt x="54" y="0"/>
                    </a:lnTo>
                    <a:lnTo>
                      <a:pt x="42" y="0"/>
                    </a:lnTo>
                    <a:lnTo>
                      <a:pt x="30" y="0"/>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2" name="Freeform 42"/>
              <p:cNvSpPr>
                <a:spLocks/>
              </p:cNvSpPr>
              <p:nvPr/>
            </p:nvSpPr>
            <p:spPr bwMode="auto">
              <a:xfrm>
                <a:off x="1286" y="2723"/>
                <a:ext cx="54" cy="54"/>
              </a:xfrm>
              <a:custGeom>
                <a:avLst/>
                <a:gdLst>
                  <a:gd name="T0" fmla="*/ 12 w 54"/>
                  <a:gd name="T1" fmla="*/ 12 h 54"/>
                  <a:gd name="T2" fmla="*/ 6 w 54"/>
                  <a:gd name="T3" fmla="*/ 24 h 54"/>
                  <a:gd name="T4" fmla="*/ 0 w 54"/>
                  <a:gd name="T5" fmla="*/ 36 h 54"/>
                  <a:gd name="T6" fmla="*/ 6 w 54"/>
                  <a:gd name="T7" fmla="*/ 48 h 54"/>
                  <a:gd name="T8" fmla="*/ 6 w 54"/>
                  <a:gd name="T9" fmla="*/ 48 h 54"/>
                  <a:gd name="T10" fmla="*/ 18 w 54"/>
                  <a:gd name="T11" fmla="*/ 54 h 54"/>
                  <a:gd name="T12" fmla="*/ 30 w 54"/>
                  <a:gd name="T13" fmla="*/ 48 h 54"/>
                  <a:gd name="T14" fmla="*/ 42 w 54"/>
                  <a:gd name="T15" fmla="*/ 42 h 54"/>
                  <a:gd name="T16" fmla="*/ 42 w 54"/>
                  <a:gd name="T17" fmla="*/ 42 h 54"/>
                  <a:gd name="T18" fmla="*/ 54 w 54"/>
                  <a:gd name="T19" fmla="*/ 24 h 54"/>
                  <a:gd name="T20" fmla="*/ 54 w 54"/>
                  <a:gd name="T21" fmla="*/ 12 h 54"/>
                  <a:gd name="T22" fmla="*/ 54 w 54"/>
                  <a:gd name="T23" fmla="*/ 0 h 54"/>
                  <a:gd name="T24" fmla="*/ 54 w 54"/>
                  <a:gd name="T25" fmla="*/ 0 h 54"/>
                  <a:gd name="T26" fmla="*/ 42 w 54"/>
                  <a:gd name="T27" fmla="*/ 0 h 54"/>
                  <a:gd name="T28" fmla="*/ 30 w 54"/>
                  <a:gd name="T29" fmla="*/ 0 h 54"/>
                  <a:gd name="T30" fmla="*/ 12 w 54"/>
                  <a:gd name="T31" fmla="*/ 12 h 54"/>
                  <a:gd name="T32" fmla="*/ 12 w 54"/>
                  <a:gd name="T33" fmla="*/ 12 h 54"/>
                  <a:gd name="T34" fmla="*/ 12 w 54"/>
                  <a:gd name="T35" fmla="*/ 1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12" y="12"/>
                    </a:moveTo>
                    <a:lnTo>
                      <a:pt x="6" y="24"/>
                    </a:lnTo>
                    <a:lnTo>
                      <a:pt x="0" y="36"/>
                    </a:lnTo>
                    <a:lnTo>
                      <a:pt x="6" y="48"/>
                    </a:lnTo>
                    <a:lnTo>
                      <a:pt x="18" y="54"/>
                    </a:lnTo>
                    <a:lnTo>
                      <a:pt x="30" y="48"/>
                    </a:lnTo>
                    <a:lnTo>
                      <a:pt x="42" y="42"/>
                    </a:lnTo>
                    <a:lnTo>
                      <a:pt x="54" y="24"/>
                    </a:lnTo>
                    <a:lnTo>
                      <a:pt x="54" y="12"/>
                    </a:lnTo>
                    <a:lnTo>
                      <a:pt x="54" y="0"/>
                    </a:lnTo>
                    <a:lnTo>
                      <a:pt x="42" y="0"/>
                    </a:lnTo>
                    <a:lnTo>
                      <a:pt x="30" y="0"/>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3" name="Freeform 43"/>
              <p:cNvSpPr>
                <a:spLocks/>
              </p:cNvSpPr>
              <p:nvPr/>
            </p:nvSpPr>
            <p:spPr bwMode="auto">
              <a:xfrm>
                <a:off x="1256" y="2783"/>
                <a:ext cx="48" cy="60"/>
              </a:xfrm>
              <a:custGeom>
                <a:avLst/>
                <a:gdLst>
                  <a:gd name="T0" fmla="*/ 0 w 48"/>
                  <a:gd name="T1" fmla="*/ 24 h 60"/>
                  <a:gd name="T2" fmla="*/ 0 w 48"/>
                  <a:gd name="T3" fmla="*/ 36 h 60"/>
                  <a:gd name="T4" fmla="*/ 0 w 48"/>
                  <a:gd name="T5" fmla="*/ 48 h 60"/>
                  <a:gd name="T6" fmla="*/ 12 w 48"/>
                  <a:gd name="T7" fmla="*/ 60 h 60"/>
                  <a:gd name="T8" fmla="*/ 12 w 48"/>
                  <a:gd name="T9" fmla="*/ 60 h 60"/>
                  <a:gd name="T10" fmla="*/ 24 w 48"/>
                  <a:gd name="T11" fmla="*/ 60 h 60"/>
                  <a:gd name="T12" fmla="*/ 36 w 48"/>
                  <a:gd name="T13" fmla="*/ 48 h 60"/>
                  <a:gd name="T14" fmla="*/ 42 w 48"/>
                  <a:gd name="T15" fmla="*/ 36 h 60"/>
                  <a:gd name="T16" fmla="*/ 42 w 48"/>
                  <a:gd name="T17" fmla="*/ 36 h 60"/>
                  <a:gd name="T18" fmla="*/ 48 w 48"/>
                  <a:gd name="T19" fmla="*/ 18 h 60"/>
                  <a:gd name="T20" fmla="*/ 42 w 48"/>
                  <a:gd name="T21" fmla="*/ 6 h 60"/>
                  <a:gd name="T22" fmla="*/ 36 w 48"/>
                  <a:gd name="T23" fmla="*/ 0 h 60"/>
                  <a:gd name="T24" fmla="*/ 36 w 48"/>
                  <a:gd name="T25" fmla="*/ 0 h 60"/>
                  <a:gd name="T26" fmla="*/ 24 w 48"/>
                  <a:gd name="T27" fmla="*/ 0 h 60"/>
                  <a:gd name="T28" fmla="*/ 12 w 48"/>
                  <a:gd name="T29" fmla="*/ 6 h 60"/>
                  <a:gd name="T30" fmla="*/ 0 w 48"/>
                  <a:gd name="T31" fmla="*/ 24 h 60"/>
                  <a:gd name="T32" fmla="*/ 0 w 48"/>
                  <a:gd name="T33" fmla="*/ 24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0" y="24"/>
                    </a:moveTo>
                    <a:lnTo>
                      <a:pt x="0" y="36"/>
                    </a:lnTo>
                    <a:lnTo>
                      <a:pt x="0" y="48"/>
                    </a:lnTo>
                    <a:lnTo>
                      <a:pt x="12" y="60"/>
                    </a:lnTo>
                    <a:lnTo>
                      <a:pt x="24" y="60"/>
                    </a:lnTo>
                    <a:lnTo>
                      <a:pt x="36" y="48"/>
                    </a:lnTo>
                    <a:lnTo>
                      <a:pt x="42" y="36"/>
                    </a:lnTo>
                    <a:lnTo>
                      <a:pt x="48" y="18"/>
                    </a:lnTo>
                    <a:lnTo>
                      <a:pt x="42" y="6"/>
                    </a:lnTo>
                    <a:lnTo>
                      <a:pt x="36" y="0"/>
                    </a:lnTo>
                    <a:lnTo>
                      <a:pt x="24" y="0"/>
                    </a:lnTo>
                    <a:lnTo>
                      <a:pt x="12" y="6"/>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4" name="Freeform 44"/>
              <p:cNvSpPr>
                <a:spLocks/>
              </p:cNvSpPr>
              <p:nvPr/>
            </p:nvSpPr>
            <p:spPr bwMode="auto">
              <a:xfrm>
                <a:off x="1256" y="2783"/>
                <a:ext cx="48" cy="60"/>
              </a:xfrm>
              <a:custGeom>
                <a:avLst/>
                <a:gdLst>
                  <a:gd name="T0" fmla="*/ 0 w 48"/>
                  <a:gd name="T1" fmla="*/ 24 h 60"/>
                  <a:gd name="T2" fmla="*/ 0 w 48"/>
                  <a:gd name="T3" fmla="*/ 36 h 60"/>
                  <a:gd name="T4" fmla="*/ 0 w 48"/>
                  <a:gd name="T5" fmla="*/ 48 h 60"/>
                  <a:gd name="T6" fmla="*/ 12 w 48"/>
                  <a:gd name="T7" fmla="*/ 60 h 60"/>
                  <a:gd name="T8" fmla="*/ 12 w 48"/>
                  <a:gd name="T9" fmla="*/ 60 h 60"/>
                  <a:gd name="T10" fmla="*/ 24 w 48"/>
                  <a:gd name="T11" fmla="*/ 60 h 60"/>
                  <a:gd name="T12" fmla="*/ 36 w 48"/>
                  <a:gd name="T13" fmla="*/ 48 h 60"/>
                  <a:gd name="T14" fmla="*/ 42 w 48"/>
                  <a:gd name="T15" fmla="*/ 36 h 60"/>
                  <a:gd name="T16" fmla="*/ 42 w 48"/>
                  <a:gd name="T17" fmla="*/ 36 h 60"/>
                  <a:gd name="T18" fmla="*/ 48 w 48"/>
                  <a:gd name="T19" fmla="*/ 18 h 60"/>
                  <a:gd name="T20" fmla="*/ 42 w 48"/>
                  <a:gd name="T21" fmla="*/ 6 h 60"/>
                  <a:gd name="T22" fmla="*/ 36 w 48"/>
                  <a:gd name="T23" fmla="*/ 0 h 60"/>
                  <a:gd name="T24" fmla="*/ 36 w 48"/>
                  <a:gd name="T25" fmla="*/ 0 h 60"/>
                  <a:gd name="T26" fmla="*/ 24 w 48"/>
                  <a:gd name="T27" fmla="*/ 0 h 60"/>
                  <a:gd name="T28" fmla="*/ 12 w 48"/>
                  <a:gd name="T29" fmla="*/ 6 h 60"/>
                  <a:gd name="T30" fmla="*/ 0 w 48"/>
                  <a:gd name="T31" fmla="*/ 24 h 60"/>
                  <a:gd name="T32" fmla="*/ 0 w 48"/>
                  <a:gd name="T33" fmla="*/ 24 h 60"/>
                  <a:gd name="T34" fmla="*/ 0 w 48"/>
                  <a:gd name="T35" fmla="*/ 24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60"/>
                  <a:gd name="T56" fmla="*/ 48 w 4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60">
                    <a:moveTo>
                      <a:pt x="0" y="24"/>
                    </a:moveTo>
                    <a:lnTo>
                      <a:pt x="0" y="36"/>
                    </a:lnTo>
                    <a:lnTo>
                      <a:pt x="0" y="48"/>
                    </a:lnTo>
                    <a:lnTo>
                      <a:pt x="12" y="60"/>
                    </a:lnTo>
                    <a:lnTo>
                      <a:pt x="24" y="60"/>
                    </a:lnTo>
                    <a:lnTo>
                      <a:pt x="36" y="48"/>
                    </a:lnTo>
                    <a:lnTo>
                      <a:pt x="42" y="36"/>
                    </a:lnTo>
                    <a:lnTo>
                      <a:pt x="48" y="18"/>
                    </a:lnTo>
                    <a:lnTo>
                      <a:pt x="42" y="6"/>
                    </a:lnTo>
                    <a:lnTo>
                      <a:pt x="36" y="0"/>
                    </a:lnTo>
                    <a:lnTo>
                      <a:pt x="24" y="0"/>
                    </a:lnTo>
                    <a:lnTo>
                      <a:pt x="12" y="6"/>
                    </a:lnTo>
                    <a:lnTo>
                      <a:pt x="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5" name="Freeform 45"/>
              <p:cNvSpPr>
                <a:spLocks/>
              </p:cNvSpPr>
              <p:nvPr/>
            </p:nvSpPr>
            <p:spPr bwMode="auto">
              <a:xfrm>
                <a:off x="1250" y="2855"/>
                <a:ext cx="42" cy="60"/>
              </a:xfrm>
              <a:custGeom>
                <a:avLst/>
                <a:gdLst>
                  <a:gd name="T0" fmla="*/ 0 w 42"/>
                  <a:gd name="T1" fmla="*/ 30 h 60"/>
                  <a:gd name="T2" fmla="*/ 0 w 42"/>
                  <a:gd name="T3" fmla="*/ 48 h 60"/>
                  <a:gd name="T4" fmla="*/ 12 w 42"/>
                  <a:gd name="T5" fmla="*/ 60 h 60"/>
                  <a:gd name="T6" fmla="*/ 24 w 42"/>
                  <a:gd name="T7" fmla="*/ 60 h 60"/>
                  <a:gd name="T8" fmla="*/ 24 w 42"/>
                  <a:gd name="T9" fmla="*/ 60 h 60"/>
                  <a:gd name="T10" fmla="*/ 30 w 42"/>
                  <a:gd name="T11" fmla="*/ 60 h 60"/>
                  <a:gd name="T12" fmla="*/ 42 w 42"/>
                  <a:gd name="T13" fmla="*/ 48 h 60"/>
                  <a:gd name="T14" fmla="*/ 42 w 42"/>
                  <a:gd name="T15" fmla="*/ 30 h 60"/>
                  <a:gd name="T16" fmla="*/ 42 w 42"/>
                  <a:gd name="T17" fmla="*/ 30 h 60"/>
                  <a:gd name="T18" fmla="*/ 42 w 42"/>
                  <a:gd name="T19" fmla="*/ 12 h 60"/>
                  <a:gd name="T20" fmla="*/ 30 w 42"/>
                  <a:gd name="T21" fmla="*/ 0 h 60"/>
                  <a:gd name="T22" fmla="*/ 24 w 42"/>
                  <a:gd name="T23" fmla="*/ 0 h 60"/>
                  <a:gd name="T24" fmla="*/ 24 w 42"/>
                  <a:gd name="T25" fmla="*/ 0 h 60"/>
                  <a:gd name="T26" fmla="*/ 12 w 42"/>
                  <a:gd name="T27" fmla="*/ 0 h 60"/>
                  <a:gd name="T28" fmla="*/ 0 w 42"/>
                  <a:gd name="T29" fmla="*/ 12 h 60"/>
                  <a:gd name="T30" fmla="*/ 0 w 42"/>
                  <a:gd name="T31" fmla="*/ 30 h 60"/>
                  <a:gd name="T32" fmla="*/ 0 w 42"/>
                  <a:gd name="T33" fmla="*/ 3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60"/>
                  <a:gd name="T53" fmla="*/ 42 w 42"/>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60">
                    <a:moveTo>
                      <a:pt x="0" y="30"/>
                    </a:moveTo>
                    <a:lnTo>
                      <a:pt x="0" y="48"/>
                    </a:lnTo>
                    <a:lnTo>
                      <a:pt x="12" y="60"/>
                    </a:lnTo>
                    <a:lnTo>
                      <a:pt x="24" y="60"/>
                    </a:lnTo>
                    <a:lnTo>
                      <a:pt x="30" y="60"/>
                    </a:lnTo>
                    <a:lnTo>
                      <a:pt x="42" y="48"/>
                    </a:lnTo>
                    <a:lnTo>
                      <a:pt x="42" y="30"/>
                    </a:lnTo>
                    <a:lnTo>
                      <a:pt x="42" y="12"/>
                    </a:lnTo>
                    <a:lnTo>
                      <a:pt x="30" y="0"/>
                    </a:lnTo>
                    <a:lnTo>
                      <a:pt x="24" y="0"/>
                    </a:lnTo>
                    <a:lnTo>
                      <a:pt x="12" y="0"/>
                    </a:lnTo>
                    <a:lnTo>
                      <a:pt x="0" y="12"/>
                    </a:lnTo>
                    <a:lnTo>
                      <a:pt x="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6" name="Freeform 46"/>
              <p:cNvSpPr>
                <a:spLocks/>
              </p:cNvSpPr>
              <p:nvPr/>
            </p:nvSpPr>
            <p:spPr bwMode="auto">
              <a:xfrm>
                <a:off x="1250" y="2855"/>
                <a:ext cx="42" cy="60"/>
              </a:xfrm>
              <a:custGeom>
                <a:avLst/>
                <a:gdLst>
                  <a:gd name="T0" fmla="*/ 0 w 42"/>
                  <a:gd name="T1" fmla="*/ 30 h 60"/>
                  <a:gd name="T2" fmla="*/ 0 w 42"/>
                  <a:gd name="T3" fmla="*/ 48 h 60"/>
                  <a:gd name="T4" fmla="*/ 12 w 42"/>
                  <a:gd name="T5" fmla="*/ 60 h 60"/>
                  <a:gd name="T6" fmla="*/ 24 w 42"/>
                  <a:gd name="T7" fmla="*/ 60 h 60"/>
                  <a:gd name="T8" fmla="*/ 24 w 42"/>
                  <a:gd name="T9" fmla="*/ 60 h 60"/>
                  <a:gd name="T10" fmla="*/ 30 w 42"/>
                  <a:gd name="T11" fmla="*/ 60 h 60"/>
                  <a:gd name="T12" fmla="*/ 42 w 42"/>
                  <a:gd name="T13" fmla="*/ 48 h 60"/>
                  <a:gd name="T14" fmla="*/ 42 w 42"/>
                  <a:gd name="T15" fmla="*/ 30 h 60"/>
                  <a:gd name="T16" fmla="*/ 42 w 42"/>
                  <a:gd name="T17" fmla="*/ 30 h 60"/>
                  <a:gd name="T18" fmla="*/ 42 w 42"/>
                  <a:gd name="T19" fmla="*/ 12 h 60"/>
                  <a:gd name="T20" fmla="*/ 30 w 42"/>
                  <a:gd name="T21" fmla="*/ 0 h 60"/>
                  <a:gd name="T22" fmla="*/ 24 w 42"/>
                  <a:gd name="T23" fmla="*/ 0 h 60"/>
                  <a:gd name="T24" fmla="*/ 24 w 42"/>
                  <a:gd name="T25" fmla="*/ 0 h 60"/>
                  <a:gd name="T26" fmla="*/ 12 w 42"/>
                  <a:gd name="T27" fmla="*/ 0 h 60"/>
                  <a:gd name="T28" fmla="*/ 0 w 42"/>
                  <a:gd name="T29" fmla="*/ 12 h 60"/>
                  <a:gd name="T30" fmla="*/ 0 w 42"/>
                  <a:gd name="T31" fmla="*/ 30 h 60"/>
                  <a:gd name="T32" fmla="*/ 0 w 42"/>
                  <a:gd name="T33" fmla="*/ 30 h 60"/>
                  <a:gd name="T34" fmla="*/ 0 w 42"/>
                  <a:gd name="T35" fmla="*/ 30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60"/>
                  <a:gd name="T56" fmla="*/ 42 w 42"/>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60">
                    <a:moveTo>
                      <a:pt x="0" y="30"/>
                    </a:moveTo>
                    <a:lnTo>
                      <a:pt x="0" y="48"/>
                    </a:lnTo>
                    <a:lnTo>
                      <a:pt x="12" y="60"/>
                    </a:lnTo>
                    <a:lnTo>
                      <a:pt x="24" y="60"/>
                    </a:lnTo>
                    <a:lnTo>
                      <a:pt x="30" y="60"/>
                    </a:lnTo>
                    <a:lnTo>
                      <a:pt x="42" y="48"/>
                    </a:lnTo>
                    <a:lnTo>
                      <a:pt x="42" y="30"/>
                    </a:lnTo>
                    <a:lnTo>
                      <a:pt x="42" y="12"/>
                    </a:lnTo>
                    <a:lnTo>
                      <a:pt x="30" y="0"/>
                    </a:lnTo>
                    <a:lnTo>
                      <a:pt x="24" y="0"/>
                    </a:lnTo>
                    <a:lnTo>
                      <a:pt x="12" y="0"/>
                    </a:lnTo>
                    <a:lnTo>
                      <a:pt x="0" y="12"/>
                    </a:lnTo>
                    <a:lnTo>
                      <a:pt x="0"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7" name="Freeform 47"/>
              <p:cNvSpPr>
                <a:spLocks/>
              </p:cNvSpPr>
              <p:nvPr/>
            </p:nvSpPr>
            <p:spPr bwMode="auto">
              <a:xfrm>
                <a:off x="1268" y="2927"/>
                <a:ext cx="48" cy="60"/>
              </a:xfrm>
              <a:custGeom>
                <a:avLst/>
                <a:gdLst>
                  <a:gd name="T0" fmla="*/ 6 w 48"/>
                  <a:gd name="T1" fmla="*/ 36 h 60"/>
                  <a:gd name="T2" fmla="*/ 18 w 48"/>
                  <a:gd name="T3" fmla="*/ 48 h 60"/>
                  <a:gd name="T4" fmla="*/ 24 w 48"/>
                  <a:gd name="T5" fmla="*/ 60 h 60"/>
                  <a:gd name="T6" fmla="*/ 36 w 48"/>
                  <a:gd name="T7" fmla="*/ 60 h 60"/>
                  <a:gd name="T8" fmla="*/ 36 w 48"/>
                  <a:gd name="T9" fmla="*/ 60 h 60"/>
                  <a:gd name="T10" fmla="*/ 48 w 48"/>
                  <a:gd name="T11" fmla="*/ 48 h 60"/>
                  <a:gd name="T12" fmla="*/ 48 w 48"/>
                  <a:gd name="T13" fmla="*/ 36 h 60"/>
                  <a:gd name="T14" fmla="*/ 48 w 48"/>
                  <a:gd name="T15" fmla="*/ 18 h 60"/>
                  <a:gd name="T16" fmla="*/ 48 w 48"/>
                  <a:gd name="T17" fmla="*/ 18 h 60"/>
                  <a:gd name="T18" fmla="*/ 36 w 48"/>
                  <a:gd name="T19" fmla="*/ 6 h 60"/>
                  <a:gd name="T20" fmla="*/ 24 w 48"/>
                  <a:gd name="T21" fmla="*/ 0 h 60"/>
                  <a:gd name="T22" fmla="*/ 12 w 48"/>
                  <a:gd name="T23" fmla="*/ 0 h 60"/>
                  <a:gd name="T24" fmla="*/ 12 w 48"/>
                  <a:gd name="T25" fmla="*/ 0 h 60"/>
                  <a:gd name="T26" fmla="*/ 6 w 48"/>
                  <a:gd name="T27" fmla="*/ 6 h 60"/>
                  <a:gd name="T28" fmla="*/ 0 w 48"/>
                  <a:gd name="T29" fmla="*/ 18 h 60"/>
                  <a:gd name="T30" fmla="*/ 6 w 48"/>
                  <a:gd name="T31" fmla="*/ 36 h 60"/>
                  <a:gd name="T32" fmla="*/ 6 w 48"/>
                  <a:gd name="T33" fmla="*/ 36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6" y="36"/>
                    </a:moveTo>
                    <a:lnTo>
                      <a:pt x="18" y="48"/>
                    </a:lnTo>
                    <a:lnTo>
                      <a:pt x="24" y="60"/>
                    </a:lnTo>
                    <a:lnTo>
                      <a:pt x="36" y="60"/>
                    </a:lnTo>
                    <a:lnTo>
                      <a:pt x="48" y="48"/>
                    </a:lnTo>
                    <a:lnTo>
                      <a:pt x="48" y="36"/>
                    </a:lnTo>
                    <a:lnTo>
                      <a:pt x="48" y="18"/>
                    </a:lnTo>
                    <a:lnTo>
                      <a:pt x="36" y="6"/>
                    </a:lnTo>
                    <a:lnTo>
                      <a:pt x="24" y="0"/>
                    </a:lnTo>
                    <a:lnTo>
                      <a:pt x="12" y="0"/>
                    </a:lnTo>
                    <a:lnTo>
                      <a:pt x="6" y="6"/>
                    </a:lnTo>
                    <a:lnTo>
                      <a:pt x="0" y="18"/>
                    </a:lnTo>
                    <a:lnTo>
                      <a:pt x="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8" name="Freeform 48"/>
              <p:cNvSpPr>
                <a:spLocks/>
              </p:cNvSpPr>
              <p:nvPr/>
            </p:nvSpPr>
            <p:spPr bwMode="auto">
              <a:xfrm>
                <a:off x="1268" y="2927"/>
                <a:ext cx="48" cy="60"/>
              </a:xfrm>
              <a:custGeom>
                <a:avLst/>
                <a:gdLst>
                  <a:gd name="T0" fmla="*/ 6 w 48"/>
                  <a:gd name="T1" fmla="*/ 36 h 60"/>
                  <a:gd name="T2" fmla="*/ 18 w 48"/>
                  <a:gd name="T3" fmla="*/ 48 h 60"/>
                  <a:gd name="T4" fmla="*/ 24 w 48"/>
                  <a:gd name="T5" fmla="*/ 60 h 60"/>
                  <a:gd name="T6" fmla="*/ 36 w 48"/>
                  <a:gd name="T7" fmla="*/ 60 h 60"/>
                  <a:gd name="T8" fmla="*/ 36 w 48"/>
                  <a:gd name="T9" fmla="*/ 60 h 60"/>
                  <a:gd name="T10" fmla="*/ 48 w 48"/>
                  <a:gd name="T11" fmla="*/ 48 h 60"/>
                  <a:gd name="T12" fmla="*/ 48 w 48"/>
                  <a:gd name="T13" fmla="*/ 36 h 60"/>
                  <a:gd name="T14" fmla="*/ 48 w 48"/>
                  <a:gd name="T15" fmla="*/ 18 h 60"/>
                  <a:gd name="T16" fmla="*/ 48 w 48"/>
                  <a:gd name="T17" fmla="*/ 18 h 60"/>
                  <a:gd name="T18" fmla="*/ 36 w 48"/>
                  <a:gd name="T19" fmla="*/ 6 h 60"/>
                  <a:gd name="T20" fmla="*/ 24 w 48"/>
                  <a:gd name="T21" fmla="*/ 0 h 60"/>
                  <a:gd name="T22" fmla="*/ 12 w 48"/>
                  <a:gd name="T23" fmla="*/ 0 h 60"/>
                  <a:gd name="T24" fmla="*/ 12 w 48"/>
                  <a:gd name="T25" fmla="*/ 0 h 60"/>
                  <a:gd name="T26" fmla="*/ 6 w 48"/>
                  <a:gd name="T27" fmla="*/ 6 h 60"/>
                  <a:gd name="T28" fmla="*/ 0 w 48"/>
                  <a:gd name="T29" fmla="*/ 18 h 60"/>
                  <a:gd name="T30" fmla="*/ 6 w 48"/>
                  <a:gd name="T31" fmla="*/ 36 h 60"/>
                  <a:gd name="T32" fmla="*/ 6 w 48"/>
                  <a:gd name="T33" fmla="*/ 36 h 60"/>
                  <a:gd name="T34" fmla="*/ 6 w 48"/>
                  <a:gd name="T35" fmla="*/ 36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60"/>
                  <a:gd name="T56" fmla="*/ 48 w 4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60">
                    <a:moveTo>
                      <a:pt x="6" y="36"/>
                    </a:moveTo>
                    <a:lnTo>
                      <a:pt x="18" y="48"/>
                    </a:lnTo>
                    <a:lnTo>
                      <a:pt x="24" y="60"/>
                    </a:lnTo>
                    <a:lnTo>
                      <a:pt x="36" y="60"/>
                    </a:lnTo>
                    <a:lnTo>
                      <a:pt x="48" y="48"/>
                    </a:lnTo>
                    <a:lnTo>
                      <a:pt x="48" y="36"/>
                    </a:lnTo>
                    <a:lnTo>
                      <a:pt x="48" y="18"/>
                    </a:lnTo>
                    <a:lnTo>
                      <a:pt x="36" y="6"/>
                    </a:lnTo>
                    <a:lnTo>
                      <a:pt x="24" y="0"/>
                    </a:lnTo>
                    <a:lnTo>
                      <a:pt x="12" y="0"/>
                    </a:lnTo>
                    <a:lnTo>
                      <a:pt x="6" y="6"/>
                    </a:lnTo>
                    <a:lnTo>
                      <a:pt x="0" y="18"/>
                    </a:lnTo>
                    <a:lnTo>
                      <a:pt x="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19" name="Freeform 49"/>
              <p:cNvSpPr>
                <a:spLocks/>
              </p:cNvSpPr>
              <p:nvPr/>
            </p:nvSpPr>
            <p:spPr bwMode="auto">
              <a:xfrm>
                <a:off x="1316" y="2981"/>
                <a:ext cx="54" cy="54"/>
              </a:xfrm>
              <a:custGeom>
                <a:avLst/>
                <a:gdLst>
                  <a:gd name="T0" fmla="*/ 12 w 54"/>
                  <a:gd name="T1" fmla="*/ 42 h 54"/>
                  <a:gd name="T2" fmla="*/ 24 w 54"/>
                  <a:gd name="T3" fmla="*/ 54 h 54"/>
                  <a:gd name="T4" fmla="*/ 42 w 54"/>
                  <a:gd name="T5" fmla="*/ 54 h 54"/>
                  <a:gd name="T6" fmla="*/ 48 w 54"/>
                  <a:gd name="T7" fmla="*/ 54 h 54"/>
                  <a:gd name="T8" fmla="*/ 48 w 54"/>
                  <a:gd name="T9" fmla="*/ 54 h 54"/>
                  <a:gd name="T10" fmla="*/ 54 w 54"/>
                  <a:gd name="T11" fmla="*/ 42 h 54"/>
                  <a:gd name="T12" fmla="*/ 54 w 54"/>
                  <a:gd name="T13" fmla="*/ 30 h 54"/>
                  <a:gd name="T14" fmla="*/ 42 w 54"/>
                  <a:gd name="T15" fmla="*/ 18 h 54"/>
                  <a:gd name="T16" fmla="*/ 42 w 54"/>
                  <a:gd name="T17" fmla="*/ 18 h 54"/>
                  <a:gd name="T18" fmla="*/ 30 w 54"/>
                  <a:gd name="T19" fmla="*/ 6 h 54"/>
                  <a:gd name="T20" fmla="*/ 12 w 54"/>
                  <a:gd name="T21" fmla="*/ 0 h 54"/>
                  <a:gd name="T22" fmla="*/ 0 w 54"/>
                  <a:gd name="T23" fmla="*/ 6 h 54"/>
                  <a:gd name="T24" fmla="*/ 0 w 54"/>
                  <a:gd name="T25" fmla="*/ 6 h 54"/>
                  <a:gd name="T26" fmla="*/ 0 w 54"/>
                  <a:gd name="T27" fmla="*/ 18 h 54"/>
                  <a:gd name="T28" fmla="*/ 0 w 54"/>
                  <a:gd name="T29" fmla="*/ 30 h 54"/>
                  <a:gd name="T30" fmla="*/ 12 w 54"/>
                  <a:gd name="T31" fmla="*/ 42 h 54"/>
                  <a:gd name="T32" fmla="*/ 12 w 54"/>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12" y="42"/>
                    </a:moveTo>
                    <a:lnTo>
                      <a:pt x="24" y="54"/>
                    </a:lnTo>
                    <a:lnTo>
                      <a:pt x="42" y="54"/>
                    </a:lnTo>
                    <a:lnTo>
                      <a:pt x="48" y="54"/>
                    </a:lnTo>
                    <a:lnTo>
                      <a:pt x="54" y="42"/>
                    </a:lnTo>
                    <a:lnTo>
                      <a:pt x="54" y="30"/>
                    </a:lnTo>
                    <a:lnTo>
                      <a:pt x="42" y="18"/>
                    </a:lnTo>
                    <a:lnTo>
                      <a:pt x="30" y="6"/>
                    </a:lnTo>
                    <a:lnTo>
                      <a:pt x="12" y="0"/>
                    </a:lnTo>
                    <a:lnTo>
                      <a:pt x="0" y="6"/>
                    </a:lnTo>
                    <a:lnTo>
                      <a:pt x="0" y="18"/>
                    </a:lnTo>
                    <a:lnTo>
                      <a:pt x="0" y="30"/>
                    </a:lnTo>
                    <a:lnTo>
                      <a:pt x="12"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0" name="Freeform 50"/>
              <p:cNvSpPr>
                <a:spLocks/>
              </p:cNvSpPr>
              <p:nvPr/>
            </p:nvSpPr>
            <p:spPr bwMode="auto">
              <a:xfrm>
                <a:off x="1316" y="2981"/>
                <a:ext cx="54" cy="54"/>
              </a:xfrm>
              <a:custGeom>
                <a:avLst/>
                <a:gdLst>
                  <a:gd name="T0" fmla="*/ 12 w 54"/>
                  <a:gd name="T1" fmla="*/ 42 h 54"/>
                  <a:gd name="T2" fmla="*/ 24 w 54"/>
                  <a:gd name="T3" fmla="*/ 54 h 54"/>
                  <a:gd name="T4" fmla="*/ 42 w 54"/>
                  <a:gd name="T5" fmla="*/ 54 h 54"/>
                  <a:gd name="T6" fmla="*/ 48 w 54"/>
                  <a:gd name="T7" fmla="*/ 54 h 54"/>
                  <a:gd name="T8" fmla="*/ 48 w 54"/>
                  <a:gd name="T9" fmla="*/ 54 h 54"/>
                  <a:gd name="T10" fmla="*/ 54 w 54"/>
                  <a:gd name="T11" fmla="*/ 42 h 54"/>
                  <a:gd name="T12" fmla="*/ 54 w 54"/>
                  <a:gd name="T13" fmla="*/ 30 h 54"/>
                  <a:gd name="T14" fmla="*/ 42 w 54"/>
                  <a:gd name="T15" fmla="*/ 18 h 54"/>
                  <a:gd name="T16" fmla="*/ 42 w 54"/>
                  <a:gd name="T17" fmla="*/ 18 h 54"/>
                  <a:gd name="T18" fmla="*/ 30 w 54"/>
                  <a:gd name="T19" fmla="*/ 6 h 54"/>
                  <a:gd name="T20" fmla="*/ 12 w 54"/>
                  <a:gd name="T21" fmla="*/ 0 h 54"/>
                  <a:gd name="T22" fmla="*/ 0 w 54"/>
                  <a:gd name="T23" fmla="*/ 6 h 54"/>
                  <a:gd name="T24" fmla="*/ 0 w 54"/>
                  <a:gd name="T25" fmla="*/ 6 h 54"/>
                  <a:gd name="T26" fmla="*/ 0 w 54"/>
                  <a:gd name="T27" fmla="*/ 18 h 54"/>
                  <a:gd name="T28" fmla="*/ 0 w 54"/>
                  <a:gd name="T29" fmla="*/ 30 h 54"/>
                  <a:gd name="T30" fmla="*/ 12 w 54"/>
                  <a:gd name="T31" fmla="*/ 42 h 54"/>
                  <a:gd name="T32" fmla="*/ 12 w 54"/>
                  <a:gd name="T33" fmla="*/ 42 h 54"/>
                  <a:gd name="T34" fmla="*/ 12 w 54"/>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12" y="42"/>
                    </a:moveTo>
                    <a:lnTo>
                      <a:pt x="24" y="54"/>
                    </a:lnTo>
                    <a:lnTo>
                      <a:pt x="42" y="54"/>
                    </a:lnTo>
                    <a:lnTo>
                      <a:pt x="48" y="54"/>
                    </a:lnTo>
                    <a:lnTo>
                      <a:pt x="54" y="42"/>
                    </a:lnTo>
                    <a:lnTo>
                      <a:pt x="54" y="30"/>
                    </a:lnTo>
                    <a:lnTo>
                      <a:pt x="42" y="18"/>
                    </a:lnTo>
                    <a:lnTo>
                      <a:pt x="30" y="6"/>
                    </a:lnTo>
                    <a:lnTo>
                      <a:pt x="12" y="0"/>
                    </a:lnTo>
                    <a:lnTo>
                      <a:pt x="0" y="6"/>
                    </a:lnTo>
                    <a:lnTo>
                      <a:pt x="0" y="18"/>
                    </a:lnTo>
                    <a:lnTo>
                      <a:pt x="0" y="30"/>
                    </a:lnTo>
                    <a:lnTo>
                      <a:pt x="12"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1" name="Freeform 51"/>
              <p:cNvSpPr>
                <a:spLocks/>
              </p:cNvSpPr>
              <p:nvPr/>
            </p:nvSpPr>
            <p:spPr bwMode="auto">
              <a:xfrm>
                <a:off x="1382" y="3023"/>
                <a:ext cx="60" cy="42"/>
              </a:xfrm>
              <a:custGeom>
                <a:avLst/>
                <a:gdLst>
                  <a:gd name="T0" fmla="*/ 18 w 60"/>
                  <a:gd name="T1" fmla="*/ 42 h 42"/>
                  <a:gd name="T2" fmla="*/ 36 w 60"/>
                  <a:gd name="T3" fmla="*/ 42 h 42"/>
                  <a:gd name="T4" fmla="*/ 54 w 60"/>
                  <a:gd name="T5" fmla="*/ 42 h 42"/>
                  <a:gd name="T6" fmla="*/ 60 w 60"/>
                  <a:gd name="T7" fmla="*/ 36 h 42"/>
                  <a:gd name="T8" fmla="*/ 60 w 60"/>
                  <a:gd name="T9" fmla="*/ 36 h 42"/>
                  <a:gd name="T10" fmla="*/ 60 w 60"/>
                  <a:gd name="T11" fmla="*/ 24 h 42"/>
                  <a:gd name="T12" fmla="*/ 54 w 60"/>
                  <a:gd name="T13" fmla="*/ 12 h 42"/>
                  <a:gd name="T14" fmla="*/ 36 w 60"/>
                  <a:gd name="T15" fmla="*/ 6 h 42"/>
                  <a:gd name="T16" fmla="*/ 36 w 60"/>
                  <a:gd name="T17" fmla="*/ 6 h 42"/>
                  <a:gd name="T18" fmla="*/ 18 w 60"/>
                  <a:gd name="T19" fmla="*/ 0 h 42"/>
                  <a:gd name="T20" fmla="*/ 6 w 60"/>
                  <a:gd name="T21" fmla="*/ 0 h 42"/>
                  <a:gd name="T22" fmla="*/ 0 w 60"/>
                  <a:gd name="T23" fmla="*/ 12 h 42"/>
                  <a:gd name="T24" fmla="*/ 0 w 60"/>
                  <a:gd name="T25" fmla="*/ 12 h 42"/>
                  <a:gd name="T26" fmla="*/ 0 w 60"/>
                  <a:gd name="T27" fmla="*/ 18 h 42"/>
                  <a:gd name="T28" fmla="*/ 6 w 60"/>
                  <a:gd name="T29" fmla="*/ 30 h 42"/>
                  <a:gd name="T30" fmla="*/ 18 w 60"/>
                  <a:gd name="T31" fmla="*/ 42 h 42"/>
                  <a:gd name="T32" fmla="*/ 18 w 60"/>
                  <a:gd name="T33" fmla="*/ 4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18" y="42"/>
                    </a:moveTo>
                    <a:lnTo>
                      <a:pt x="36" y="42"/>
                    </a:lnTo>
                    <a:lnTo>
                      <a:pt x="54" y="42"/>
                    </a:lnTo>
                    <a:lnTo>
                      <a:pt x="60" y="36"/>
                    </a:lnTo>
                    <a:lnTo>
                      <a:pt x="60" y="24"/>
                    </a:lnTo>
                    <a:lnTo>
                      <a:pt x="54" y="12"/>
                    </a:lnTo>
                    <a:lnTo>
                      <a:pt x="36" y="6"/>
                    </a:lnTo>
                    <a:lnTo>
                      <a:pt x="18" y="0"/>
                    </a:lnTo>
                    <a:lnTo>
                      <a:pt x="6" y="0"/>
                    </a:lnTo>
                    <a:lnTo>
                      <a:pt x="0" y="12"/>
                    </a:lnTo>
                    <a:lnTo>
                      <a:pt x="0" y="18"/>
                    </a:lnTo>
                    <a:lnTo>
                      <a:pt x="6" y="30"/>
                    </a:lnTo>
                    <a:lnTo>
                      <a:pt x="18"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2" name="Freeform 52"/>
              <p:cNvSpPr>
                <a:spLocks/>
              </p:cNvSpPr>
              <p:nvPr/>
            </p:nvSpPr>
            <p:spPr bwMode="auto">
              <a:xfrm>
                <a:off x="1382" y="3023"/>
                <a:ext cx="60" cy="42"/>
              </a:xfrm>
              <a:custGeom>
                <a:avLst/>
                <a:gdLst>
                  <a:gd name="T0" fmla="*/ 18 w 60"/>
                  <a:gd name="T1" fmla="*/ 42 h 42"/>
                  <a:gd name="T2" fmla="*/ 36 w 60"/>
                  <a:gd name="T3" fmla="*/ 42 h 42"/>
                  <a:gd name="T4" fmla="*/ 54 w 60"/>
                  <a:gd name="T5" fmla="*/ 42 h 42"/>
                  <a:gd name="T6" fmla="*/ 60 w 60"/>
                  <a:gd name="T7" fmla="*/ 36 h 42"/>
                  <a:gd name="T8" fmla="*/ 60 w 60"/>
                  <a:gd name="T9" fmla="*/ 36 h 42"/>
                  <a:gd name="T10" fmla="*/ 60 w 60"/>
                  <a:gd name="T11" fmla="*/ 24 h 42"/>
                  <a:gd name="T12" fmla="*/ 54 w 60"/>
                  <a:gd name="T13" fmla="*/ 12 h 42"/>
                  <a:gd name="T14" fmla="*/ 36 w 60"/>
                  <a:gd name="T15" fmla="*/ 6 h 42"/>
                  <a:gd name="T16" fmla="*/ 36 w 60"/>
                  <a:gd name="T17" fmla="*/ 6 h 42"/>
                  <a:gd name="T18" fmla="*/ 18 w 60"/>
                  <a:gd name="T19" fmla="*/ 0 h 42"/>
                  <a:gd name="T20" fmla="*/ 6 w 60"/>
                  <a:gd name="T21" fmla="*/ 0 h 42"/>
                  <a:gd name="T22" fmla="*/ 0 w 60"/>
                  <a:gd name="T23" fmla="*/ 12 h 42"/>
                  <a:gd name="T24" fmla="*/ 0 w 60"/>
                  <a:gd name="T25" fmla="*/ 12 h 42"/>
                  <a:gd name="T26" fmla="*/ 0 w 60"/>
                  <a:gd name="T27" fmla="*/ 18 h 42"/>
                  <a:gd name="T28" fmla="*/ 6 w 60"/>
                  <a:gd name="T29" fmla="*/ 30 h 42"/>
                  <a:gd name="T30" fmla="*/ 18 w 60"/>
                  <a:gd name="T31" fmla="*/ 42 h 42"/>
                  <a:gd name="T32" fmla="*/ 18 w 60"/>
                  <a:gd name="T33" fmla="*/ 42 h 42"/>
                  <a:gd name="T34" fmla="*/ 18 w 60"/>
                  <a:gd name="T35" fmla="*/ 42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18" y="42"/>
                    </a:moveTo>
                    <a:lnTo>
                      <a:pt x="36" y="42"/>
                    </a:lnTo>
                    <a:lnTo>
                      <a:pt x="54" y="42"/>
                    </a:lnTo>
                    <a:lnTo>
                      <a:pt x="60" y="36"/>
                    </a:lnTo>
                    <a:lnTo>
                      <a:pt x="60" y="24"/>
                    </a:lnTo>
                    <a:lnTo>
                      <a:pt x="54" y="12"/>
                    </a:lnTo>
                    <a:lnTo>
                      <a:pt x="36" y="6"/>
                    </a:lnTo>
                    <a:lnTo>
                      <a:pt x="18" y="0"/>
                    </a:lnTo>
                    <a:lnTo>
                      <a:pt x="6" y="0"/>
                    </a:lnTo>
                    <a:lnTo>
                      <a:pt x="0" y="12"/>
                    </a:lnTo>
                    <a:lnTo>
                      <a:pt x="0" y="18"/>
                    </a:lnTo>
                    <a:lnTo>
                      <a:pt x="6" y="30"/>
                    </a:lnTo>
                    <a:lnTo>
                      <a:pt x="18"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3" name="Freeform 53"/>
              <p:cNvSpPr>
                <a:spLocks/>
              </p:cNvSpPr>
              <p:nvPr/>
            </p:nvSpPr>
            <p:spPr bwMode="auto">
              <a:xfrm>
                <a:off x="1454" y="3029"/>
                <a:ext cx="66" cy="42"/>
              </a:xfrm>
              <a:custGeom>
                <a:avLst/>
                <a:gdLst>
                  <a:gd name="T0" fmla="*/ 30 w 66"/>
                  <a:gd name="T1" fmla="*/ 42 h 42"/>
                  <a:gd name="T2" fmla="*/ 48 w 66"/>
                  <a:gd name="T3" fmla="*/ 42 h 42"/>
                  <a:gd name="T4" fmla="*/ 60 w 66"/>
                  <a:gd name="T5" fmla="*/ 36 h 42"/>
                  <a:gd name="T6" fmla="*/ 66 w 66"/>
                  <a:gd name="T7" fmla="*/ 24 h 42"/>
                  <a:gd name="T8" fmla="*/ 66 w 66"/>
                  <a:gd name="T9" fmla="*/ 24 h 42"/>
                  <a:gd name="T10" fmla="*/ 60 w 66"/>
                  <a:gd name="T11" fmla="*/ 12 h 42"/>
                  <a:gd name="T12" fmla="*/ 48 w 66"/>
                  <a:gd name="T13" fmla="*/ 6 h 42"/>
                  <a:gd name="T14" fmla="*/ 30 w 66"/>
                  <a:gd name="T15" fmla="*/ 0 h 42"/>
                  <a:gd name="T16" fmla="*/ 30 w 66"/>
                  <a:gd name="T17" fmla="*/ 0 h 42"/>
                  <a:gd name="T18" fmla="*/ 18 w 66"/>
                  <a:gd name="T19" fmla="*/ 6 h 42"/>
                  <a:gd name="T20" fmla="*/ 6 w 66"/>
                  <a:gd name="T21" fmla="*/ 12 h 42"/>
                  <a:gd name="T22" fmla="*/ 0 w 66"/>
                  <a:gd name="T23" fmla="*/ 24 h 42"/>
                  <a:gd name="T24" fmla="*/ 0 w 66"/>
                  <a:gd name="T25" fmla="*/ 24 h 42"/>
                  <a:gd name="T26" fmla="*/ 6 w 66"/>
                  <a:gd name="T27" fmla="*/ 36 h 42"/>
                  <a:gd name="T28" fmla="*/ 18 w 66"/>
                  <a:gd name="T29" fmla="*/ 42 h 42"/>
                  <a:gd name="T30" fmla="*/ 30 w 66"/>
                  <a:gd name="T31" fmla="*/ 42 h 42"/>
                  <a:gd name="T32" fmla="*/ 30 w 66"/>
                  <a:gd name="T33" fmla="*/ 4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42"/>
                  <a:gd name="T53" fmla="*/ 66 w 6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42">
                    <a:moveTo>
                      <a:pt x="30" y="42"/>
                    </a:moveTo>
                    <a:lnTo>
                      <a:pt x="48" y="42"/>
                    </a:lnTo>
                    <a:lnTo>
                      <a:pt x="60" y="36"/>
                    </a:lnTo>
                    <a:lnTo>
                      <a:pt x="66" y="24"/>
                    </a:lnTo>
                    <a:lnTo>
                      <a:pt x="60" y="12"/>
                    </a:lnTo>
                    <a:lnTo>
                      <a:pt x="48" y="6"/>
                    </a:lnTo>
                    <a:lnTo>
                      <a:pt x="30" y="0"/>
                    </a:lnTo>
                    <a:lnTo>
                      <a:pt x="18" y="6"/>
                    </a:lnTo>
                    <a:lnTo>
                      <a:pt x="6" y="12"/>
                    </a:lnTo>
                    <a:lnTo>
                      <a:pt x="0" y="24"/>
                    </a:lnTo>
                    <a:lnTo>
                      <a:pt x="6" y="36"/>
                    </a:lnTo>
                    <a:lnTo>
                      <a:pt x="18" y="42"/>
                    </a:lnTo>
                    <a:lnTo>
                      <a:pt x="30"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4" name="Freeform 54"/>
              <p:cNvSpPr>
                <a:spLocks/>
              </p:cNvSpPr>
              <p:nvPr/>
            </p:nvSpPr>
            <p:spPr bwMode="auto">
              <a:xfrm>
                <a:off x="1454" y="3029"/>
                <a:ext cx="66" cy="42"/>
              </a:xfrm>
              <a:custGeom>
                <a:avLst/>
                <a:gdLst>
                  <a:gd name="T0" fmla="*/ 30 w 66"/>
                  <a:gd name="T1" fmla="*/ 42 h 42"/>
                  <a:gd name="T2" fmla="*/ 48 w 66"/>
                  <a:gd name="T3" fmla="*/ 42 h 42"/>
                  <a:gd name="T4" fmla="*/ 60 w 66"/>
                  <a:gd name="T5" fmla="*/ 36 h 42"/>
                  <a:gd name="T6" fmla="*/ 66 w 66"/>
                  <a:gd name="T7" fmla="*/ 24 h 42"/>
                  <a:gd name="T8" fmla="*/ 66 w 66"/>
                  <a:gd name="T9" fmla="*/ 24 h 42"/>
                  <a:gd name="T10" fmla="*/ 60 w 66"/>
                  <a:gd name="T11" fmla="*/ 12 h 42"/>
                  <a:gd name="T12" fmla="*/ 48 w 66"/>
                  <a:gd name="T13" fmla="*/ 6 h 42"/>
                  <a:gd name="T14" fmla="*/ 30 w 66"/>
                  <a:gd name="T15" fmla="*/ 0 h 42"/>
                  <a:gd name="T16" fmla="*/ 30 w 66"/>
                  <a:gd name="T17" fmla="*/ 0 h 42"/>
                  <a:gd name="T18" fmla="*/ 18 w 66"/>
                  <a:gd name="T19" fmla="*/ 6 h 42"/>
                  <a:gd name="T20" fmla="*/ 6 w 66"/>
                  <a:gd name="T21" fmla="*/ 12 h 42"/>
                  <a:gd name="T22" fmla="*/ 0 w 66"/>
                  <a:gd name="T23" fmla="*/ 24 h 42"/>
                  <a:gd name="T24" fmla="*/ 0 w 66"/>
                  <a:gd name="T25" fmla="*/ 24 h 42"/>
                  <a:gd name="T26" fmla="*/ 6 w 66"/>
                  <a:gd name="T27" fmla="*/ 36 h 42"/>
                  <a:gd name="T28" fmla="*/ 18 w 66"/>
                  <a:gd name="T29" fmla="*/ 42 h 42"/>
                  <a:gd name="T30" fmla="*/ 30 w 66"/>
                  <a:gd name="T31" fmla="*/ 42 h 42"/>
                  <a:gd name="T32" fmla="*/ 30 w 66"/>
                  <a:gd name="T33" fmla="*/ 42 h 42"/>
                  <a:gd name="T34" fmla="*/ 30 w 66"/>
                  <a:gd name="T35" fmla="*/ 42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42"/>
                  <a:gd name="T56" fmla="*/ 66 w 66"/>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42">
                    <a:moveTo>
                      <a:pt x="30" y="42"/>
                    </a:moveTo>
                    <a:lnTo>
                      <a:pt x="48" y="42"/>
                    </a:lnTo>
                    <a:lnTo>
                      <a:pt x="60" y="36"/>
                    </a:lnTo>
                    <a:lnTo>
                      <a:pt x="66" y="24"/>
                    </a:lnTo>
                    <a:lnTo>
                      <a:pt x="60" y="12"/>
                    </a:lnTo>
                    <a:lnTo>
                      <a:pt x="48" y="6"/>
                    </a:lnTo>
                    <a:lnTo>
                      <a:pt x="30" y="0"/>
                    </a:lnTo>
                    <a:lnTo>
                      <a:pt x="18" y="6"/>
                    </a:lnTo>
                    <a:lnTo>
                      <a:pt x="6" y="12"/>
                    </a:lnTo>
                    <a:lnTo>
                      <a:pt x="0" y="24"/>
                    </a:lnTo>
                    <a:lnTo>
                      <a:pt x="6" y="36"/>
                    </a:lnTo>
                    <a:lnTo>
                      <a:pt x="18" y="42"/>
                    </a:lnTo>
                    <a:lnTo>
                      <a:pt x="30"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5" name="Freeform 55"/>
              <p:cNvSpPr>
                <a:spLocks/>
              </p:cNvSpPr>
              <p:nvPr/>
            </p:nvSpPr>
            <p:spPr bwMode="auto">
              <a:xfrm>
                <a:off x="1526" y="3005"/>
                <a:ext cx="66" cy="48"/>
              </a:xfrm>
              <a:custGeom>
                <a:avLst/>
                <a:gdLst>
                  <a:gd name="T0" fmla="*/ 42 w 66"/>
                  <a:gd name="T1" fmla="*/ 42 h 48"/>
                  <a:gd name="T2" fmla="*/ 54 w 66"/>
                  <a:gd name="T3" fmla="*/ 36 h 48"/>
                  <a:gd name="T4" fmla="*/ 66 w 66"/>
                  <a:gd name="T5" fmla="*/ 24 h 48"/>
                  <a:gd name="T6" fmla="*/ 66 w 66"/>
                  <a:gd name="T7" fmla="*/ 12 h 48"/>
                  <a:gd name="T8" fmla="*/ 66 w 66"/>
                  <a:gd name="T9" fmla="*/ 12 h 48"/>
                  <a:gd name="T10" fmla="*/ 54 w 66"/>
                  <a:gd name="T11" fmla="*/ 6 h 48"/>
                  <a:gd name="T12" fmla="*/ 42 w 66"/>
                  <a:gd name="T13" fmla="*/ 0 h 48"/>
                  <a:gd name="T14" fmla="*/ 24 w 66"/>
                  <a:gd name="T15" fmla="*/ 6 h 48"/>
                  <a:gd name="T16" fmla="*/ 24 w 66"/>
                  <a:gd name="T17" fmla="*/ 6 h 48"/>
                  <a:gd name="T18" fmla="*/ 12 w 66"/>
                  <a:gd name="T19" fmla="*/ 18 h 48"/>
                  <a:gd name="T20" fmla="*/ 0 w 66"/>
                  <a:gd name="T21" fmla="*/ 24 h 48"/>
                  <a:gd name="T22" fmla="*/ 0 w 66"/>
                  <a:gd name="T23" fmla="*/ 36 h 48"/>
                  <a:gd name="T24" fmla="*/ 0 w 66"/>
                  <a:gd name="T25" fmla="*/ 36 h 48"/>
                  <a:gd name="T26" fmla="*/ 12 w 66"/>
                  <a:gd name="T27" fmla="*/ 48 h 48"/>
                  <a:gd name="T28" fmla="*/ 24 w 66"/>
                  <a:gd name="T29" fmla="*/ 48 h 48"/>
                  <a:gd name="T30" fmla="*/ 42 w 66"/>
                  <a:gd name="T31" fmla="*/ 42 h 48"/>
                  <a:gd name="T32" fmla="*/ 42 w 66"/>
                  <a:gd name="T33" fmla="*/ 4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48"/>
                  <a:gd name="T53" fmla="*/ 66 w 66"/>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48">
                    <a:moveTo>
                      <a:pt x="42" y="42"/>
                    </a:moveTo>
                    <a:lnTo>
                      <a:pt x="54" y="36"/>
                    </a:lnTo>
                    <a:lnTo>
                      <a:pt x="66" y="24"/>
                    </a:lnTo>
                    <a:lnTo>
                      <a:pt x="66" y="12"/>
                    </a:lnTo>
                    <a:lnTo>
                      <a:pt x="54" y="6"/>
                    </a:lnTo>
                    <a:lnTo>
                      <a:pt x="42" y="0"/>
                    </a:lnTo>
                    <a:lnTo>
                      <a:pt x="24" y="6"/>
                    </a:lnTo>
                    <a:lnTo>
                      <a:pt x="12" y="18"/>
                    </a:lnTo>
                    <a:lnTo>
                      <a:pt x="0" y="24"/>
                    </a:lnTo>
                    <a:lnTo>
                      <a:pt x="0" y="36"/>
                    </a:lnTo>
                    <a:lnTo>
                      <a:pt x="12" y="48"/>
                    </a:lnTo>
                    <a:lnTo>
                      <a:pt x="24" y="48"/>
                    </a:lnTo>
                    <a:lnTo>
                      <a:pt x="42"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6" name="Freeform 56"/>
              <p:cNvSpPr>
                <a:spLocks/>
              </p:cNvSpPr>
              <p:nvPr/>
            </p:nvSpPr>
            <p:spPr bwMode="auto">
              <a:xfrm>
                <a:off x="1526" y="3005"/>
                <a:ext cx="66" cy="48"/>
              </a:xfrm>
              <a:custGeom>
                <a:avLst/>
                <a:gdLst>
                  <a:gd name="T0" fmla="*/ 42 w 66"/>
                  <a:gd name="T1" fmla="*/ 42 h 48"/>
                  <a:gd name="T2" fmla="*/ 54 w 66"/>
                  <a:gd name="T3" fmla="*/ 36 h 48"/>
                  <a:gd name="T4" fmla="*/ 66 w 66"/>
                  <a:gd name="T5" fmla="*/ 24 h 48"/>
                  <a:gd name="T6" fmla="*/ 66 w 66"/>
                  <a:gd name="T7" fmla="*/ 12 h 48"/>
                  <a:gd name="T8" fmla="*/ 66 w 66"/>
                  <a:gd name="T9" fmla="*/ 12 h 48"/>
                  <a:gd name="T10" fmla="*/ 54 w 66"/>
                  <a:gd name="T11" fmla="*/ 6 h 48"/>
                  <a:gd name="T12" fmla="*/ 42 w 66"/>
                  <a:gd name="T13" fmla="*/ 0 h 48"/>
                  <a:gd name="T14" fmla="*/ 24 w 66"/>
                  <a:gd name="T15" fmla="*/ 6 h 48"/>
                  <a:gd name="T16" fmla="*/ 24 w 66"/>
                  <a:gd name="T17" fmla="*/ 6 h 48"/>
                  <a:gd name="T18" fmla="*/ 12 w 66"/>
                  <a:gd name="T19" fmla="*/ 18 h 48"/>
                  <a:gd name="T20" fmla="*/ 0 w 66"/>
                  <a:gd name="T21" fmla="*/ 24 h 48"/>
                  <a:gd name="T22" fmla="*/ 0 w 66"/>
                  <a:gd name="T23" fmla="*/ 36 h 48"/>
                  <a:gd name="T24" fmla="*/ 0 w 66"/>
                  <a:gd name="T25" fmla="*/ 36 h 48"/>
                  <a:gd name="T26" fmla="*/ 12 w 66"/>
                  <a:gd name="T27" fmla="*/ 48 h 48"/>
                  <a:gd name="T28" fmla="*/ 24 w 66"/>
                  <a:gd name="T29" fmla="*/ 48 h 48"/>
                  <a:gd name="T30" fmla="*/ 42 w 66"/>
                  <a:gd name="T31" fmla="*/ 42 h 48"/>
                  <a:gd name="T32" fmla="*/ 42 w 66"/>
                  <a:gd name="T33" fmla="*/ 42 h 48"/>
                  <a:gd name="T34" fmla="*/ 42 w 66"/>
                  <a:gd name="T35" fmla="*/ 4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48"/>
                  <a:gd name="T56" fmla="*/ 66 w 66"/>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48">
                    <a:moveTo>
                      <a:pt x="42" y="42"/>
                    </a:moveTo>
                    <a:lnTo>
                      <a:pt x="54" y="36"/>
                    </a:lnTo>
                    <a:lnTo>
                      <a:pt x="66" y="24"/>
                    </a:lnTo>
                    <a:lnTo>
                      <a:pt x="66" y="12"/>
                    </a:lnTo>
                    <a:lnTo>
                      <a:pt x="54" y="6"/>
                    </a:lnTo>
                    <a:lnTo>
                      <a:pt x="42" y="0"/>
                    </a:lnTo>
                    <a:lnTo>
                      <a:pt x="24" y="6"/>
                    </a:lnTo>
                    <a:lnTo>
                      <a:pt x="12" y="18"/>
                    </a:lnTo>
                    <a:lnTo>
                      <a:pt x="0" y="24"/>
                    </a:lnTo>
                    <a:lnTo>
                      <a:pt x="0" y="36"/>
                    </a:lnTo>
                    <a:lnTo>
                      <a:pt x="12" y="48"/>
                    </a:lnTo>
                    <a:lnTo>
                      <a:pt x="24" y="48"/>
                    </a:lnTo>
                    <a:lnTo>
                      <a:pt x="42"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7" name="Freeform 57"/>
              <p:cNvSpPr>
                <a:spLocks/>
              </p:cNvSpPr>
              <p:nvPr/>
            </p:nvSpPr>
            <p:spPr bwMode="auto">
              <a:xfrm>
                <a:off x="1592" y="2957"/>
                <a:ext cx="54" cy="54"/>
              </a:xfrm>
              <a:custGeom>
                <a:avLst/>
                <a:gdLst>
                  <a:gd name="T0" fmla="*/ 42 w 54"/>
                  <a:gd name="T1" fmla="*/ 42 h 54"/>
                  <a:gd name="T2" fmla="*/ 54 w 54"/>
                  <a:gd name="T3" fmla="*/ 30 h 54"/>
                  <a:gd name="T4" fmla="*/ 54 w 54"/>
                  <a:gd name="T5" fmla="*/ 12 h 54"/>
                  <a:gd name="T6" fmla="*/ 54 w 54"/>
                  <a:gd name="T7" fmla="*/ 6 h 54"/>
                  <a:gd name="T8" fmla="*/ 54 w 54"/>
                  <a:gd name="T9" fmla="*/ 6 h 54"/>
                  <a:gd name="T10" fmla="*/ 42 w 54"/>
                  <a:gd name="T11" fmla="*/ 0 h 54"/>
                  <a:gd name="T12" fmla="*/ 24 w 54"/>
                  <a:gd name="T13" fmla="*/ 0 h 54"/>
                  <a:gd name="T14" fmla="*/ 12 w 54"/>
                  <a:gd name="T15" fmla="*/ 12 h 54"/>
                  <a:gd name="T16" fmla="*/ 12 w 54"/>
                  <a:gd name="T17" fmla="*/ 12 h 54"/>
                  <a:gd name="T18" fmla="*/ 0 w 54"/>
                  <a:gd name="T19" fmla="*/ 24 h 54"/>
                  <a:gd name="T20" fmla="*/ 0 w 54"/>
                  <a:gd name="T21" fmla="*/ 42 h 54"/>
                  <a:gd name="T22" fmla="*/ 6 w 54"/>
                  <a:gd name="T23" fmla="*/ 48 h 54"/>
                  <a:gd name="T24" fmla="*/ 6 w 54"/>
                  <a:gd name="T25" fmla="*/ 48 h 54"/>
                  <a:gd name="T26" fmla="*/ 12 w 54"/>
                  <a:gd name="T27" fmla="*/ 54 h 54"/>
                  <a:gd name="T28" fmla="*/ 30 w 54"/>
                  <a:gd name="T29" fmla="*/ 48 h 54"/>
                  <a:gd name="T30" fmla="*/ 42 w 54"/>
                  <a:gd name="T31" fmla="*/ 42 h 54"/>
                  <a:gd name="T32" fmla="*/ 42 w 54"/>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42" y="42"/>
                    </a:moveTo>
                    <a:lnTo>
                      <a:pt x="54" y="30"/>
                    </a:lnTo>
                    <a:lnTo>
                      <a:pt x="54" y="12"/>
                    </a:lnTo>
                    <a:lnTo>
                      <a:pt x="54" y="6"/>
                    </a:lnTo>
                    <a:lnTo>
                      <a:pt x="42" y="0"/>
                    </a:lnTo>
                    <a:lnTo>
                      <a:pt x="24" y="0"/>
                    </a:lnTo>
                    <a:lnTo>
                      <a:pt x="12" y="12"/>
                    </a:lnTo>
                    <a:lnTo>
                      <a:pt x="0" y="24"/>
                    </a:lnTo>
                    <a:lnTo>
                      <a:pt x="0" y="42"/>
                    </a:lnTo>
                    <a:lnTo>
                      <a:pt x="6" y="48"/>
                    </a:lnTo>
                    <a:lnTo>
                      <a:pt x="12" y="54"/>
                    </a:lnTo>
                    <a:lnTo>
                      <a:pt x="30" y="48"/>
                    </a:lnTo>
                    <a:lnTo>
                      <a:pt x="42"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8" name="Freeform 58"/>
              <p:cNvSpPr>
                <a:spLocks/>
              </p:cNvSpPr>
              <p:nvPr/>
            </p:nvSpPr>
            <p:spPr bwMode="auto">
              <a:xfrm>
                <a:off x="1592" y="2957"/>
                <a:ext cx="54" cy="54"/>
              </a:xfrm>
              <a:custGeom>
                <a:avLst/>
                <a:gdLst>
                  <a:gd name="T0" fmla="*/ 42 w 54"/>
                  <a:gd name="T1" fmla="*/ 42 h 54"/>
                  <a:gd name="T2" fmla="*/ 54 w 54"/>
                  <a:gd name="T3" fmla="*/ 30 h 54"/>
                  <a:gd name="T4" fmla="*/ 54 w 54"/>
                  <a:gd name="T5" fmla="*/ 12 h 54"/>
                  <a:gd name="T6" fmla="*/ 54 w 54"/>
                  <a:gd name="T7" fmla="*/ 6 h 54"/>
                  <a:gd name="T8" fmla="*/ 54 w 54"/>
                  <a:gd name="T9" fmla="*/ 6 h 54"/>
                  <a:gd name="T10" fmla="*/ 42 w 54"/>
                  <a:gd name="T11" fmla="*/ 0 h 54"/>
                  <a:gd name="T12" fmla="*/ 24 w 54"/>
                  <a:gd name="T13" fmla="*/ 0 h 54"/>
                  <a:gd name="T14" fmla="*/ 12 w 54"/>
                  <a:gd name="T15" fmla="*/ 12 h 54"/>
                  <a:gd name="T16" fmla="*/ 12 w 54"/>
                  <a:gd name="T17" fmla="*/ 12 h 54"/>
                  <a:gd name="T18" fmla="*/ 0 w 54"/>
                  <a:gd name="T19" fmla="*/ 24 h 54"/>
                  <a:gd name="T20" fmla="*/ 0 w 54"/>
                  <a:gd name="T21" fmla="*/ 42 h 54"/>
                  <a:gd name="T22" fmla="*/ 6 w 54"/>
                  <a:gd name="T23" fmla="*/ 48 h 54"/>
                  <a:gd name="T24" fmla="*/ 6 w 54"/>
                  <a:gd name="T25" fmla="*/ 48 h 54"/>
                  <a:gd name="T26" fmla="*/ 12 w 54"/>
                  <a:gd name="T27" fmla="*/ 54 h 54"/>
                  <a:gd name="T28" fmla="*/ 30 w 54"/>
                  <a:gd name="T29" fmla="*/ 48 h 54"/>
                  <a:gd name="T30" fmla="*/ 42 w 54"/>
                  <a:gd name="T31" fmla="*/ 42 h 54"/>
                  <a:gd name="T32" fmla="*/ 42 w 54"/>
                  <a:gd name="T33" fmla="*/ 42 h 54"/>
                  <a:gd name="T34" fmla="*/ 42 w 54"/>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42" y="42"/>
                    </a:moveTo>
                    <a:lnTo>
                      <a:pt x="54" y="30"/>
                    </a:lnTo>
                    <a:lnTo>
                      <a:pt x="54" y="12"/>
                    </a:lnTo>
                    <a:lnTo>
                      <a:pt x="54" y="6"/>
                    </a:lnTo>
                    <a:lnTo>
                      <a:pt x="42" y="0"/>
                    </a:lnTo>
                    <a:lnTo>
                      <a:pt x="24" y="0"/>
                    </a:lnTo>
                    <a:lnTo>
                      <a:pt x="12" y="12"/>
                    </a:lnTo>
                    <a:lnTo>
                      <a:pt x="0" y="24"/>
                    </a:lnTo>
                    <a:lnTo>
                      <a:pt x="0" y="42"/>
                    </a:lnTo>
                    <a:lnTo>
                      <a:pt x="6" y="48"/>
                    </a:lnTo>
                    <a:lnTo>
                      <a:pt x="12" y="54"/>
                    </a:lnTo>
                    <a:lnTo>
                      <a:pt x="30" y="48"/>
                    </a:lnTo>
                    <a:lnTo>
                      <a:pt x="42"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29" name="Freeform 59"/>
              <p:cNvSpPr>
                <a:spLocks/>
              </p:cNvSpPr>
              <p:nvPr/>
            </p:nvSpPr>
            <p:spPr bwMode="auto">
              <a:xfrm>
                <a:off x="1634" y="2891"/>
                <a:ext cx="42" cy="60"/>
              </a:xfrm>
              <a:custGeom>
                <a:avLst/>
                <a:gdLst>
                  <a:gd name="T0" fmla="*/ 42 w 42"/>
                  <a:gd name="T1" fmla="*/ 36 h 60"/>
                  <a:gd name="T2" fmla="*/ 42 w 42"/>
                  <a:gd name="T3" fmla="*/ 18 h 60"/>
                  <a:gd name="T4" fmla="*/ 42 w 42"/>
                  <a:gd name="T5" fmla="*/ 6 h 60"/>
                  <a:gd name="T6" fmla="*/ 36 w 42"/>
                  <a:gd name="T7" fmla="*/ 0 h 60"/>
                  <a:gd name="T8" fmla="*/ 36 w 42"/>
                  <a:gd name="T9" fmla="*/ 0 h 60"/>
                  <a:gd name="T10" fmla="*/ 24 w 42"/>
                  <a:gd name="T11" fmla="*/ 0 h 60"/>
                  <a:gd name="T12" fmla="*/ 12 w 42"/>
                  <a:gd name="T13" fmla="*/ 6 h 60"/>
                  <a:gd name="T14" fmla="*/ 0 w 42"/>
                  <a:gd name="T15" fmla="*/ 18 h 60"/>
                  <a:gd name="T16" fmla="*/ 0 w 42"/>
                  <a:gd name="T17" fmla="*/ 18 h 60"/>
                  <a:gd name="T18" fmla="*/ 0 w 42"/>
                  <a:gd name="T19" fmla="*/ 36 h 60"/>
                  <a:gd name="T20" fmla="*/ 0 w 42"/>
                  <a:gd name="T21" fmla="*/ 48 h 60"/>
                  <a:gd name="T22" fmla="*/ 6 w 42"/>
                  <a:gd name="T23" fmla="*/ 60 h 60"/>
                  <a:gd name="T24" fmla="*/ 6 w 42"/>
                  <a:gd name="T25" fmla="*/ 60 h 60"/>
                  <a:gd name="T26" fmla="*/ 18 w 42"/>
                  <a:gd name="T27" fmla="*/ 60 h 60"/>
                  <a:gd name="T28" fmla="*/ 30 w 42"/>
                  <a:gd name="T29" fmla="*/ 48 h 60"/>
                  <a:gd name="T30" fmla="*/ 42 w 42"/>
                  <a:gd name="T31" fmla="*/ 36 h 60"/>
                  <a:gd name="T32" fmla="*/ 42 w 42"/>
                  <a:gd name="T33" fmla="*/ 36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60"/>
                  <a:gd name="T53" fmla="*/ 42 w 42"/>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60">
                    <a:moveTo>
                      <a:pt x="42" y="36"/>
                    </a:moveTo>
                    <a:lnTo>
                      <a:pt x="42" y="18"/>
                    </a:lnTo>
                    <a:lnTo>
                      <a:pt x="42" y="6"/>
                    </a:lnTo>
                    <a:lnTo>
                      <a:pt x="36" y="0"/>
                    </a:lnTo>
                    <a:lnTo>
                      <a:pt x="24" y="0"/>
                    </a:lnTo>
                    <a:lnTo>
                      <a:pt x="12" y="6"/>
                    </a:lnTo>
                    <a:lnTo>
                      <a:pt x="0" y="18"/>
                    </a:lnTo>
                    <a:lnTo>
                      <a:pt x="0" y="36"/>
                    </a:lnTo>
                    <a:lnTo>
                      <a:pt x="0" y="48"/>
                    </a:lnTo>
                    <a:lnTo>
                      <a:pt x="6" y="60"/>
                    </a:lnTo>
                    <a:lnTo>
                      <a:pt x="18" y="60"/>
                    </a:lnTo>
                    <a:lnTo>
                      <a:pt x="30" y="48"/>
                    </a:lnTo>
                    <a:lnTo>
                      <a:pt x="42"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0" name="Freeform 60"/>
              <p:cNvSpPr>
                <a:spLocks/>
              </p:cNvSpPr>
              <p:nvPr/>
            </p:nvSpPr>
            <p:spPr bwMode="auto">
              <a:xfrm>
                <a:off x="1634" y="2891"/>
                <a:ext cx="42" cy="60"/>
              </a:xfrm>
              <a:custGeom>
                <a:avLst/>
                <a:gdLst>
                  <a:gd name="T0" fmla="*/ 42 w 42"/>
                  <a:gd name="T1" fmla="*/ 36 h 60"/>
                  <a:gd name="T2" fmla="*/ 42 w 42"/>
                  <a:gd name="T3" fmla="*/ 18 h 60"/>
                  <a:gd name="T4" fmla="*/ 42 w 42"/>
                  <a:gd name="T5" fmla="*/ 6 h 60"/>
                  <a:gd name="T6" fmla="*/ 36 w 42"/>
                  <a:gd name="T7" fmla="*/ 0 h 60"/>
                  <a:gd name="T8" fmla="*/ 36 w 42"/>
                  <a:gd name="T9" fmla="*/ 0 h 60"/>
                  <a:gd name="T10" fmla="*/ 24 w 42"/>
                  <a:gd name="T11" fmla="*/ 0 h 60"/>
                  <a:gd name="T12" fmla="*/ 12 w 42"/>
                  <a:gd name="T13" fmla="*/ 6 h 60"/>
                  <a:gd name="T14" fmla="*/ 0 w 42"/>
                  <a:gd name="T15" fmla="*/ 18 h 60"/>
                  <a:gd name="T16" fmla="*/ 0 w 42"/>
                  <a:gd name="T17" fmla="*/ 18 h 60"/>
                  <a:gd name="T18" fmla="*/ 0 w 42"/>
                  <a:gd name="T19" fmla="*/ 36 h 60"/>
                  <a:gd name="T20" fmla="*/ 0 w 42"/>
                  <a:gd name="T21" fmla="*/ 48 h 60"/>
                  <a:gd name="T22" fmla="*/ 6 w 42"/>
                  <a:gd name="T23" fmla="*/ 60 h 60"/>
                  <a:gd name="T24" fmla="*/ 6 w 42"/>
                  <a:gd name="T25" fmla="*/ 60 h 60"/>
                  <a:gd name="T26" fmla="*/ 18 w 42"/>
                  <a:gd name="T27" fmla="*/ 60 h 60"/>
                  <a:gd name="T28" fmla="*/ 30 w 42"/>
                  <a:gd name="T29" fmla="*/ 48 h 60"/>
                  <a:gd name="T30" fmla="*/ 42 w 42"/>
                  <a:gd name="T31" fmla="*/ 36 h 60"/>
                  <a:gd name="T32" fmla="*/ 42 w 42"/>
                  <a:gd name="T33" fmla="*/ 36 h 60"/>
                  <a:gd name="T34" fmla="*/ 42 w 42"/>
                  <a:gd name="T35" fmla="*/ 36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60"/>
                  <a:gd name="T56" fmla="*/ 42 w 42"/>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60">
                    <a:moveTo>
                      <a:pt x="42" y="36"/>
                    </a:moveTo>
                    <a:lnTo>
                      <a:pt x="42" y="18"/>
                    </a:lnTo>
                    <a:lnTo>
                      <a:pt x="42" y="6"/>
                    </a:lnTo>
                    <a:lnTo>
                      <a:pt x="36" y="0"/>
                    </a:lnTo>
                    <a:lnTo>
                      <a:pt x="24" y="0"/>
                    </a:lnTo>
                    <a:lnTo>
                      <a:pt x="12" y="6"/>
                    </a:lnTo>
                    <a:lnTo>
                      <a:pt x="0" y="18"/>
                    </a:lnTo>
                    <a:lnTo>
                      <a:pt x="0" y="36"/>
                    </a:lnTo>
                    <a:lnTo>
                      <a:pt x="0" y="48"/>
                    </a:lnTo>
                    <a:lnTo>
                      <a:pt x="6" y="60"/>
                    </a:lnTo>
                    <a:lnTo>
                      <a:pt x="18" y="60"/>
                    </a:lnTo>
                    <a:lnTo>
                      <a:pt x="30" y="48"/>
                    </a:lnTo>
                    <a:lnTo>
                      <a:pt x="42"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1" name="Freeform 61"/>
              <p:cNvSpPr>
                <a:spLocks/>
              </p:cNvSpPr>
              <p:nvPr/>
            </p:nvSpPr>
            <p:spPr bwMode="auto">
              <a:xfrm>
                <a:off x="1262" y="2819"/>
                <a:ext cx="36" cy="60"/>
              </a:xfrm>
              <a:custGeom>
                <a:avLst/>
                <a:gdLst>
                  <a:gd name="T0" fmla="*/ 36 w 36"/>
                  <a:gd name="T1" fmla="*/ 30 h 60"/>
                  <a:gd name="T2" fmla="*/ 30 w 36"/>
                  <a:gd name="T3" fmla="*/ 12 h 60"/>
                  <a:gd name="T4" fmla="*/ 24 w 36"/>
                  <a:gd name="T5" fmla="*/ 0 h 60"/>
                  <a:gd name="T6" fmla="*/ 18 w 36"/>
                  <a:gd name="T7" fmla="*/ 0 h 60"/>
                  <a:gd name="T8" fmla="*/ 18 w 36"/>
                  <a:gd name="T9" fmla="*/ 0 h 60"/>
                  <a:gd name="T10" fmla="*/ 6 w 36"/>
                  <a:gd name="T11" fmla="*/ 0 h 60"/>
                  <a:gd name="T12" fmla="*/ 0 w 36"/>
                  <a:gd name="T13" fmla="*/ 12 h 60"/>
                  <a:gd name="T14" fmla="*/ 0 w 36"/>
                  <a:gd name="T15" fmla="*/ 30 h 60"/>
                  <a:gd name="T16" fmla="*/ 0 w 36"/>
                  <a:gd name="T17" fmla="*/ 30 h 60"/>
                  <a:gd name="T18" fmla="*/ 0 w 36"/>
                  <a:gd name="T19" fmla="*/ 42 h 60"/>
                  <a:gd name="T20" fmla="*/ 6 w 36"/>
                  <a:gd name="T21" fmla="*/ 54 h 60"/>
                  <a:gd name="T22" fmla="*/ 18 w 36"/>
                  <a:gd name="T23" fmla="*/ 60 h 60"/>
                  <a:gd name="T24" fmla="*/ 18 w 36"/>
                  <a:gd name="T25" fmla="*/ 60 h 60"/>
                  <a:gd name="T26" fmla="*/ 24 w 36"/>
                  <a:gd name="T27" fmla="*/ 54 h 60"/>
                  <a:gd name="T28" fmla="*/ 30 w 36"/>
                  <a:gd name="T29" fmla="*/ 42 h 60"/>
                  <a:gd name="T30" fmla="*/ 36 w 36"/>
                  <a:gd name="T31" fmla="*/ 30 h 60"/>
                  <a:gd name="T32" fmla="*/ 36 w 36"/>
                  <a:gd name="T33" fmla="*/ 3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60"/>
                  <a:gd name="T53" fmla="*/ 36 w 36"/>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60">
                    <a:moveTo>
                      <a:pt x="36" y="30"/>
                    </a:moveTo>
                    <a:lnTo>
                      <a:pt x="30" y="12"/>
                    </a:lnTo>
                    <a:lnTo>
                      <a:pt x="24" y="0"/>
                    </a:lnTo>
                    <a:lnTo>
                      <a:pt x="18" y="0"/>
                    </a:lnTo>
                    <a:lnTo>
                      <a:pt x="6" y="0"/>
                    </a:lnTo>
                    <a:lnTo>
                      <a:pt x="0" y="12"/>
                    </a:lnTo>
                    <a:lnTo>
                      <a:pt x="0" y="30"/>
                    </a:lnTo>
                    <a:lnTo>
                      <a:pt x="0" y="42"/>
                    </a:lnTo>
                    <a:lnTo>
                      <a:pt x="6" y="54"/>
                    </a:lnTo>
                    <a:lnTo>
                      <a:pt x="18" y="60"/>
                    </a:lnTo>
                    <a:lnTo>
                      <a:pt x="24" y="54"/>
                    </a:lnTo>
                    <a:lnTo>
                      <a:pt x="30" y="42"/>
                    </a:lnTo>
                    <a:lnTo>
                      <a:pt x="3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2" name="Freeform 62"/>
              <p:cNvSpPr>
                <a:spLocks/>
              </p:cNvSpPr>
              <p:nvPr/>
            </p:nvSpPr>
            <p:spPr bwMode="auto">
              <a:xfrm>
                <a:off x="1262" y="2819"/>
                <a:ext cx="36" cy="60"/>
              </a:xfrm>
              <a:custGeom>
                <a:avLst/>
                <a:gdLst>
                  <a:gd name="T0" fmla="*/ 36 w 36"/>
                  <a:gd name="T1" fmla="*/ 30 h 60"/>
                  <a:gd name="T2" fmla="*/ 30 w 36"/>
                  <a:gd name="T3" fmla="*/ 12 h 60"/>
                  <a:gd name="T4" fmla="*/ 24 w 36"/>
                  <a:gd name="T5" fmla="*/ 0 h 60"/>
                  <a:gd name="T6" fmla="*/ 18 w 36"/>
                  <a:gd name="T7" fmla="*/ 0 h 60"/>
                  <a:gd name="T8" fmla="*/ 18 w 36"/>
                  <a:gd name="T9" fmla="*/ 0 h 60"/>
                  <a:gd name="T10" fmla="*/ 6 w 36"/>
                  <a:gd name="T11" fmla="*/ 0 h 60"/>
                  <a:gd name="T12" fmla="*/ 0 w 36"/>
                  <a:gd name="T13" fmla="*/ 12 h 60"/>
                  <a:gd name="T14" fmla="*/ 0 w 36"/>
                  <a:gd name="T15" fmla="*/ 30 h 60"/>
                  <a:gd name="T16" fmla="*/ 0 w 36"/>
                  <a:gd name="T17" fmla="*/ 30 h 60"/>
                  <a:gd name="T18" fmla="*/ 0 w 36"/>
                  <a:gd name="T19" fmla="*/ 42 h 60"/>
                  <a:gd name="T20" fmla="*/ 6 w 36"/>
                  <a:gd name="T21" fmla="*/ 54 h 60"/>
                  <a:gd name="T22" fmla="*/ 18 w 36"/>
                  <a:gd name="T23" fmla="*/ 60 h 60"/>
                  <a:gd name="T24" fmla="*/ 18 w 36"/>
                  <a:gd name="T25" fmla="*/ 60 h 60"/>
                  <a:gd name="T26" fmla="*/ 24 w 36"/>
                  <a:gd name="T27" fmla="*/ 54 h 60"/>
                  <a:gd name="T28" fmla="*/ 30 w 36"/>
                  <a:gd name="T29" fmla="*/ 42 h 60"/>
                  <a:gd name="T30" fmla="*/ 36 w 36"/>
                  <a:gd name="T31" fmla="*/ 30 h 60"/>
                  <a:gd name="T32" fmla="*/ 36 w 36"/>
                  <a:gd name="T33" fmla="*/ 30 h 60"/>
                  <a:gd name="T34" fmla="*/ 36 w 36"/>
                  <a:gd name="T35" fmla="*/ 30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60"/>
                  <a:gd name="T56" fmla="*/ 36 w 36"/>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60">
                    <a:moveTo>
                      <a:pt x="36" y="30"/>
                    </a:moveTo>
                    <a:lnTo>
                      <a:pt x="30" y="12"/>
                    </a:lnTo>
                    <a:lnTo>
                      <a:pt x="24" y="0"/>
                    </a:lnTo>
                    <a:lnTo>
                      <a:pt x="18" y="0"/>
                    </a:lnTo>
                    <a:lnTo>
                      <a:pt x="6" y="0"/>
                    </a:lnTo>
                    <a:lnTo>
                      <a:pt x="0" y="12"/>
                    </a:lnTo>
                    <a:lnTo>
                      <a:pt x="0" y="30"/>
                    </a:lnTo>
                    <a:lnTo>
                      <a:pt x="0" y="42"/>
                    </a:lnTo>
                    <a:lnTo>
                      <a:pt x="6" y="54"/>
                    </a:lnTo>
                    <a:lnTo>
                      <a:pt x="18" y="60"/>
                    </a:lnTo>
                    <a:lnTo>
                      <a:pt x="24" y="54"/>
                    </a:lnTo>
                    <a:lnTo>
                      <a:pt x="30" y="42"/>
                    </a:lnTo>
                    <a:lnTo>
                      <a:pt x="3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3" name="Freeform 63"/>
              <p:cNvSpPr>
                <a:spLocks/>
              </p:cNvSpPr>
              <p:nvPr/>
            </p:nvSpPr>
            <p:spPr bwMode="auto">
              <a:xfrm>
                <a:off x="1262" y="2891"/>
                <a:ext cx="42" cy="54"/>
              </a:xfrm>
              <a:custGeom>
                <a:avLst/>
                <a:gdLst>
                  <a:gd name="T0" fmla="*/ 42 w 42"/>
                  <a:gd name="T1" fmla="*/ 18 h 54"/>
                  <a:gd name="T2" fmla="*/ 30 w 42"/>
                  <a:gd name="T3" fmla="*/ 6 h 54"/>
                  <a:gd name="T4" fmla="*/ 24 w 42"/>
                  <a:gd name="T5" fmla="*/ 0 h 54"/>
                  <a:gd name="T6" fmla="*/ 12 w 42"/>
                  <a:gd name="T7" fmla="*/ 0 h 54"/>
                  <a:gd name="T8" fmla="*/ 12 w 42"/>
                  <a:gd name="T9" fmla="*/ 0 h 54"/>
                  <a:gd name="T10" fmla="*/ 6 w 42"/>
                  <a:gd name="T11" fmla="*/ 6 h 54"/>
                  <a:gd name="T12" fmla="*/ 0 w 42"/>
                  <a:gd name="T13" fmla="*/ 18 h 54"/>
                  <a:gd name="T14" fmla="*/ 6 w 42"/>
                  <a:gd name="T15" fmla="*/ 30 h 54"/>
                  <a:gd name="T16" fmla="*/ 6 w 42"/>
                  <a:gd name="T17" fmla="*/ 30 h 54"/>
                  <a:gd name="T18" fmla="*/ 18 w 42"/>
                  <a:gd name="T19" fmla="*/ 48 h 54"/>
                  <a:gd name="T20" fmla="*/ 24 w 42"/>
                  <a:gd name="T21" fmla="*/ 54 h 54"/>
                  <a:gd name="T22" fmla="*/ 36 w 42"/>
                  <a:gd name="T23" fmla="*/ 54 h 54"/>
                  <a:gd name="T24" fmla="*/ 36 w 42"/>
                  <a:gd name="T25" fmla="*/ 54 h 54"/>
                  <a:gd name="T26" fmla="*/ 42 w 42"/>
                  <a:gd name="T27" fmla="*/ 48 h 54"/>
                  <a:gd name="T28" fmla="*/ 42 w 42"/>
                  <a:gd name="T29" fmla="*/ 36 h 54"/>
                  <a:gd name="T30" fmla="*/ 42 w 42"/>
                  <a:gd name="T31" fmla="*/ 18 h 54"/>
                  <a:gd name="T32" fmla="*/ 42 w 42"/>
                  <a:gd name="T33" fmla="*/ 18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42" y="18"/>
                    </a:moveTo>
                    <a:lnTo>
                      <a:pt x="30" y="6"/>
                    </a:lnTo>
                    <a:lnTo>
                      <a:pt x="24" y="0"/>
                    </a:lnTo>
                    <a:lnTo>
                      <a:pt x="12" y="0"/>
                    </a:lnTo>
                    <a:lnTo>
                      <a:pt x="6" y="6"/>
                    </a:lnTo>
                    <a:lnTo>
                      <a:pt x="0" y="18"/>
                    </a:lnTo>
                    <a:lnTo>
                      <a:pt x="6" y="30"/>
                    </a:lnTo>
                    <a:lnTo>
                      <a:pt x="18" y="48"/>
                    </a:lnTo>
                    <a:lnTo>
                      <a:pt x="24" y="54"/>
                    </a:lnTo>
                    <a:lnTo>
                      <a:pt x="36" y="54"/>
                    </a:lnTo>
                    <a:lnTo>
                      <a:pt x="42" y="48"/>
                    </a:lnTo>
                    <a:lnTo>
                      <a:pt x="42" y="36"/>
                    </a:lnTo>
                    <a:lnTo>
                      <a:pt x="42"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4" name="Freeform 64"/>
              <p:cNvSpPr>
                <a:spLocks/>
              </p:cNvSpPr>
              <p:nvPr/>
            </p:nvSpPr>
            <p:spPr bwMode="auto">
              <a:xfrm>
                <a:off x="1262" y="2891"/>
                <a:ext cx="42" cy="54"/>
              </a:xfrm>
              <a:custGeom>
                <a:avLst/>
                <a:gdLst>
                  <a:gd name="T0" fmla="*/ 42 w 42"/>
                  <a:gd name="T1" fmla="*/ 18 h 54"/>
                  <a:gd name="T2" fmla="*/ 30 w 42"/>
                  <a:gd name="T3" fmla="*/ 6 h 54"/>
                  <a:gd name="T4" fmla="*/ 24 w 42"/>
                  <a:gd name="T5" fmla="*/ 0 h 54"/>
                  <a:gd name="T6" fmla="*/ 12 w 42"/>
                  <a:gd name="T7" fmla="*/ 0 h 54"/>
                  <a:gd name="T8" fmla="*/ 12 w 42"/>
                  <a:gd name="T9" fmla="*/ 0 h 54"/>
                  <a:gd name="T10" fmla="*/ 6 w 42"/>
                  <a:gd name="T11" fmla="*/ 6 h 54"/>
                  <a:gd name="T12" fmla="*/ 0 w 42"/>
                  <a:gd name="T13" fmla="*/ 18 h 54"/>
                  <a:gd name="T14" fmla="*/ 6 w 42"/>
                  <a:gd name="T15" fmla="*/ 30 h 54"/>
                  <a:gd name="T16" fmla="*/ 6 w 42"/>
                  <a:gd name="T17" fmla="*/ 30 h 54"/>
                  <a:gd name="T18" fmla="*/ 18 w 42"/>
                  <a:gd name="T19" fmla="*/ 48 h 54"/>
                  <a:gd name="T20" fmla="*/ 24 w 42"/>
                  <a:gd name="T21" fmla="*/ 54 h 54"/>
                  <a:gd name="T22" fmla="*/ 36 w 42"/>
                  <a:gd name="T23" fmla="*/ 54 h 54"/>
                  <a:gd name="T24" fmla="*/ 36 w 42"/>
                  <a:gd name="T25" fmla="*/ 54 h 54"/>
                  <a:gd name="T26" fmla="*/ 42 w 42"/>
                  <a:gd name="T27" fmla="*/ 48 h 54"/>
                  <a:gd name="T28" fmla="*/ 42 w 42"/>
                  <a:gd name="T29" fmla="*/ 36 h 54"/>
                  <a:gd name="T30" fmla="*/ 42 w 42"/>
                  <a:gd name="T31" fmla="*/ 18 h 54"/>
                  <a:gd name="T32" fmla="*/ 42 w 42"/>
                  <a:gd name="T33" fmla="*/ 18 h 54"/>
                  <a:gd name="T34" fmla="*/ 42 w 42"/>
                  <a:gd name="T35" fmla="*/ 18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42" y="18"/>
                    </a:moveTo>
                    <a:lnTo>
                      <a:pt x="30" y="6"/>
                    </a:lnTo>
                    <a:lnTo>
                      <a:pt x="24" y="0"/>
                    </a:lnTo>
                    <a:lnTo>
                      <a:pt x="12" y="0"/>
                    </a:lnTo>
                    <a:lnTo>
                      <a:pt x="6" y="6"/>
                    </a:lnTo>
                    <a:lnTo>
                      <a:pt x="0" y="18"/>
                    </a:lnTo>
                    <a:lnTo>
                      <a:pt x="6" y="30"/>
                    </a:lnTo>
                    <a:lnTo>
                      <a:pt x="18" y="48"/>
                    </a:lnTo>
                    <a:lnTo>
                      <a:pt x="24" y="54"/>
                    </a:lnTo>
                    <a:lnTo>
                      <a:pt x="36" y="54"/>
                    </a:lnTo>
                    <a:lnTo>
                      <a:pt x="42" y="48"/>
                    </a:lnTo>
                    <a:lnTo>
                      <a:pt x="42" y="36"/>
                    </a:lnTo>
                    <a:lnTo>
                      <a:pt x="42"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5" name="Freeform 65"/>
              <p:cNvSpPr>
                <a:spLocks/>
              </p:cNvSpPr>
              <p:nvPr/>
            </p:nvSpPr>
            <p:spPr bwMode="auto">
              <a:xfrm>
                <a:off x="1292" y="2951"/>
                <a:ext cx="54" cy="54"/>
              </a:xfrm>
              <a:custGeom>
                <a:avLst/>
                <a:gdLst>
                  <a:gd name="T0" fmla="*/ 42 w 54"/>
                  <a:gd name="T1" fmla="*/ 18 h 54"/>
                  <a:gd name="T2" fmla="*/ 30 w 54"/>
                  <a:gd name="T3" fmla="*/ 6 h 54"/>
                  <a:gd name="T4" fmla="*/ 12 w 54"/>
                  <a:gd name="T5" fmla="*/ 0 h 54"/>
                  <a:gd name="T6" fmla="*/ 6 w 54"/>
                  <a:gd name="T7" fmla="*/ 6 h 54"/>
                  <a:gd name="T8" fmla="*/ 6 w 54"/>
                  <a:gd name="T9" fmla="*/ 6 h 54"/>
                  <a:gd name="T10" fmla="*/ 0 w 54"/>
                  <a:gd name="T11" fmla="*/ 18 h 54"/>
                  <a:gd name="T12" fmla="*/ 6 w 54"/>
                  <a:gd name="T13" fmla="*/ 30 h 54"/>
                  <a:gd name="T14" fmla="*/ 18 w 54"/>
                  <a:gd name="T15" fmla="*/ 42 h 54"/>
                  <a:gd name="T16" fmla="*/ 18 w 54"/>
                  <a:gd name="T17" fmla="*/ 42 h 54"/>
                  <a:gd name="T18" fmla="*/ 30 w 54"/>
                  <a:gd name="T19" fmla="*/ 48 h 54"/>
                  <a:gd name="T20" fmla="*/ 42 w 54"/>
                  <a:gd name="T21" fmla="*/ 54 h 54"/>
                  <a:gd name="T22" fmla="*/ 48 w 54"/>
                  <a:gd name="T23" fmla="*/ 48 h 54"/>
                  <a:gd name="T24" fmla="*/ 48 w 54"/>
                  <a:gd name="T25" fmla="*/ 48 h 54"/>
                  <a:gd name="T26" fmla="*/ 54 w 54"/>
                  <a:gd name="T27" fmla="*/ 42 h 54"/>
                  <a:gd name="T28" fmla="*/ 48 w 54"/>
                  <a:gd name="T29" fmla="*/ 30 h 54"/>
                  <a:gd name="T30" fmla="*/ 42 w 54"/>
                  <a:gd name="T31" fmla="*/ 18 h 54"/>
                  <a:gd name="T32" fmla="*/ 42 w 54"/>
                  <a:gd name="T33" fmla="*/ 18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42" y="18"/>
                    </a:moveTo>
                    <a:lnTo>
                      <a:pt x="30" y="6"/>
                    </a:lnTo>
                    <a:lnTo>
                      <a:pt x="12" y="0"/>
                    </a:lnTo>
                    <a:lnTo>
                      <a:pt x="6" y="6"/>
                    </a:lnTo>
                    <a:lnTo>
                      <a:pt x="0" y="18"/>
                    </a:lnTo>
                    <a:lnTo>
                      <a:pt x="6" y="30"/>
                    </a:lnTo>
                    <a:lnTo>
                      <a:pt x="18" y="42"/>
                    </a:lnTo>
                    <a:lnTo>
                      <a:pt x="30" y="48"/>
                    </a:lnTo>
                    <a:lnTo>
                      <a:pt x="42" y="54"/>
                    </a:lnTo>
                    <a:lnTo>
                      <a:pt x="48" y="48"/>
                    </a:lnTo>
                    <a:lnTo>
                      <a:pt x="54" y="42"/>
                    </a:lnTo>
                    <a:lnTo>
                      <a:pt x="48" y="30"/>
                    </a:lnTo>
                    <a:lnTo>
                      <a:pt x="42"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6" name="Freeform 66"/>
              <p:cNvSpPr>
                <a:spLocks/>
              </p:cNvSpPr>
              <p:nvPr/>
            </p:nvSpPr>
            <p:spPr bwMode="auto">
              <a:xfrm>
                <a:off x="1292" y="2951"/>
                <a:ext cx="54" cy="54"/>
              </a:xfrm>
              <a:custGeom>
                <a:avLst/>
                <a:gdLst>
                  <a:gd name="T0" fmla="*/ 42 w 54"/>
                  <a:gd name="T1" fmla="*/ 18 h 54"/>
                  <a:gd name="T2" fmla="*/ 30 w 54"/>
                  <a:gd name="T3" fmla="*/ 6 h 54"/>
                  <a:gd name="T4" fmla="*/ 12 w 54"/>
                  <a:gd name="T5" fmla="*/ 0 h 54"/>
                  <a:gd name="T6" fmla="*/ 6 w 54"/>
                  <a:gd name="T7" fmla="*/ 6 h 54"/>
                  <a:gd name="T8" fmla="*/ 6 w 54"/>
                  <a:gd name="T9" fmla="*/ 6 h 54"/>
                  <a:gd name="T10" fmla="*/ 0 w 54"/>
                  <a:gd name="T11" fmla="*/ 18 h 54"/>
                  <a:gd name="T12" fmla="*/ 6 w 54"/>
                  <a:gd name="T13" fmla="*/ 30 h 54"/>
                  <a:gd name="T14" fmla="*/ 18 w 54"/>
                  <a:gd name="T15" fmla="*/ 42 h 54"/>
                  <a:gd name="T16" fmla="*/ 18 w 54"/>
                  <a:gd name="T17" fmla="*/ 42 h 54"/>
                  <a:gd name="T18" fmla="*/ 30 w 54"/>
                  <a:gd name="T19" fmla="*/ 48 h 54"/>
                  <a:gd name="T20" fmla="*/ 42 w 54"/>
                  <a:gd name="T21" fmla="*/ 54 h 54"/>
                  <a:gd name="T22" fmla="*/ 48 w 54"/>
                  <a:gd name="T23" fmla="*/ 48 h 54"/>
                  <a:gd name="T24" fmla="*/ 48 w 54"/>
                  <a:gd name="T25" fmla="*/ 48 h 54"/>
                  <a:gd name="T26" fmla="*/ 54 w 54"/>
                  <a:gd name="T27" fmla="*/ 42 h 54"/>
                  <a:gd name="T28" fmla="*/ 48 w 54"/>
                  <a:gd name="T29" fmla="*/ 30 h 54"/>
                  <a:gd name="T30" fmla="*/ 42 w 54"/>
                  <a:gd name="T31" fmla="*/ 18 h 54"/>
                  <a:gd name="T32" fmla="*/ 42 w 54"/>
                  <a:gd name="T33" fmla="*/ 18 h 54"/>
                  <a:gd name="T34" fmla="*/ 42 w 54"/>
                  <a:gd name="T35" fmla="*/ 18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42" y="18"/>
                    </a:moveTo>
                    <a:lnTo>
                      <a:pt x="30" y="6"/>
                    </a:lnTo>
                    <a:lnTo>
                      <a:pt x="12" y="0"/>
                    </a:lnTo>
                    <a:lnTo>
                      <a:pt x="6" y="6"/>
                    </a:lnTo>
                    <a:lnTo>
                      <a:pt x="0" y="18"/>
                    </a:lnTo>
                    <a:lnTo>
                      <a:pt x="6" y="30"/>
                    </a:lnTo>
                    <a:lnTo>
                      <a:pt x="18" y="42"/>
                    </a:lnTo>
                    <a:lnTo>
                      <a:pt x="30" y="48"/>
                    </a:lnTo>
                    <a:lnTo>
                      <a:pt x="42" y="54"/>
                    </a:lnTo>
                    <a:lnTo>
                      <a:pt x="48" y="48"/>
                    </a:lnTo>
                    <a:lnTo>
                      <a:pt x="54" y="42"/>
                    </a:lnTo>
                    <a:lnTo>
                      <a:pt x="48" y="30"/>
                    </a:lnTo>
                    <a:lnTo>
                      <a:pt x="42"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7" name="Freeform 67"/>
              <p:cNvSpPr>
                <a:spLocks/>
              </p:cNvSpPr>
              <p:nvPr/>
            </p:nvSpPr>
            <p:spPr bwMode="auto">
              <a:xfrm>
                <a:off x="1346" y="3005"/>
                <a:ext cx="60" cy="36"/>
              </a:xfrm>
              <a:custGeom>
                <a:avLst/>
                <a:gdLst>
                  <a:gd name="T0" fmla="*/ 36 w 60"/>
                  <a:gd name="T1" fmla="*/ 0 h 36"/>
                  <a:gd name="T2" fmla="*/ 24 w 60"/>
                  <a:gd name="T3" fmla="*/ 0 h 36"/>
                  <a:gd name="T4" fmla="*/ 6 w 60"/>
                  <a:gd name="T5" fmla="*/ 0 h 36"/>
                  <a:gd name="T6" fmla="*/ 0 w 60"/>
                  <a:gd name="T7" fmla="*/ 6 h 36"/>
                  <a:gd name="T8" fmla="*/ 0 w 60"/>
                  <a:gd name="T9" fmla="*/ 6 h 36"/>
                  <a:gd name="T10" fmla="*/ 0 w 60"/>
                  <a:gd name="T11" fmla="*/ 18 h 36"/>
                  <a:gd name="T12" fmla="*/ 12 w 60"/>
                  <a:gd name="T13" fmla="*/ 24 h 36"/>
                  <a:gd name="T14" fmla="*/ 24 w 60"/>
                  <a:gd name="T15" fmla="*/ 36 h 36"/>
                  <a:gd name="T16" fmla="*/ 24 w 60"/>
                  <a:gd name="T17" fmla="*/ 36 h 36"/>
                  <a:gd name="T18" fmla="*/ 42 w 60"/>
                  <a:gd name="T19" fmla="*/ 36 h 36"/>
                  <a:gd name="T20" fmla="*/ 54 w 60"/>
                  <a:gd name="T21" fmla="*/ 36 h 36"/>
                  <a:gd name="T22" fmla="*/ 60 w 60"/>
                  <a:gd name="T23" fmla="*/ 30 h 36"/>
                  <a:gd name="T24" fmla="*/ 60 w 60"/>
                  <a:gd name="T25" fmla="*/ 30 h 36"/>
                  <a:gd name="T26" fmla="*/ 60 w 60"/>
                  <a:gd name="T27" fmla="*/ 18 h 36"/>
                  <a:gd name="T28" fmla="*/ 54 w 60"/>
                  <a:gd name="T29" fmla="*/ 12 h 36"/>
                  <a:gd name="T30" fmla="*/ 36 w 60"/>
                  <a:gd name="T31" fmla="*/ 0 h 36"/>
                  <a:gd name="T32" fmla="*/ 36 w 60"/>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36"/>
                  <a:gd name="T53" fmla="*/ 60 w 60"/>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36">
                    <a:moveTo>
                      <a:pt x="36" y="0"/>
                    </a:moveTo>
                    <a:lnTo>
                      <a:pt x="24" y="0"/>
                    </a:lnTo>
                    <a:lnTo>
                      <a:pt x="6" y="0"/>
                    </a:lnTo>
                    <a:lnTo>
                      <a:pt x="0" y="6"/>
                    </a:lnTo>
                    <a:lnTo>
                      <a:pt x="0" y="18"/>
                    </a:lnTo>
                    <a:lnTo>
                      <a:pt x="12" y="24"/>
                    </a:lnTo>
                    <a:lnTo>
                      <a:pt x="24" y="36"/>
                    </a:lnTo>
                    <a:lnTo>
                      <a:pt x="42" y="36"/>
                    </a:lnTo>
                    <a:lnTo>
                      <a:pt x="54" y="36"/>
                    </a:lnTo>
                    <a:lnTo>
                      <a:pt x="60" y="30"/>
                    </a:lnTo>
                    <a:lnTo>
                      <a:pt x="60" y="18"/>
                    </a:lnTo>
                    <a:lnTo>
                      <a:pt x="54" y="12"/>
                    </a:lnTo>
                    <a:lnTo>
                      <a:pt x="36"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8" name="Freeform 68"/>
              <p:cNvSpPr>
                <a:spLocks/>
              </p:cNvSpPr>
              <p:nvPr/>
            </p:nvSpPr>
            <p:spPr bwMode="auto">
              <a:xfrm>
                <a:off x="1346" y="3005"/>
                <a:ext cx="60" cy="36"/>
              </a:xfrm>
              <a:custGeom>
                <a:avLst/>
                <a:gdLst>
                  <a:gd name="T0" fmla="*/ 36 w 60"/>
                  <a:gd name="T1" fmla="*/ 0 h 36"/>
                  <a:gd name="T2" fmla="*/ 24 w 60"/>
                  <a:gd name="T3" fmla="*/ 0 h 36"/>
                  <a:gd name="T4" fmla="*/ 6 w 60"/>
                  <a:gd name="T5" fmla="*/ 0 h 36"/>
                  <a:gd name="T6" fmla="*/ 0 w 60"/>
                  <a:gd name="T7" fmla="*/ 6 h 36"/>
                  <a:gd name="T8" fmla="*/ 0 w 60"/>
                  <a:gd name="T9" fmla="*/ 6 h 36"/>
                  <a:gd name="T10" fmla="*/ 0 w 60"/>
                  <a:gd name="T11" fmla="*/ 18 h 36"/>
                  <a:gd name="T12" fmla="*/ 12 w 60"/>
                  <a:gd name="T13" fmla="*/ 24 h 36"/>
                  <a:gd name="T14" fmla="*/ 24 w 60"/>
                  <a:gd name="T15" fmla="*/ 36 h 36"/>
                  <a:gd name="T16" fmla="*/ 24 w 60"/>
                  <a:gd name="T17" fmla="*/ 36 h 36"/>
                  <a:gd name="T18" fmla="*/ 42 w 60"/>
                  <a:gd name="T19" fmla="*/ 36 h 36"/>
                  <a:gd name="T20" fmla="*/ 54 w 60"/>
                  <a:gd name="T21" fmla="*/ 36 h 36"/>
                  <a:gd name="T22" fmla="*/ 60 w 60"/>
                  <a:gd name="T23" fmla="*/ 30 h 36"/>
                  <a:gd name="T24" fmla="*/ 60 w 60"/>
                  <a:gd name="T25" fmla="*/ 30 h 36"/>
                  <a:gd name="T26" fmla="*/ 60 w 60"/>
                  <a:gd name="T27" fmla="*/ 18 h 36"/>
                  <a:gd name="T28" fmla="*/ 54 w 60"/>
                  <a:gd name="T29" fmla="*/ 12 h 36"/>
                  <a:gd name="T30" fmla="*/ 36 w 60"/>
                  <a:gd name="T31" fmla="*/ 0 h 36"/>
                  <a:gd name="T32" fmla="*/ 36 w 60"/>
                  <a:gd name="T33" fmla="*/ 0 h 36"/>
                  <a:gd name="T34" fmla="*/ 36 w 60"/>
                  <a:gd name="T35" fmla="*/ 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6"/>
                  <a:gd name="T56" fmla="*/ 60 w 6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6">
                    <a:moveTo>
                      <a:pt x="36" y="0"/>
                    </a:moveTo>
                    <a:lnTo>
                      <a:pt x="24" y="0"/>
                    </a:lnTo>
                    <a:lnTo>
                      <a:pt x="6" y="0"/>
                    </a:lnTo>
                    <a:lnTo>
                      <a:pt x="0" y="6"/>
                    </a:lnTo>
                    <a:lnTo>
                      <a:pt x="0" y="18"/>
                    </a:lnTo>
                    <a:lnTo>
                      <a:pt x="12" y="24"/>
                    </a:lnTo>
                    <a:lnTo>
                      <a:pt x="24" y="36"/>
                    </a:lnTo>
                    <a:lnTo>
                      <a:pt x="42" y="36"/>
                    </a:lnTo>
                    <a:lnTo>
                      <a:pt x="54" y="36"/>
                    </a:lnTo>
                    <a:lnTo>
                      <a:pt x="60" y="30"/>
                    </a:lnTo>
                    <a:lnTo>
                      <a:pt x="60" y="18"/>
                    </a:lnTo>
                    <a:lnTo>
                      <a:pt x="54" y="12"/>
                    </a:lnTo>
                    <a:lnTo>
                      <a:pt x="3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39" name="Freeform 69"/>
              <p:cNvSpPr>
                <a:spLocks/>
              </p:cNvSpPr>
              <p:nvPr/>
            </p:nvSpPr>
            <p:spPr bwMode="auto">
              <a:xfrm>
                <a:off x="1418" y="3029"/>
                <a:ext cx="60" cy="30"/>
              </a:xfrm>
              <a:custGeom>
                <a:avLst/>
                <a:gdLst>
                  <a:gd name="T0" fmla="*/ 30 w 60"/>
                  <a:gd name="T1" fmla="*/ 0 h 30"/>
                  <a:gd name="T2" fmla="*/ 12 w 60"/>
                  <a:gd name="T3" fmla="*/ 0 h 30"/>
                  <a:gd name="T4" fmla="*/ 0 w 60"/>
                  <a:gd name="T5" fmla="*/ 6 h 30"/>
                  <a:gd name="T6" fmla="*/ 0 w 60"/>
                  <a:gd name="T7" fmla="*/ 12 h 30"/>
                  <a:gd name="T8" fmla="*/ 0 w 60"/>
                  <a:gd name="T9" fmla="*/ 12 h 30"/>
                  <a:gd name="T10" fmla="*/ 0 w 60"/>
                  <a:gd name="T11" fmla="*/ 24 h 30"/>
                  <a:gd name="T12" fmla="*/ 12 w 60"/>
                  <a:gd name="T13" fmla="*/ 30 h 30"/>
                  <a:gd name="T14" fmla="*/ 30 w 60"/>
                  <a:gd name="T15" fmla="*/ 30 h 30"/>
                  <a:gd name="T16" fmla="*/ 30 w 60"/>
                  <a:gd name="T17" fmla="*/ 30 h 30"/>
                  <a:gd name="T18" fmla="*/ 42 w 60"/>
                  <a:gd name="T19" fmla="*/ 30 h 30"/>
                  <a:gd name="T20" fmla="*/ 54 w 60"/>
                  <a:gd name="T21" fmla="*/ 24 h 30"/>
                  <a:gd name="T22" fmla="*/ 60 w 60"/>
                  <a:gd name="T23" fmla="*/ 12 h 30"/>
                  <a:gd name="T24" fmla="*/ 60 w 60"/>
                  <a:gd name="T25" fmla="*/ 12 h 30"/>
                  <a:gd name="T26" fmla="*/ 54 w 60"/>
                  <a:gd name="T27" fmla="*/ 6 h 30"/>
                  <a:gd name="T28" fmla="*/ 42 w 60"/>
                  <a:gd name="T29" fmla="*/ 0 h 30"/>
                  <a:gd name="T30" fmla="*/ 30 w 60"/>
                  <a:gd name="T31" fmla="*/ 0 h 30"/>
                  <a:gd name="T32" fmla="*/ 30 w 60"/>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30"/>
                  <a:gd name="T53" fmla="*/ 60 w 6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30">
                    <a:moveTo>
                      <a:pt x="30" y="0"/>
                    </a:moveTo>
                    <a:lnTo>
                      <a:pt x="12" y="0"/>
                    </a:lnTo>
                    <a:lnTo>
                      <a:pt x="0" y="6"/>
                    </a:lnTo>
                    <a:lnTo>
                      <a:pt x="0" y="12"/>
                    </a:lnTo>
                    <a:lnTo>
                      <a:pt x="0" y="24"/>
                    </a:lnTo>
                    <a:lnTo>
                      <a:pt x="12" y="30"/>
                    </a:lnTo>
                    <a:lnTo>
                      <a:pt x="30" y="30"/>
                    </a:lnTo>
                    <a:lnTo>
                      <a:pt x="42" y="30"/>
                    </a:lnTo>
                    <a:lnTo>
                      <a:pt x="54" y="24"/>
                    </a:lnTo>
                    <a:lnTo>
                      <a:pt x="60" y="12"/>
                    </a:lnTo>
                    <a:lnTo>
                      <a:pt x="54" y="6"/>
                    </a:lnTo>
                    <a:lnTo>
                      <a:pt x="42" y="0"/>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0" name="Freeform 70"/>
              <p:cNvSpPr>
                <a:spLocks/>
              </p:cNvSpPr>
              <p:nvPr/>
            </p:nvSpPr>
            <p:spPr bwMode="auto">
              <a:xfrm>
                <a:off x="1418" y="3029"/>
                <a:ext cx="60" cy="30"/>
              </a:xfrm>
              <a:custGeom>
                <a:avLst/>
                <a:gdLst>
                  <a:gd name="T0" fmla="*/ 30 w 60"/>
                  <a:gd name="T1" fmla="*/ 0 h 30"/>
                  <a:gd name="T2" fmla="*/ 12 w 60"/>
                  <a:gd name="T3" fmla="*/ 0 h 30"/>
                  <a:gd name="T4" fmla="*/ 0 w 60"/>
                  <a:gd name="T5" fmla="*/ 6 h 30"/>
                  <a:gd name="T6" fmla="*/ 0 w 60"/>
                  <a:gd name="T7" fmla="*/ 12 h 30"/>
                  <a:gd name="T8" fmla="*/ 0 w 60"/>
                  <a:gd name="T9" fmla="*/ 12 h 30"/>
                  <a:gd name="T10" fmla="*/ 0 w 60"/>
                  <a:gd name="T11" fmla="*/ 24 h 30"/>
                  <a:gd name="T12" fmla="*/ 12 w 60"/>
                  <a:gd name="T13" fmla="*/ 30 h 30"/>
                  <a:gd name="T14" fmla="*/ 30 w 60"/>
                  <a:gd name="T15" fmla="*/ 30 h 30"/>
                  <a:gd name="T16" fmla="*/ 30 w 60"/>
                  <a:gd name="T17" fmla="*/ 30 h 30"/>
                  <a:gd name="T18" fmla="*/ 42 w 60"/>
                  <a:gd name="T19" fmla="*/ 30 h 30"/>
                  <a:gd name="T20" fmla="*/ 54 w 60"/>
                  <a:gd name="T21" fmla="*/ 24 h 30"/>
                  <a:gd name="T22" fmla="*/ 60 w 60"/>
                  <a:gd name="T23" fmla="*/ 12 h 30"/>
                  <a:gd name="T24" fmla="*/ 60 w 60"/>
                  <a:gd name="T25" fmla="*/ 12 h 30"/>
                  <a:gd name="T26" fmla="*/ 54 w 60"/>
                  <a:gd name="T27" fmla="*/ 6 h 30"/>
                  <a:gd name="T28" fmla="*/ 42 w 60"/>
                  <a:gd name="T29" fmla="*/ 0 h 30"/>
                  <a:gd name="T30" fmla="*/ 30 w 60"/>
                  <a:gd name="T31" fmla="*/ 0 h 30"/>
                  <a:gd name="T32" fmla="*/ 30 w 60"/>
                  <a:gd name="T33" fmla="*/ 0 h 30"/>
                  <a:gd name="T34" fmla="*/ 30 w 60"/>
                  <a:gd name="T35" fmla="*/ 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0"/>
                  <a:gd name="T56" fmla="*/ 60 w 60"/>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0">
                    <a:moveTo>
                      <a:pt x="30" y="0"/>
                    </a:moveTo>
                    <a:lnTo>
                      <a:pt x="12" y="0"/>
                    </a:lnTo>
                    <a:lnTo>
                      <a:pt x="0" y="6"/>
                    </a:lnTo>
                    <a:lnTo>
                      <a:pt x="0" y="12"/>
                    </a:lnTo>
                    <a:lnTo>
                      <a:pt x="0" y="24"/>
                    </a:lnTo>
                    <a:lnTo>
                      <a:pt x="12" y="30"/>
                    </a:lnTo>
                    <a:lnTo>
                      <a:pt x="30" y="30"/>
                    </a:lnTo>
                    <a:lnTo>
                      <a:pt x="42" y="30"/>
                    </a:lnTo>
                    <a:lnTo>
                      <a:pt x="54" y="24"/>
                    </a:lnTo>
                    <a:lnTo>
                      <a:pt x="60" y="12"/>
                    </a:lnTo>
                    <a:lnTo>
                      <a:pt x="54" y="6"/>
                    </a:lnTo>
                    <a:lnTo>
                      <a:pt x="42" y="0"/>
                    </a:lnTo>
                    <a:lnTo>
                      <a:pt x="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1" name="Freeform 71"/>
              <p:cNvSpPr>
                <a:spLocks/>
              </p:cNvSpPr>
              <p:nvPr/>
            </p:nvSpPr>
            <p:spPr bwMode="auto">
              <a:xfrm>
                <a:off x="1490" y="3017"/>
                <a:ext cx="60" cy="42"/>
              </a:xfrm>
              <a:custGeom>
                <a:avLst/>
                <a:gdLst>
                  <a:gd name="T0" fmla="*/ 24 w 60"/>
                  <a:gd name="T1" fmla="*/ 6 h 42"/>
                  <a:gd name="T2" fmla="*/ 12 w 60"/>
                  <a:gd name="T3" fmla="*/ 12 h 42"/>
                  <a:gd name="T4" fmla="*/ 0 w 60"/>
                  <a:gd name="T5" fmla="*/ 24 h 42"/>
                  <a:gd name="T6" fmla="*/ 0 w 60"/>
                  <a:gd name="T7" fmla="*/ 30 h 42"/>
                  <a:gd name="T8" fmla="*/ 0 w 60"/>
                  <a:gd name="T9" fmla="*/ 30 h 42"/>
                  <a:gd name="T10" fmla="*/ 6 w 60"/>
                  <a:gd name="T11" fmla="*/ 36 h 42"/>
                  <a:gd name="T12" fmla="*/ 24 w 60"/>
                  <a:gd name="T13" fmla="*/ 42 h 42"/>
                  <a:gd name="T14" fmla="*/ 36 w 60"/>
                  <a:gd name="T15" fmla="*/ 36 h 42"/>
                  <a:gd name="T16" fmla="*/ 36 w 60"/>
                  <a:gd name="T17" fmla="*/ 36 h 42"/>
                  <a:gd name="T18" fmla="*/ 48 w 60"/>
                  <a:gd name="T19" fmla="*/ 30 h 42"/>
                  <a:gd name="T20" fmla="*/ 60 w 60"/>
                  <a:gd name="T21" fmla="*/ 18 h 42"/>
                  <a:gd name="T22" fmla="*/ 60 w 60"/>
                  <a:gd name="T23" fmla="*/ 6 h 42"/>
                  <a:gd name="T24" fmla="*/ 60 w 60"/>
                  <a:gd name="T25" fmla="*/ 6 h 42"/>
                  <a:gd name="T26" fmla="*/ 54 w 60"/>
                  <a:gd name="T27" fmla="*/ 0 h 42"/>
                  <a:gd name="T28" fmla="*/ 36 w 60"/>
                  <a:gd name="T29" fmla="*/ 0 h 42"/>
                  <a:gd name="T30" fmla="*/ 24 w 60"/>
                  <a:gd name="T31" fmla="*/ 6 h 42"/>
                  <a:gd name="T32" fmla="*/ 24 w 60"/>
                  <a:gd name="T33" fmla="*/ 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24" y="6"/>
                    </a:moveTo>
                    <a:lnTo>
                      <a:pt x="12" y="12"/>
                    </a:lnTo>
                    <a:lnTo>
                      <a:pt x="0" y="24"/>
                    </a:lnTo>
                    <a:lnTo>
                      <a:pt x="0" y="30"/>
                    </a:lnTo>
                    <a:lnTo>
                      <a:pt x="6" y="36"/>
                    </a:lnTo>
                    <a:lnTo>
                      <a:pt x="24" y="42"/>
                    </a:lnTo>
                    <a:lnTo>
                      <a:pt x="36" y="36"/>
                    </a:lnTo>
                    <a:lnTo>
                      <a:pt x="48" y="30"/>
                    </a:lnTo>
                    <a:lnTo>
                      <a:pt x="60" y="18"/>
                    </a:lnTo>
                    <a:lnTo>
                      <a:pt x="60" y="6"/>
                    </a:lnTo>
                    <a:lnTo>
                      <a:pt x="54" y="0"/>
                    </a:lnTo>
                    <a:lnTo>
                      <a:pt x="36" y="0"/>
                    </a:lnTo>
                    <a:lnTo>
                      <a:pt x="24"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2" name="Freeform 72"/>
              <p:cNvSpPr>
                <a:spLocks/>
              </p:cNvSpPr>
              <p:nvPr/>
            </p:nvSpPr>
            <p:spPr bwMode="auto">
              <a:xfrm>
                <a:off x="1490" y="3017"/>
                <a:ext cx="60" cy="42"/>
              </a:xfrm>
              <a:custGeom>
                <a:avLst/>
                <a:gdLst>
                  <a:gd name="T0" fmla="*/ 24 w 60"/>
                  <a:gd name="T1" fmla="*/ 6 h 42"/>
                  <a:gd name="T2" fmla="*/ 12 w 60"/>
                  <a:gd name="T3" fmla="*/ 12 h 42"/>
                  <a:gd name="T4" fmla="*/ 0 w 60"/>
                  <a:gd name="T5" fmla="*/ 24 h 42"/>
                  <a:gd name="T6" fmla="*/ 0 w 60"/>
                  <a:gd name="T7" fmla="*/ 30 h 42"/>
                  <a:gd name="T8" fmla="*/ 0 w 60"/>
                  <a:gd name="T9" fmla="*/ 30 h 42"/>
                  <a:gd name="T10" fmla="*/ 6 w 60"/>
                  <a:gd name="T11" fmla="*/ 36 h 42"/>
                  <a:gd name="T12" fmla="*/ 24 w 60"/>
                  <a:gd name="T13" fmla="*/ 42 h 42"/>
                  <a:gd name="T14" fmla="*/ 36 w 60"/>
                  <a:gd name="T15" fmla="*/ 36 h 42"/>
                  <a:gd name="T16" fmla="*/ 36 w 60"/>
                  <a:gd name="T17" fmla="*/ 36 h 42"/>
                  <a:gd name="T18" fmla="*/ 48 w 60"/>
                  <a:gd name="T19" fmla="*/ 30 h 42"/>
                  <a:gd name="T20" fmla="*/ 60 w 60"/>
                  <a:gd name="T21" fmla="*/ 18 h 42"/>
                  <a:gd name="T22" fmla="*/ 60 w 60"/>
                  <a:gd name="T23" fmla="*/ 6 h 42"/>
                  <a:gd name="T24" fmla="*/ 60 w 60"/>
                  <a:gd name="T25" fmla="*/ 6 h 42"/>
                  <a:gd name="T26" fmla="*/ 54 w 60"/>
                  <a:gd name="T27" fmla="*/ 0 h 42"/>
                  <a:gd name="T28" fmla="*/ 36 w 60"/>
                  <a:gd name="T29" fmla="*/ 0 h 42"/>
                  <a:gd name="T30" fmla="*/ 24 w 60"/>
                  <a:gd name="T31" fmla="*/ 6 h 42"/>
                  <a:gd name="T32" fmla="*/ 24 w 60"/>
                  <a:gd name="T33" fmla="*/ 6 h 42"/>
                  <a:gd name="T34" fmla="*/ 24 w 60"/>
                  <a:gd name="T35" fmla="*/ 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24" y="6"/>
                    </a:moveTo>
                    <a:lnTo>
                      <a:pt x="12" y="12"/>
                    </a:lnTo>
                    <a:lnTo>
                      <a:pt x="0" y="24"/>
                    </a:lnTo>
                    <a:lnTo>
                      <a:pt x="0" y="30"/>
                    </a:lnTo>
                    <a:lnTo>
                      <a:pt x="6" y="36"/>
                    </a:lnTo>
                    <a:lnTo>
                      <a:pt x="24" y="42"/>
                    </a:lnTo>
                    <a:lnTo>
                      <a:pt x="36" y="36"/>
                    </a:lnTo>
                    <a:lnTo>
                      <a:pt x="48" y="30"/>
                    </a:lnTo>
                    <a:lnTo>
                      <a:pt x="60" y="18"/>
                    </a:lnTo>
                    <a:lnTo>
                      <a:pt x="60" y="6"/>
                    </a:lnTo>
                    <a:lnTo>
                      <a:pt x="54" y="0"/>
                    </a:lnTo>
                    <a:lnTo>
                      <a:pt x="36" y="0"/>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3" name="Freeform 73"/>
              <p:cNvSpPr>
                <a:spLocks/>
              </p:cNvSpPr>
              <p:nvPr/>
            </p:nvSpPr>
            <p:spPr bwMode="auto">
              <a:xfrm>
                <a:off x="1562" y="2981"/>
                <a:ext cx="48" cy="48"/>
              </a:xfrm>
              <a:custGeom>
                <a:avLst/>
                <a:gdLst>
                  <a:gd name="T0" fmla="*/ 12 w 48"/>
                  <a:gd name="T1" fmla="*/ 12 h 48"/>
                  <a:gd name="T2" fmla="*/ 0 w 48"/>
                  <a:gd name="T3" fmla="*/ 24 h 48"/>
                  <a:gd name="T4" fmla="*/ 0 w 48"/>
                  <a:gd name="T5" fmla="*/ 36 h 48"/>
                  <a:gd name="T6" fmla="*/ 0 w 48"/>
                  <a:gd name="T7" fmla="*/ 42 h 48"/>
                  <a:gd name="T8" fmla="*/ 0 w 48"/>
                  <a:gd name="T9" fmla="*/ 42 h 48"/>
                  <a:gd name="T10" fmla="*/ 12 w 48"/>
                  <a:gd name="T11" fmla="*/ 48 h 48"/>
                  <a:gd name="T12" fmla="*/ 24 w 48"/>
                  <a:gd name="T13" fmla="*/ 42 h 48"/>
                  <a:gd name="T14" fmla="*/ 36 w 48"/>
                  <a:gd name="T15" fmla="*/ 36 h 48"/>
                  <a:gd name="T16" fmla="*/ 36 w 48"/>
                  <a:gd name="T17" fmla="*/ 36 h 48"/>
                  <a:gd name="T18" fmla="*/ 48 w 48"/>
                  <a:gd name="T19" fmla="*/ 24 h 48"/>
                  <a:gd name="T20" fmla="*/ 48 w 48"/>
                  <a:gd name="T21" fmla="*/ 12 h 48"/>
                  <a:gd name="T22" fmla="*/ 48 w 48"/>
                  <a:gd name="T23" fmla="*/ 0 h 48"/>
                  <a:gd name="T24" fmla="*/ 48 w 48"/>
                  <a:gd name="T25" fmla="*/ 0 h 48"/>
                  <a:gd name="T26" fmla="*/ 36 w 48"/>
                  <a:gd name="T27" fmla="*/ 0 h 48"/>
                  <a:gd name="T28" fmla="*/ 24 w 48"/>
                  <a:gd name="T29" fmla="*/ 0 h 48"/>
                  <a:gd name="T30" fmla="*/ 12 w 48"/>
                  <a:gd name="T31" fmla="*/ 12 h 48"/>
                  <a:gd name="T32" fmla="*/ 12 w 48"/>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12" y="12"/>
                    </a:moveTo>
                    <a:lnTo>
                      <a:pt x="0" y="24"/>
                    </a:lnTo>
                    <a:lnTo>
                      <a:pt x="0" y="36"/>
                    </a:lnTo>
                    <a:lnTo>
                      <a:pt x="0" y="42"/>
                    </a:lnTo>
                    <a:lnTo>
                      <a:pt x="12" y="48"/>
                    </a:lnTo>
                    <a:lnTo>
                      <a:pt x="24" y="42"/>
                    </a:lnTo>
                    <a:lnTo>
                      <a:pt x="36" y="36"/>
                    </a:lnTo>
                    <a:lnTo>
                      <a:pt x="48" y="24"/>
                    </a:lnTo>
                    <a:lnTo>
                      <a:pt x="48" y="12"/>
                    </a:lnTo>
                    <a:lnTo>
                      <a:pt x="48" y="0"/>
                    </a:lnTo>
                    <a:lnTo>
                      <a:pt x="36" y="0"/>
                    </a:lnTo>
                    <a:lnTo>
                      <a:pt x="24" y="0"/>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4" name="Freeform 74"/>
              <p:cNvSpPr>
                <a:spLocks/>
              </p:cNvSpPr>
              <p:nvPr/>
            </p:nvSpPr>
            <p:spPr bwMode="auto">
              <a:xfrm>
                <a:off x="1562" y="2981"/>
                <a:ext cx="48" cy="48"/>
              </a:xfrm>
              <a:custGeom>
                <a:avLst/>
                <a:gdLst>
                  <a:gd name="T0" fmla="*/ 12 w 48"/>
                  <a:gd name="T1" fmla="*/ 12 h 48"/>
                  <a:gd name="T2" fmla="*/ 0 w 48"/>
                  <a:gd name="T3" fmla="*/ 24 h 48"/>
                  <a:gd name="T4" fmla="*/ 0 w 48"/>
                  <a:gd name="T5" fmla="*/ 36 h 48"/>
                  <a:gd name="T6" fmla="*/ 0 w 48"/>
                  <a:gd name="T7" fmla="*/ 42 h 48"/>
                  <a:gd name="T8" fmla="*/ 0 w 48"/>
                  <a:gd name="T9" fmla="*/ 42 h 48"/>
                  <a:gd name="T10" fmla="*/ 12 w 48"/>
                  <a:gd name="T11" fmla="*/ 48 h 48"/>
                  <a:gd name="T12" fmla="*/ 24 w 48"/>
                  <a:gd name="T13" fmla="*/ 42 h 48"/>
                  <a:gd name="T14" fmla="*/ 36 w 48"/>
                  <a:gd name="T15" fmla="*/ 36 h 48"/>
                  <a:gd name="T16" fmla="*/ 36 w 48"/>
                  <a:gd name="T17" fmla="*/ 36 h 48"/>
                  <a:gd name="T18" fmla="*/ 48 w 48"/>
                  <a:gd name="T19" fmla="*/ 24 h 48"/>
                  <a:gd name="T20" fmla="*/ 48 w 48"/>
                  <a:gd name="T21" fmla="*/ 12 h 48"/>
                  <a:gd name="T22" fmla="*/ 48 w 48"/>
                  <a:gd name="T23" fmla="*/ 0 h 48"/>
                  <a:gd name="T24" fmla="*/ 48 w 48"/>
                  <a:gd name="T25" fmla="*/ 0 h 48"/>
                  <a:gd name="T26" fmla="*/ 36 w 48"/>
                  <a:gd name="T27" fmla="*/ 0 h 48"/>
                  <a:gd name="T28" fmla="*/ 24 w 48"/>
                  <a:gd name="T29" fmla="*/ 0 h 48"/>
                  <a:gd name="T30" fmla="*/ 12 w 48"/>
                  <a:gd name="T31" fmla="*/ 12 h 48"/>
                  <a:gd name="T32" fmla="*/ 12 w 48"/>
                  <a:gd name="T33" fmla="*/ 12 h 48"/>
                  <a:gd name="T34" fmla="*/ 12 w 48"/>
                  <a:gd name="T35" fmla="*/ 1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12" y="12"/>
                    </a:moveTo>
                    <a:lnTo>
                      <a:pt x="0" y="24"/>
                    </a:lnTo>
                    <a:lnTo>
                      <a:pt x="0" y="36"/>
                    </a:lnTo>
                    <a:lnTo>
                      <a:pt x="0" y="42"/>
                    </a:lnTo>
                    <a:lnTo>
                      <a:pt x="12" y="48"/>
                    </a:lnTo>
                    <a:lnTo>
                      <a:pt x="24" y="42"/>
                    </a:lnTo>
                    <a:lnTo>
                      <a:pt x="36" y="36"/>
                    </a:lnTo>
                    <a:lnTo>
                      <a:pt x="48" y="24"/>
                    </a:lnTo>
                    <a:lnTo>
                      <a:pt x="48" y="12"/>
                    </a:lnTo>
                    <a:lnTo>
                      <a:pt x="48" y="0"/>
                    </a:lnTo>
                    <a:lnTo>
                      <a:pt x="36" y="0"/>
                    </a:lnTo>
                    <a:lnTo>
                      <a:pt x="24" y="0"/>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5" name="Freeform 75"/>
              <p:cNvSpPr>
                <a:spLocks/>
              </p:cNvSpPr>
              <p:nvPr/>
            </p:nvSpPr>
            <p:spPr bwMode="auto">
              <a:xfrm>
                <a:off x="1610" y="2921"/>
                <a:ext cx="42" cy="54"/>
              </a:xfrm>
              <a:custGeom>
                <a:avLst/>
                <a:gdLst>
                  <a:gd name="T0" fmla="*/ 6 w 42"/>
                  <a:gd name="T1" fmla="*/ 24 h 54"/>
                  <a:gd name="T2" fmla="*/ 0 w 42"/>
                  <a:gd name="T3" fmla="*/ 36 h 54"/>
                  <a:gd name="T4" fmla="*/ 6 w 42"/>
                  <a:gd name="T5" fmla="*/ 48 h 54"/>
                  <a:gd name="T6" fmla="*/ 12 w 42"/>
                  <a:gd name="T7" fmla="*/ 54 h 54"/>
                  <a:gd name="T8" fmla="*/ 12 w 42"/>
                  <a:gd name="T9" fmla="*/ 54 h 54"/>
                  <a:gd name="T10" fmla="*/ 18 w 42"/>
                  <a:gd name="T11" fmla="*/ 54 h 54"/>
                  <a:gd name="T12" fmla="*/ 30 w 42"/>
                  <a:gd name="T13" fmla="*/ 48 h 54"/>
                  <a:gd name="T14" fmla="*/ 36 w 42"/>
                  <a:gd name="T15" fmla="*/ 36 h 54"/>
                  <a:gd name="T16" fmla="*/ 36 w 42"/>
                  <a:gd name="T17" fmla="*/ 36 h 54"/>
                  <a:gd name="T18" fmla="*/ 42 w 42"/>
                  <a:gd name="T19" fmla="*/ 18 h 54"/>
                  <a:gd name="T20" fmla="*/ 42 w 42"/>
                  <a:gd name="T21" fmla="*/ 6 h 54"/>
                  <a:gd name="T22" fmla="*/ 36 w 42"/>
                  <a:gd name="T23" fmla="*/ 0 h 54"/>
                  <a:gd name="T24" fmla="*/ 36 w 42"/>
                  <a:gd name="T25" fmla="*/ 0 h 54"/>
                  <a:gd name="T26" fmla="*/ 24 w 42"/>
                  <a:gd name="T27" fmla="*/ 0 h 54"/>
                  <a:gd name="T28" fmla="*/ 12 w 42"/>
                  <a:gd name="T29" fmla="*/ 12 h 54"/>
                  <a:gd name="T30" fmla="*/ 6 w 42"/>
                  <a:gd name="T31" fmla="*/ 24 h 54"/>
                  <a:gd name="T32" fmla="*/ 6 w 42"/>
                  <a:gd name="T33" fmla="*/ 2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6" y="24"/>
                    </a:moveTo>
                    <a:lnTo>
                      <a:pt x="0" y="36"/>
                    </a:lnTo>
                    <a:lnTo>
                      <a:pt x="6" y="48"/>
                    </a:lnTo>
                    <a:lnTo>
                      <a:pt x="12" y="54"/>
                    </a:lnTo>
                    <a:lnTo>
                      <a:pt x="18" y="54"/>
                    </a:lnTo>
                    <a:lnTo>
                      <a:pt x="30" y="48"/>
                    </a:lnTo>
                    <a:lnTo>
                      <a:pt x="36" y="36"/>
                    </a:lnTo>
                    <a:lnTo>
                      <a:pt x="42" y="18"/>
                    </a:lnTo>
                    <a:lnTo>
                      <a:pt x="42" y="6"/>
                    </a:lnTo>
                    <a:lnTo>
                      <a:pt x="36" y="0"/>
                    </a:lnTo>
                    <a:lnTo>
                      <a:pt x="24" y="0"/>
                    </a:lnTo>
                    <a:lnTo>
                      <a:pt x="12" y="12"/>
                    </a:lnTo>
                    <a:lnTo>
                      <a:pt x="6"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6" name="Freeform 76"/>
              <p:cNvSpPr>
                <a:spLocks/>
              </p:cNvSpPr>
              <p:nvPr/>
            </p:nvSpPr>
            <p:spPr bwMode="auto">
              <a:xfrm>
                <a:off x="1610" y="2921"/>
                <a:ext cx="42" cy="54"/>
              </a:xfrm>
              <a:custGeom>
                <a:avLst/>
                <a:gdLst>
                  <a:gd name="T0" fmla="*/ 6 w 42"/>
                  <a:gd name="T1" fmla="*/ 24 h 54"/>
                  <a:gd name="T2" fmla="*/ 0 w 42"/>
                  <a:gd name="T3" fmla="*/ 36 h 54"/>
                  <a:gd name="T4" fmla="*/ 6 w 42"/>
                  <a:gd name="T5" fmla="*/ 48 h 54"/>
                  <a:gd name="T6" fmla="*/ 12 w 42"/>
                  <a:gd name="T7" fmla="*/ 54 h 54"/>
                  <a:gd name="T8" fmla="*/ 12 w 42"/>
                  <a:gd name="T9" fmla="*/ 54 h 54"/>
                  <a:gd name="T10" fmla="*/ 18 w 42"/>
                  <a:gd name="T11" fmla="*/ 54 h 54"/>
                  <a:gd name="T12" fmla="*/ 30 w 42"/>
                  <a:gd name="T13" fmla="*/ 48 h 54"/>
                  <a:gd name="T14" fmla="*/ 36 w 42"/>
                  <a:gd name="T15" fmla="*/ 36 h 54"/>
                  <a:gd name="T16" fmla="*/ 36 w 42"/>
                  <a:gd name="T17" fmla="*/ 36 h 54"/>
                  <a:gd name="T18" fmla="*/ 42 w 42"/>
                  <a:gd name="T19" fmla="*/ 18 h 54"/>
                  <a:gd name="T20" fmla="*/ 42 w 42"/>
                  <a:gd name="T21" fmla="*/ 6 h 54"/>
                  <a:gd name="T22" fmla="*/ 36 w 42"/>
                  <a:gd name="T23" fmla="*/ 0 h 54"/>
                  <a:gd name="T24" fmla="*/ 36 w 42"/>
                  <a:gd name="T25" fmla="*/ 0 h 54"/>
                  <a:gd name="T26" fmla="*/ 24 w 42"/>
                  <a:gd name="T27" fmla="*/ 0 h 54"/>
                  <a:gd name="T28" fmla="*/ 12 w 42"/>
                  <a:gd name="T29" fmla="*/ 12 h 54"/>
                  <a:gd name="T30" fmla="*/ 6 w 42"/>
                  <a:gd name="T31" fmla="*/ 24 h 54"/>
                  <a:gd name="T32" fmla="*/ 6 w 42"/>
                  <a:gd name="T33" fmla="*/ 24 h 54"/>
                  <a:gd name="T34" fmla="*/ 6 w 42"/>
                  <a:gd name="T35" fmla="*/ 2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6" y="24"/>
                    </a:moveTo>
                    <a:lnTo>
                      <a:pt x="0" y="36"/>
                    </a:lnTo>
                    <a:lnTo>
                      <a:pt x="6" y="48"/>
                    </a:lnTo>
                    <a:lnTo>
                      <a:pt x="12" y="54"/>
                    </a:lnTo>
                    <a:lnTo>
                      <a:pt x="18" y="54"/>
                    </a:lnTo>
                    <a:lnTo>
                      <a:pt x="30" y="48"/>
                    </a:lnTo>
                    <a:lnTo>
                      <a:pt x="36" y="36"/>
                    </a:lnTo>
                    <a:lnTo>
                      <a:pt x="42" y="18"/>
                    </a:lnTo>
                    <a:lnTo>
                      <a:pt x="42" y="6"/>
                    </a:lnTo>
                    <a:lnTo>
                      <a:pt x="36" y="0"/>
                    </a:lnTo>
                    <a:lnTo>
                      <a:pt x="24" y="0"/>
                    </a:lnTo>
                    <a:lnTo>
                      <a:pt x="12" y="12"/>
                    </a:lnTo>
                    <a:lnTo>
                      <a:pt x="6"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7" name="Freeform 77"/>
              <p:cNvSpPr>
                <a:spLocks/>
              </p:cNvSpPr>
              <p:nvPr/>
            </p:nvSpPr>
            <p:spPr bwMode="auto">
              <a:xfrm>
                <a:off x="1634" y="2855"/>
                <a:ext cx="36" cy="60"/>
              </a:xfrm>
              <a:custGeom>
                <a:avLst/>
                <a:gdLst>
                  <a:gd name="T0" fmla="*/ 0 w 36"/>
                  <a:gd name="T1" fmla="*/ 30 h 60"/>
                  <a:gd name="T2" fmla="*/ 6 w 36"/>
                  <a:gd name="T3" fmla="*/ 42 h 60"/>
                  <a:gd name="T4" fmla="*/ 12 w 36"/>
                  <a:gd name="T5" fmla="*/ 54 h 60"/>
                  <a:gd name="T6" fmla="*/ 18 w 36"/>
                  <a:gd name="T7" fmla="*/ 60 h 60"/>
                  <a:gd name="T8" fmla="*/ 18 w 36"/>
                  <a:gd name="T9" fmla="*/ 60 h 60"/>
                  <a:gd name="T10" fmla="*/ 30 w 36"/>
                  <a:gd name="T11" fmla="*/ 54 h 60"/>
                  <a:gd name="T12" fmla="*/ 36 w 36"/>
                  <a:gd name="T13" fmla="*/ 42 h 60"/>
                  <a:gd name="T14" fmla="*/ 36 w 36"/>
                  <a:gd name="T15" fmla="*/ 30 h 60"/>
                  <a:gd name="T16" fmla="*/ 36 w 36"/>
                  <a:gd name="T17" fmla="*/ 30 h 60"/>
                  <a:gd name="T18" fmla="*/ 36 w 36"/>
                  <a:gd name="T19" fmla="*/ 12 h 60"/>
                  <a:gd name="T20" fmla="*/ 30 w 36"/>
                  <a:gd name="T21" fmla="*/ 0 h 60"/>
                  <a:gd name="T22" fmla="*/ 18 w 36"/>
                  <a:gd name="T23" fmla="*/ 0 h 60"/>
                  <a:gd name="T24" fmla="*/ 18 w 36"/>
                  <a:gd name="T25" fmla="*/ 0 h 60"/>
                  <a:gd name="T26" fmla="*/ 12 w 36"/>
                  <a:gd name="T27" fmla="*/ 0 h 60"/>
                  <a:gd name="T28" fmla="*/ 6 w 36"/>
                  <a:gd name="T29" fmla="*/ 12 h 60"/>
                  <a:gd name="T30" fmla="*/ 0 w 36"/>
                  <a:gd name="T31" fmla="*/ 30 h 60"/>
                  <a:gd name="T32" fmla="*/ 0 w 36"/>
                  <a:gd name="T33" fmla="*/ 3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60"/>
                  <a:gd name="T53" fmla="*/ 36 w 36"/>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60">
                    <a:moveTo>
                      <a:pt x="0" y="30"/>
                    </a:moveTo>
                    <a:lnTo>
                      <a:pt x="6" y="42"/>
                    </a:lnTo>
                    <a:lnTo>
                      <a:pt x="12" y="54"/>
                    </a:lnTo>
                    <a:lnTo>
                      <a:pt x="18" y="60"/>
                    </a:lnTo>
                    <a:lnTo>
                      <a:pt x="30" y="54"/>
                    </a:lnTo>
                    <a:lnTo>
                      <a:pt x="36" y="42"/>
                    </a:lnTo>
                    <a:lnTo>
                      <a:pt x="36" y="30"/>
                    </a:lnTo>
                    <a:lnTo>
                      <a:pt x="36" y="12"/>
                    </a:lnTo>
                    <a:lnTo>
                      <a:pt x="30" y="0"/>
                    </a:lnTo>
                    <a:lnTo>
                      <a:pt x="18" y="0"/>
                    </a:lnTo>
                    <a:lnTo>
                      <a:pt x="12" y="0"/>
                    </a:lnTo>
                    <a:lnTo>
                      <a:pt x="6" y="12"/>
                    </a:lnTo>
                    <a:lnTo>
                      <a:pt x="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8" name="Freeform 78"/>
              <p:cNvSpPr>
                <a:spLocks/>
              </p:cNvSpPr>
              <p:nvPr/>
            </p:nvSpPr>
            <p:spPr bwMode="auto">
              <a:xfrm>
                <a:off x="1634" y="2855"/>
                <a:ext cx="36" cy="60"/>
              </a:xfrm>
              <a:custGeom>
                <a:avLst/>
                <a:gdLst>
                  <a:gd name="T0" fmla="*/ 0 w 36"/>
                  <a:gd name="T1" fmla="*/ 30 h 60"/>
                  <a:gd name="T2" fmla="*/ 6 w 36"/>
                  <a:gd name="T3" fmla="*/ 42 h 60"/>
                  <a:gd name="T4" fmla="*/ 12 w 36"/>
                  <a:gd name="T5" fmla="*/ 54 h 60"/>
                  <a:gd name="T6" fmla="*/ 18 w 36"/>
                  <a:gd name="T7" fmla="*/ 60 h 60"/>
                  <a:gd name="T8" fmla="*/ 18 w 36"/>
                  <a:gd name="T9" fmla="*/ 60 h 60"/>
                  <a:gd name="T10" fmla="*/ 30 w 36"/>
                  <a:gd name="T11" fmla="*/ 54 h 60"/>
                  <a:gd name="T12" fmla="*/ 36 w 36"/>
                  <a:gd name="T13" fmla="*/ 42 h 60"/>
                  <a:gd name="T14" fmla="*/ 36 w 36"/>
                  <a:gd name="T15" fmla="*/ 30 h 60"/>
                  <a:gd name="T16" fmla="*/ 36 w 36"/>
                  <a:gd name="T17" fmla="*/ 30 h 60"/>
                  <a:gd name="T18" fmla="*/ 36 w 36"/>
                  <a:gd name="T19" fmla="*/ 12 h 60"/>
                  <a:gd name="T20" fmla="*/ 30 w 36"/>
                  <a:gd name="T21" fmla="*/ 0 h 60"/>
                  <a:gd name="T22" fmla="*/ 18 w 36"/>
                  <a:gd name="T23" fmla="*/ 0 h 60"/>
                  <a:gd name="T24" fmla="*/ 18 w 36"/>
                  <a:gd name="T25" fmla="*/ 0 h 60"/>
                  <a:gd name="T26" fmla="*/ 12 w 36"/>
                  <a:gd name="T27" fmla="*/ 0 h 60"/>
                  <a:gd name="T28" fmla="*/ 6 w 36"/>
                  <a:gd name="T29" fmla="*/ 12 h 60"/>
                  <a:gd name="T30" fmla="*/ 0 w 36"/>
                  <a:gd name="T31" fmla="*/ 30 h 60"/>
                  <a:gd name="T32" fmla="*/ 0 w 36"/>
                  <a:gd name="T33" fmla="*/ 30 h 60"/>
                  <a:gd name="T34" fmla="*/ 0 w 36"/>
                  <a:gd name="T35" fmla="*/ 30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60"/>
                  <a:gd name="T56" fmla="*/ 36 w 36"/>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60">
                    <a:moveTo>
                      <a:pt x="0" y="30"/>
                    </a:moveTo>
                    <a:lnTo>
                      <a:pt x="6" y="42"/>
                    </a:lnTo>
                    <a:lnTo>
                      <a:pt x="12" y="54"/>
                    </a:lnTo>
                    <a:lnTo>
                      <a:pt x="18" y="60"/>
                    </a:lnTo>
                    <a:lnTo>
                      <a:pt x="30" y="54"/>
                    </a:lnTo>
                    <a:lnTo>
                      <a:pt x="36" y="42"/>
                    </a:lnTo>
                    <a:lnTo>
                      <a:pt x="36" y="30"/>
                    </a:lnTo>
                    <a:lnTo>
                      <a:pt x="36" y="12"/>
                    </a:lnTo>
                    <a:lnTo>
                      <a:pt x="30" y="0"/>
                    </a:lnTo>
                    <a:lnTo>
                      <a:pt x="18" y="0"/>
                    </a:lnTo>
                    <a:lnTo>
                      <a:pt x="12" y="0"/>
                    </a:lnTo>
                    <a:lnTo>
                      <a:pt x="6" y="12"/>
                    </a:lnTo>
                    <a:lnTo>
                      <a:pt x="0"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49" name="Freeform 79"/>
              <p:cNvSpPr>
                <a:spLocks/>
              </p:cNvSpPr>
              <p:nvPr/>
            </p:nvSpPr>
            <p:spPr bwMode="auto">
              <a:xfrm>
                <a:off x="1628" y="2783"/>
                <a:ext cx="42" cy="60"/>
              </a:xfrm>
              <a:custGeom>
                <a:avLst/>
                <a:gdLst>
                  <a:gd name="T0" fmla="*/ 0 w 42"/>
                  <a:gd name="T1" fmla="*/ 36 h 60"/>
                  <a:gd name="T2" fmla="*/ 12 w 42"/>
                  <a:gd name="T3" fmla="*/ 48 h 60"/>
                  <a:gd name="T4" fmla="*/ 18 w 42"/>
                  <a:gd name="T5" fmla="*/ 60 h 60"/>
                  <a:gd name="T6" fmla="*/ 30 w 42"/>
                  <a:gd name="T7" fmla="*/ 60 h 60"/>
                  <a:gd name="T8" fmla="*/ 30 w 42"/>
                  <a:gd name="T9" fmla="*/ 60 h 60"/>
                  <a:gd name="T10" fmla="*/ 36 w 42"/>
                  <a:gd name="T11" fmla="*/ 54 h 60"/>
                  <a:gd name="T12" fmla="*/ 42 w 42"/>
                  <a:gd name="T13" fmla="*/ 36 h 60"/>
                  <a:gd name="T14" fmla="*/ 36 w 42"/>
                  <a:gd name="T15" fmla="*/ 24 h 60"/>
                  <a:gd name="T16" fmla="*/ 36 w 42"/>
                  <a:gd name="T17" fmla="*/ 24 h 60"/>
                  <a:gd name="T18" fmla="*/ 24 w 42"/>
                  <a:gd name="T19" fmla="*/ 12 h 60"/>
                  <a:gd name="T20" fmla="*/ 18 w 42"/>
                  <a:gd name="T21" fmla="*/ 6 h 60"/>
                  <a:gd name="T22" fmla="*/ 6 w 42"/>
                  <a:gd name="T23" fmla="*/ 0 h 60"/>
                  <a:gd name="T24" fmla="*/ 6 w 42"/>
                  <a:gd name="T25" fmla="*/ 0 h 60"/>
                  <a:gd name="T26" fmla="*/ 0 w 42"/>
                  <a:gd name="T27" fmla="*/ 12 h 60"/>
                  <a:gd name="T28" fmla="*/ 0 w 42"/>
                  <a:gd name="T29" fmla="*/ 24 h 60"/>
                  <a:gd name="T30" fmla="*/ 0 w 42"/>
                  <a:gd name="T31" fmla="*/ 36 h 60"/>
                  <a:gd name="T32" fmla="*/ 0 w 42"/>
                  <a:gd name="T33" fmla="*/ 36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60"/>
                  <a:gd name="T53" fmla="*/ 42 w 42"/>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60">
                    <a:moveTo>
                      <a:pt x="0" y="36"/>
                    </a:moveTo>
                    <a:lnTo>
                      <a:pt x="12" y="48"/>
                    </a:lnTo>
                    <a:lnTo>
                      <a:pt x="18" y="60"/>
                    </a:lnTo>
                    <a:lnTo>
                      <a:pt x="30" y="60"/>
                    </a:lnTo>
                    <a:lnTo>
                      <a:pt x="36" y="54"/>
                    </a:lnTo>
                    <a:lnTo>
                      <a:pt x="42" y="36"/>
                    </a:lnTo>
                    <a:lnTo>
                      <a:pt x="36" y="24"/>
                    </a:lnTo>
                    <a:lnTo>
                      <a:pt x="24" y="12"/>
                    </a:lnTo>
                    <a:lnTo>
                      <a:pt x="18" y="6"/>
                    </a:lnTo>
                    <a:lnTo>
                      <a:pt x="6" y="0"/>
                    </a:lnTo>
                    <a:lnTo>
                      <a:pt x="0" y="12"/>
                    </a:lnTo>
                    <a:lnTo>
                      <a:pt x="0" y="24"/>
                    </a:lnTo>
                    <a:lnTo>
                      <a:pt x="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0" name="Freeform 80"/>
              <p:cNvSpPr>
                <a:spLocks/>
              </p:cNvSpPr>
              <p:nvPr/>
            </p:nvSpPr>
            <p:spPr bwMode="auto">
              <a:xfrm>
                <a:off x="1628" y="2783"/>
                <a:ext cx="42" cy="60"/>
              </a:xfrm>
              <a:custGeom>
                <a:avLst/>
                <a:gdLst>
                  <a:gd name="T0" fmla="*/ 0 w 42"/>
                  <a:gd name="T1" fmla="*/ 36 h 60"/>
                  <a:gd name="T2" fmla="*/ 12 w 42"/>
                  <a:gd name="T3" fmla="*/ 48 h 60"/>
                  <a:gd name="T4" fmla="*/ 18 w 42"/>
                  <a:gd name="T5" fmla="*/ 60 h 60"/>
                  <a:gd name="T6" fmla="*/ 30 w 42"/>
                  <a:gd name="T7" fmla="*/ 60 h 60"/>
                  <a:gd name="T8" fmla="*/ 30 w 42"/>
                  <a:gd name="T9" fmla="*/ 60 h 60"/>
                  <a:gd name="T10" fmla="*/ 36 w 42"/>
                  <a:gd name="T11" fmla="*/ 54 h 60"/>
                  <a:gd name="T12" fmla="*/ 42 w 42"/>
                  <a:gd name="T13" fmla="*/ 36 h 60"/>
                  <a:gd name="T14" fmla="*/ 36 w 42"/>
                  <a:gd name="T15" fmla="*/ 24 h 60"/>
                  <a:gd name="T16" fmla="*/ 36 w 42"/>
                  <a:gd name="T17" fmla="*/ 24 h 60"/>
                  <a:gd name="T18" fmla="*/ 24 w 42"/>
                  <a:gd name="T19" fmla="*/ 12 h 60"/>
                  <a:gd name="T20" fmla="*/ 18 w 42"/>
                  <a:gd name="T21" fmla="*/ 6 h 60"/>
                  <a:gd name="T22" fmla="*/ 6 w 42"/>
                  <a:gd name="T23" fmla="*/ 0 h 60"/>
                  <a:gd name="T24" fmla="*/ 6 w 42"/>
                  <a:gd name="T25" fmla="*/ 0 h 60"/>
                  <a:gd name="T26" fmla="*/ 0 w 42"/>
                  <a:gd name="T27" fmla="*/ 12 h 60"/>
                  <a:gd name="T28" fmla="*/ 0 w 42"/>
                  <a:gd name="T29" fmla="*/ 24 h 60"/>
                  <a:gd name="T30" fmla="*/ 0 w 42"/>
                  <a:gd name="T31" fmla="*/ 36 h 60"/>
                  <a:gd name="T32" fmla="*/ 0 w 42"/>
                  <a:gd name="T33" fmla="*/ 36 h 60"/>
                  <a:gd name="T34" fmla="*/ 0 w 42"/>
                  <a:gd name="T35" fmla="*/ 36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60"/>
                  <a:gd name="T56" fmla="*/ 42 w 42"/>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60">
                    <a:moveTo>
                      <a:pt x="0" y="36"/>
                    </a:moveTo>
                    <a:lnTo>
                      <a:pt x="12" y="48"/>
                    </a:lnTo>
                    <a:lnTo>
                      <a:pt x="18" y="60"/>
                    </a:lnTo>
                    <a:lnTo>
                      <a:pt x="30" y="60"/>
                    </a:lnTo>
                    <a:lnTo>
                      <a:pt x="36" y="54"/>
                    </a:lnTo>
                    <a:lnTo>
                      <a:pt x="42" y="36"/>
                    </a:lnTo>
                    <a:lnTo>
                      <a:pt x="36" y="24"/>
                    </a:lnTo>
                    <a:lnTo>
                      <a:pt x="24" y="12"/>
                    </a:lnTo>
                    <a:lnTo>
                      <a:pt x="18" y="6"/>
                    </a:lnTo>
                    <a:lnTo>
                      <a:pt x="6" y="0"/>
                    </a:lnTo>
                    <a:lnTo>
                      <a:pt x="0" y="12"/>
                    </a:lnTo>
                    <a:lnTo>
                      <a:pt x="0" y="24"/>
                    </a:lnTo>
                    <a:lnTo>
                      <a:pt x="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1" name="Freeform 81"/>
              <p:cNvSpPr>
                <a:spLocks/>
              </p:cNvSpPr>
              <p:nvPr/>
            </p:nvSpPr>
            <p:spPr bwMode="auto">
              <a:xfrm>
                <a:off x="1586" y="2729"/>
                <a:ext cx="54" cy="48"/>
              </a:xfrm>
              <a:custGeom>
                <a:avLst/>
                <a:gdLst>
                  <a:gd name="T0" fmla="*/ 12 w 54"/>
                  <a:gd name="T1" fmla="*/ 36 h 48"/>
                  <a:gd name="T2" fmla="*/ 24 w 54"/>
                  <a:gd name="T3" fmla="*/ 42 h 48"/>
                  <a:gd name="T4" fmla="*/ 36 w 54"/>
                  <a:gd name="T5" fmla="*/ 48 h 48"/>
                  <a:gd name="T6" fmla="*/ 48 w 54"/>
                  <a:gd name="T7" fmla="*/ 42 h 48"/>
                  <a:gd name="T8" fmla="*/ 48 w 54"/>
                  <a:gd name="T9" fmla="*/ 42 h 48"/>
                  <a:gd name="T10" fmla="*/ 54 w 54"/>
                  <a:gd name="T11" fmla="*/ 36 h 48"/>
                  <a:gd name="T12" fmla="*/ 48 w 54"/>
                  <a:gd name="T13" fmla="*/ 24 h 48"/>
                  <a:gd name="T14" fmla="*/ 36 w 54"/>
                  <a:gd name="T15" fmla="*/ 12 h 48"/>
                  <a:gd name="T16" fmla="*/ 36 w 54"/>
                  <a:gd name="T17" fmla="*/ 12 h 48"/>
                  <a:gd name="T18" fmla="*/ 24 w 54"/>
                  <a:gd name="T19" fmla="*/ 0 h 48"/>
                  <a:gd name="T20" fmla="*/ 12 w 54"/>
                  <a:gd name="T21" fmla="*/ 0 h 48"/>
                  <a:gd name="T22" fmla="*/ 6 w 54"/>
                  <a:gd name="T23" fmla="*/ 0 h 48"/>
                  <a:gd name="T24" fmla="*/ 6 w 54"/>
                  <a:gd name="T25" fmla="*/ 0 h 48"/>
                  <a:gd name="T26" fmla="*/ 0 w 54"/>
                  <a:gd name="T27" fmla="*/ 12 h 48"/>
                  <a:gd name="T28" fmla="*/ 6 w 54"/>
                  <a:gd name="T29" fmla="*/ 24 h 48"/>
                  <a:gd name="T30" fmla="*/ 12 w 54"/>
                  <a:gd name="T31" fmla="*/ 36 h 48"/>
                  <a:gd name="T32" fmla="*/ 12 w 54"/>
                  <a:gd name="T33" fmla="*/ 3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48"/>
                  <a:gd name="T53" fmla="*/ 54 w 5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48">
                    <a:moveTo>
                      <a:pt x="12" y="36"/>
                    </a:moveTo>
                    <a:lnTo>
                      <a:pt x="24" y="42"/>
                    </a:lnTo>
                    <a:lnTo>
                      <a:pt x="36" y="48"/>
                    </a:lnTo>
                    <a:lnTo>
                      <a:pt x="48" y="42"/>
                    </a:lnTo>
                    <a:lnTo>
                      <a:pt x="54" y="36"/>
                    </a:lnTo>
                    <a:lnTo>
                      <a:pt x="48" y="24"/>
                    </a:lnTo>
                    <a:lnTo>
                      <a:pt x="36" y="12"/>
                    </a:lnTo>
                    <a:lnTo>
                      <a:pt x="24" y="0"/>
                    </a:lnTo>
                    <a:lnTo>
                      <a:pt x="12" y="0"/>
                    </a:lnTo>
                    <a:lnTo>
                      <a:pt x="6" y="0"/>
                    </a:lnTo>
                    <a:lnTo>
                      <a:pt x="0" y="12"/>
                    </a:lnTo>
                    <a:lnTo>
                      <a:pt x="6" y="24"/>
                    </a:lnTo>
                    <a:lnTo>
                      <a:pt x="12"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2" name="Freeform 82"/>
              <p:cNvSpPr>
                <a:spLocks/>
              </p:cNvSpPr>
              <p:nvPr/>
            </p:nvSpPr>
            <p:spPr bwMode="auto">
              <a:xfrm>
                <a:off x="1586" y="2729"/>
                <a:ext cx="54" cy="48"/>
              </a:xfrm>
              <a:custGeom>
                <a:avLst/>
                <a:gdLst>
                  <a:gd name="T0" fmla="*/ 12 w 54"/>
                  <a:gd name="T1" fmla="*/ 36 h 48"/>
                  <a:gd name="T2" fmla="*/ 24 w 54"/>
                  <a:gd name="T3" fmla="*/ 42 h 48"/>
                  <a:gd name="T4" fmla="*/ 36 w 54"/>
                  <a:gd name="T5" fmla="*/ 48 h 48"/>
                  <a:gd name="T6" fmla="*/ 48 w 54"/>
                  <a:gd name="T7" fmla="*/ 42 h 48"/>
                  <a:gd name="T8" fmla="*/ 48 w 54"/>
                  <a:gd name="T9" fmla="*/ 42 h 48"/>
                  <a:gd name="T10" fmla="*/ 54 w 54"/>
                  <a:gd name="T11" fmla="*/ 36 h 48"/>
                  <a:gd name="T12" fmla="*/ 48 w 54"/>
                  <a:gd name="T13" fmla="*/ 24 h 48"/>
                  <a:gd name="T14" fmla="*/ 36 w 54"/>
                  <a:gd name="T15" fmla="*/ 12 h 48"/>
                  <a:gd name="T16" fmla="*/ 36 w 54"/>
                  <a:gd name="T17" fmla="*/ 12 h 48"/>
                  <a:gd name="T18" fmla="*/ 24 w 54"/>
                  <a:gd name="T19" fmla="*/ 0 h 48"/>
                  <a:gd name="T20" fmla="*/ 12 w 54"/>
                  <a:gd name="T21" fmla="*/ 0 h 48"/>
                  <a:gd name="T22" fmla="*/ 6 w 54"/>
                  <a:gd name="T23" fmla="*/ 0 h 48"/>
                  <a:gd name="T24" fmla="*/ 6 w 54"/>
                  <a:gd name="T25" fmla="*/ 0 h 48"/>
                  <a:gd name="T26" fmla="*/ 0 w 54"/>
                  <a:gd name="T27" fmla="*/ 12 h 48"/>
                  <a:gd name="T28" fmla="*/ 6 w 54"/>
                  <a:gd name="T29" fmla="*/ 24 h 48"/>
                  <a:gd name="T30" fmla="*/ 12 w 54"/>
                  <a:gd name="T31" fmla="*/ 36 h 48"/>
                  <a:gd name="T32" fmla="*/ 12 w 54"/>
                  <a:gd name="T33" fmla="*/ 36 h 48"/>
                  <a:gd name="T34" fmla="*/ 12 w 54"/>
                  <a:gd name="T35" fmla="*/ 3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8"/>
                  <a:gd name="T56" fmla="*/ 54 w 54"/>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8">
                    <a:moveTo>
                      <a:pt x="12" y="36"/>
                    </a:moveTo>
                    <a:lnTo>
                      <a:pt x="24" y="42"/>
                    </a:lnTo>
                    <a:lnTo>
                      <a:pt x="36" y="48"/>
                    </a:lnTo>
                    <a:lnTo>
                      <a:pt x="48" y="42"/>
                    </a:lnTo>
                    <a:lnTo>
                      <a:pt x="54" y="36"/>
                    </a:lnTo>
                    <a:lnTo>
                      <a:pt x="48" y="24"/>
                    </a:lnTo>
                    <a:lnTo>
                      <a:pt x="36" y="12"/>
                    </a:lnTo>
                    <a:lnTo>
                      <a:pt x="24" y="0"/>
                    </a:lnTo>
                    <a:lnTo>
                      <a:pt x="12" y="0"/>
                    </a:lnTo>
                    <a:lnTo>
                      <a:pt x="6" y="0"/>
                    </a:lnTo>
                    <a:lnTo>
                      <a:pt x="0" y="12"/>
                    </a:lnTo>
                    <a:lnTo>
                      <a:pt x="6" y="24"/>
                    </a:lnTo>
                    <a:lnTo>
                      <a:pt x="12"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3" name="Freeform 83"/>
              <p:cNvSpPr>
                <a:spLocks/>
              </p:cNvSpPr>
              <p:nvPr/>
            </p:nvSpPr>
            <p:spPr bwMode="auto">
              <a:xfrm>
                <a:off x="1526" y="2687"/>
                <a:ext cx="60" cy="42"/>
              </a:xfrm>
              <a:custGeom>
                <a:avLst/>
                <a:gdLst>
                  <a:gd name="T0" fmla="*/ 24 w 60"/>
                  <a:gd name="T1" fmla="*/ 36 h 42"/>
                  <a:gd name="T2" fmla="*/ 36 w 60"/>
                  <a:gd name="T3" fmla="*/ 42 h 42"/>
                  <a:gd name="T4" fmla="*/ 54 w 60"/>
                  <a:gd name="T5" fmla="*/ 36 h 42"/>
                  <a:gd name="T6" fmla="*/ 60 w 60"/>
                  <a:gd name="T7" fmla="*/ 30 h 42"/>
                  <a:gd name="T8" fmla="*/ 60 w 60"/>
                  <a:gd name="T9" fmla="*/ 30 h 42"/>
                  <a:gd name="T10" fmla="*/ 60 w 60"/>
                  <a:gd name="T11" fmla="*/ 24 h 42"/>
                  <a:gd name="T12" fmla="*/ 48 w 60"/>
                  <a:gd name="T13" fmla="*/ 12 h 42"/>
                  <a:gd name="T14" fmla="*/ 36 w 60"/>
                  <a:gd name="T15" fmla="*/ 6 h 42"/>
                  <a:gd name="T16" fmla="*/ 36 w 60"/>
                  <a:gd name="T17" fmla="*/ 6 h 42"/>
                  <a:gd name="T18" fmla="*/ 18 w 60"/>
                  <a:gd name="T19" fmla="*/ 0 h 42"/>
                  <a:gd name="T20" fmla="*/ 6 w 60"/>
                  <a:gd name="T21" fmla="*/ 0 h 42"/>
                  <a:gd name="T22" fmla="*/ 0 w 60"/>
                  <a:gd name="T23" fmla="*/ 6 h 42"/>
                  <a:gd name="T24" fmla="*/ 0 w 60"/>
                  <a:gd name="T25" fmla="*/ 6 h 42"/>
                  <a:gd name="T26" fmla="*/ 0 w 60"/>
                  <a:gd name="T27" fmla="*/ 18 h 42"/>
                  <a:gd name="T28" fmla="*/ 6 w 60"/>
                  <a:gd name="T29" fmla="*/ 30 h 42"/>
                  <a:gd name="T30" fmla="*/ 24 w 60"/>
                  <a:gd name="T31" fmla="*/ 36 h 42"/>
                  <a:gd name="T32" fmla="*/ 24 w 60"/>
                  <a:gd name="T33" fmla="*/ 3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24" y="36"/>
                    </a:moveTo>
                    <a:lnTo>
                      <a:pt x="36" y="42"/>
                    </a:lnTo>
                    <a:lnTo>
                      <a:pt x="54" y="36"/>
                    </a:lnTo>
                    <a:lnTo>
                      <a:pt x="60" y="30"/>
                    </a:lnTo>
                    <a:lnTo>
                      <a:pt x="60" y="24"/>
                    </a:lnTo>
                    <a:lnTo>
                      <a:pt x="48" y="12"/>
                    </a:lnTo>
                    <a:lnTo>
                      <a:pt x="36" y="6"/>
                    </a:lnTo>
                    <a:lnTo>
                      <a:pt x="18" y="0"/>
                    </a:lnTo>
                    <a:lnTo>
                      <a:pt x="6" y="0"/>
                    </a:lnTo>
                    <a:lnTo>
                      <a:pt x="0" y="6"/>
                    </a:lnTo>
                    <a:lnTo>
                      <a:pt x="0" y="18"/>
                    </a:lnTo>
                    <a:lnTo>
                      <a:pt x="6" y="30"/>
                    </a:lnTo>
                    <a:lnTo>
                      <a:pt x="24"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4" name="Freeform 84"/>
              <p:cNvSpPr>
                <a:spLocks/>
              </p:cNvSpPr>
              <p:nvPr/>
            </p:nvSpPr>
            <p:spPr bwMode="auto">
              <a:xfrm>
                <a:off x="1526" y="2687"/>
                <a:ext cx="60" cy="42"/>
              </a:xfrm>
              <a:custGeom>
                <a:avLst/>
                <a:gdLst>
                  <a:gd name="T0" fmla="*/ 24 w 60"/>
                  <a:gd name="T1" fmla="*/ 36 h 42"/>
                  <a:gd name="T2" fmla="*/ 36 w 60"/>
                  <a:gd name="T3" fmla="*/ 42 h 42"/>
                  <a:gd name="T4" fmla="*/ 54 w 60"/>
                  <a:gd name="T5" fmla="*/ 36 h 42"/>
                  <a:gd name="T6" fmla="*/ 60 w 60"/>
                  <a:gd name="T7" fmla="*/ 30 h 42"/>
                  <a:gd name="T8" fmla="*/ 60 w 60"/>
                  <a:gd name="T9" fmla="*/ 30 h 42"/>
                  <a:gd name="T10" fmla="*/ 60 w 60"/>
                  <a:gd name="T11" fmla="*/ 24 h 42"/>
                  <a:gd name="T12" fmla="*/ 48 w 60"/>
                  <a:gd name="T13" fmla="*/ 12 h 42"/>
                  <a:gd name="T14" fmla="*/ 36 w 60"/>
                  <a:gd name="T15" fmla="*/ 6 h 42"/>
                  <a:gd name="T16" fmla="*/ 36 w 60"/>
                  <a:gd name="T17" fmla="*/ 6 h 42"/>
                  <a:gd name="T18" fmla="*/ 18 w 60"/>
                  <a:gd name="T19" fmla="*/ 0 h 42"/>
                  <a:gd name="T20" fmla="*/ 6 w 60"/>
                  <a:gd name="T21" fmla="*/ 0 h 42"/>
                  <a:gd name="T22" fmla="*/ 0 w 60"/>
                  <a:gd name="T23" fmla="*/ 6 h 42"/>
                  <a:gd name="T24" fmla="*/ 0 w 60"/>
                  <a:gd name="T25" fmla="*/ 6 h 42"/>
                  <a:gd name="T26" fmla="*/ 0 w 60"/>
                  <a:gd name="T27" fmla="*/ 18 h 42"/>
                  <a:gd name="T28" fmla="*/ 6 w 60"/>
                  <a:gd name="T29" fmla="*/ 30 h 42"/>
                  <a:gd name="T30" fmla="*/ 24 w 60"/>
                  <a:gd name="T31" fmla="*/ 36 h 42"/>
                  <a:gd name="T32" fmla="*/ 24 w 60"/>
                  <a:gd name="T33" fmla="*/ 36 h 42"/>
                  <a:gd name="T34" fmla="*/ 24 w 60"/>
                  <a:gd name="T35" fmla="*/ 3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24" y="36"/>
                    </a:moveTo>
                    <a:lnTo>
                      <a:pt x="36" y="42"/>
                    </a:lnTo>
                    <a:lnTo>
                      <a:pt x="54" y="36"/>
                    </a:lnTo>
                    <a:lnTo>
                      <a:pt x="60" y="30"/>
                    </a:lnTo>
                    <a:lnTo>
                      <a:pt x="60" y="24"/>
                    </a:lnTo>
                    <a:lnTo>
                      <a:pt x="48" y="12"/>
                    </a:lnTo>
                    <a:lnTo>
                      <a:pt x="36" y="6"/>
                    </a:lnTo>
                    <a:lnTo>
                      <a:pt x="18" y="0"/>
                    </a:lnTo>
                    <a:lnTo>
                      <a:pt x="6" y="0"/>
                    </a:lnTo>
                    <a:lnTo>
                      <a:pt x="0" y="6"/>
                    </a:lnTo>
                    <a:lnTo>
                      <a:pt x="0" y="18"/>
                    </a:lnTo>
                    <a:lnTo>
                      <a:pt x="6" y="30"/>
                    </a:lnTo>
                    <a:lnTo>
                      <a:pt x="24"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5" name="Freeform 85"/>
              <p:cNvSpPr>
                <a:spLocks/>
              </p:cNvSpPr>
              <p:nvPr/>
            </p:nvSpPr>
            <p:spPr bwMode="auto">
              <a:xfrm>
                <a:off x="1454" y="2669"/>
                <a:ext cx="60" cy="36"/>
              </a:xfrm>
              <a:custGeom>
                <a:avLst/>
                <a:gdLst>
                  <a:gd name="T0" fmla="*/ 30 w 60"/>
                  <a:gd name="T1" fmla="*/ 36 h 36"/>
                  <a:gd name="T2" fmla="*/ 48 w 60"/>
                  <a:gd name="T3" fmla="*/ 30 h 36"/>
                  <a:gd name="T4" fmla="*/ 60 w 60"/>
                  <a:gd name="T5" fmla="*/ 24 h 36"/>
                  <a:gd name="T6" fmla="*/ 60 w 60"/>
                  <a:gd name="T7" fmla="*/ 18 h 36"/>
                  <a:gd name="T8" fmla="*/ 60 w 60"/>
                  <a:gd name="T9" fmla="*/ 18 h 36"/>
                  <a:gd name="T10" fmla="*/ 60 w 60"/>
                  <a:gd name="T11" fmla="*/ 12 h 36"/>
                  <a:gd name="T12" fmla="*/ 48 w 60"/>
                  <a:gd name="T13" fmla="*/ 0 h 36"/>
                  <a:gd name="T14" fmla="*/ 30 w 60"/>
                  <a:gd name="T15" fmla="*/ 0 h 36"/>
                  <a:gd name="T16" fmla="*/ 30 w 60"/>
                  <a:gd name="T17" fmla="*/ 0 h 36"/>
                  <a:gd name="T18" fmla="*/ 18 w 60"/>
                  <a:gd name="T19" fmla="*/ 0 h 36"/>
                  <a:gd name="T20" fmla="*/ 6 w 60"/>
                  <a:gd name="T21" fmla="*/ 12 h 36"/>
                  <a:gd name="T22" fmla="*/ 0 w 60"/>
                  <a:gd name="T23" fmla="*/ 18 h 36"/>
                  <a:gd name="T24" fmla="*/ 0 w 60"/>
                  <a:gd name="T25" fmla="*/ 18 h 36"/>
                  <a:gd name="T26" fmla="*/ 6 w 60"/>
                  <a:gd name="T27" fmla="*/ 24 h 36"/>
                  <a:gd name="T28" fmla="*/ 18 w 60"/>
                  <a:gd name="T29" fmla="*/ 30 h 36"/>
                  <a:gd name="T30" fmla="*/ 30 w 60"/>
                  <a:gd name="T31" fmla="*/ 36 h 36"/>
                  <a:gd name="T32" fmla="*/ 30 w 60"/>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36"/>
                  <a:gd name="T53" fmla="*/ 60 w 60"/>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36">
                    <a:moveTo>
                      <a:pt x="30" y="36"/>
                    </a:moveTo>
                    <a:lnTo>
                      <a:pt x="48" y="30"/>
                    </a:lnTo>
                    <a:lnTo>
                      <a:pt x="60" y="24"/>
                    </a:lnTo>
                    <a:lnTo>
                      <a:pt x="60" y="18"/>
                    </a:lnTo>
                    <a:lnTo>
                      <a:pt x="60" y="12"/>
                    </a:lnTo>
                    <a:lnTo>
                      <a:pt x="48" y="0"/>
                    </a:lnTo>
                    <a:lnTo>
                      <a:pt x="30" y="0"/>
                    </a:lnTo>
                    <a:lnTo>
                      <a:pt x="18" y="0"/>
                    </a:lnTo>
                    <a:lnTo>
                      <a:pt x="6" y="12"/>
                    </a:lnTo>
                    <a:lnTo>
                      <a:pt x="0" y="18"/>
                    </a:lnTo>
                    <a:lnTo>
                      <a:pt x="6" y="24"/>
                    </a:lnTo>
                    <a:lnTo>
                      <a:pt x="18" y="30"/>
                    </a:lnTo>
                    <a:lnTo>
                      <a:pt x="3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6" name="Freeform 86"/>
              <p:cNvSpPr>
                <a:spLocks/>
              </p:cNvSpPr>
              <p:nvPr/>
            </p:nvSpPr>
            <p:spPr bwMode="auto">
              <a:xfrm>
                <a:off x="1454" y="2669"/>
                <a:ext cx="60" cy="36"/>
              </a:xfrm>
              <a:custGeom>
                <a:avLst/>
                <a:gdLst>
                  <a:gd name="T0" fmla="*/ 30 w 60"/>
                  <a:gd name="T1" fmla="*/ 36 h 36"/>
                  <a:gd name="T2" fmla="*/ 48 w 60"/>
                  <a:gd name="T3" fmla="*/ 30 h 36"/>
                  <a:gd name="T4" fmla="*/ 60 w 60"/>
                  <a:gd name="T5" fmla="*/ 24 h 36"/>
                  <a:gd name="T6" fmla="*/ 60 w 60"/>
                  <a:gd name="T7" fmla="*/ 18 h 36"/>
                  <a:gd name="T8" fmla="*/ 60 w 60"/>
                  <a:gd name="T9" fmla="*/ 18 h 36"/>
                  <a:gd name="T10" fmla="*/ 60 w 60"/>
                  <a:gd name="T11" fmla="*/ 12 h 36"/>
                  <a:gd name="T12" fmla="*/ 48 w 60"/>
                  <a:gd name="T13" fmla="*/ 0 h 36"/>
                  <a:gd name="T14" fmla="*/ 30 w 60"/>
                  <a:gd name="T15" fmla="*/ 0 h 36"/>
                  <a:gd name="T16" fmla="*/ 30 w 60"/>
                  <a:gd name="T17" fmla="*/ 0 h 36"/>
                  <a:gd name="T18" fmla="*/ 18 w 60"/>
                  <a:gd name="T19" fmla="*/ 0 h 36"/>
                  <a:gd name="T20" fmla="*/ 6 w 60"/>
                  <a:gd name="T21" fmla="*/ 12 h 36"/>
                  <a:gd name="T22" fmla="*/ 0 w 60"/>
                  <a:gd name="T23" fmla="*/ 18 h 36"/>
                  <a:gd name="T24" fmla="*/ 0 w 60"/>
                  <a:gd name="T25" fmla="*/ 18 h 36"/>
                  <a:gd name="T26" fmla="*/ 6 w 60"/>
                  <a:gd name="T27" fmla="*/ 24 h 36"/>
                  <a:gd name="T28" fmla="*/ 18 w 60"/>
                  <a:gd name="T29" fmla="*/ 30 h 36"/>
                  <a:gd name="T30" fmla="*/ 30 w 60"/>
                  <a:gd name="T31" fmla="*/ 36 h 36"/>
                  <a:gd name="T32" fmla="*/ 30 w 60"/>
                  <a:gd name="T33" fmla="*/ 36 h 36"/>
                  <a:gd name="T34" fmla="*/ 30 w 60"/>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6"/>
                  <a:gd name="T56" fmla="*/ 60 w 6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6">
                    <a:moveTo>
                      <a:pt x="30" y="36"/>
                    </a:moveTo>
                    <a:lnTo>
                      <a:pt x="48" y="30"/>
                    </a:lnTo>
                    <a:lnTo>
                      <a:pt x="60" y="24"/>
                    </a:lnTo>
                    <a:lnTo>
                      <a:pt x="60" y="18"/>
                    </a:lnTo>
                    <a:lnTo>
                      <a:pt x="60" y="12"/>
                    </a:lnTo>
                    <a:lnTo>
                      <a:pt x="48" y="0"/>
                    </a:lnTo>
                    <a:lnTo>
                      <a:pt x="30" y="0"/>
                    </a:lnTo>
                    <a:lnTo>
                      <a:pt x="18" y="0"/>
                    </a:lnTo>
                    <a:lnTo>
                      <a:pt x="6" y="12"/>
                    </a:lnTo>
                    <a:lnTo>
                      <a:pt x="0" y="18"/>
                    </a:lnTo>
                    <a:lnTo>
                      <a:pt x="6" y="24"/>
                    </a:lnTo>
                    <a:lnTo>
                      <a:pt x="18" y="30"/>
                    </a:lnTo>
                    <a:lnTo>
                      <a:pt x="3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7" name="Freeform 87"/>
              <p:cNvSpPr>
                <a:spLocks/>
              </p:cNvSpPr>
              <p:nvPr/>
            </p:nvSpPr>
            <p:spPr bwMode="auto">
              <a:xfrm>
                <a:off x="1382" y="2675"/>
                <a:ext cx="60" cy="36"/>
              </a:xfrm>
              <a:custGeom>
                <a:avLst/>
                <a:gdLst>
                  <a:gd name="T0" fmla="*/ 36 w 60"/>
                  <a:gd name="T1" fmla="*/ 36 h 36"/>
                  <a:gd name="T2" fmla="*/ 48 w 60"/>
                  <a:gd name="T3" fmla="*/ 24 h 36"/>
                  <a:gd name="T4" fmla="*/ 60 w 60"/>
                  <a:gd name="T5" fmla="*/ 18 h 36"/>
                  <a:gd name="T6" fmla="*/ 60 w 60"/>
                  <a:gd name="T7" fmla="*/ 6 h 36"/>
                  <a:gd name="T8" fmla="*/ 60 w 60"/>
                  <a:gd name="T9" fmla="*/ 6 h 36"/>
                  <a:gd name="T10" fmla="*/ 54 w 60"/>
                  <a:gd name="T11" fmla="*/ 0 h 36"/>
                  <a:gd name="T12" fmla="*/ 36 w 60"/>
                  <a:gd name="T13" fmla="*/ 0 h 36"/>
                  <a:gd name="T14" fmla="*/ 24 w 60"/>
                  <a:gd name="T15" fmla="*/ 0 h 36"/>
                  <a:gd name="T16" fmla="*/ 24 w 60"/>
                  <a:gd name="T17" fmla="*/ 0 h 36"/>
                  <a:gd name="T18" fmla="*/ 12 w 60"/>
                  <a:gd name="T19" fmla="*/ 12 h 36"/>
                  <a:gd name="T20" fmla="*/ 0 w 60"/>
                  <a:gd name="T21" fmla="*/ 18 h 36"/>
                  <a:gd name="T22" fmla="*/ 0 w 60"/>
                  <a:gd name="T23" fmla="*/ 30 h 36"/>
                  <a:gd name="T24" fmla="*/ 0 w 60"/>
                  <a:gd name="T25" fmla="*/ 30 h 36"/>
                  <a:gd name="T26" fmla="*/ 6 w 60"/>
                  <a:gd name="T27" fmla="*/ 36 h 36"/>
                  <a:gd name="T28" fmla="*/ 24 w 60"/>
                  <a:gd name="T29" fmla="*/ 36 h 36"/>
                  <a:gd name="T30" fmla="*/ 36 w 60"/>
                  <a:gd name="T31" fmla="*/ 36 h 36"/>
                  <a:gd name="T32" fmla="*/ 36 w 60"/>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36"/>
                  <a:gd name="T53" fmla="*/ 60 w 60"/>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36">
                    <a:moveTo>
                      <a:pt x="36" y="36"/>
                    </a:moveTo>
                    <a:lnTo>
                      <a:pt x="48" y="24"/>
                    </a:lnTo>
                    <a:lnTo>
                      <a:pt x="60" y="18"/>
                    </a:lnTo>
                    <a:lnTo>
                      <a:pt x="60" y="6"/>
                    </a:lnTo>
                    <a:lnTo>
                      <a:pt x="54" y="0"/>
                    </a:lnTo>
                    <a:lnTo>
                      <a:pt x="36" y="0"/>
                    </a:lnTo>
                    <a:lnTo>
                      <a:pt x="24" y="0"/>
                    </a:lnTo>
                    <a:lnTo>
                      <a:pt x="12" y="12"/>
                    </a:lnTo>
                    <a:lnTo>
                      <a:pt x="0" y="18"/>
                    </a:lnTo>
                    <a:lnTo>
                      <a:pt x="0" y="30"/>
                    </a:lnTo>
                    <a:lnTo>
                      <a:pt x="6" y="36"/>
                    </a:lnTo>
                    <a:lnTo>
                      <a:pt x="24" y="36"/>
                    </a:lnTo>
                    <a:lnTo>
                      <a:pt x="3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8" name="Freeform 88"/>
              <p:cNvSpPr>
                <a:spLocks/>
              </p:cNvSpPr>
              <p:nvPr/>
            </p:nvSpPr>
            <p:spPr bwMode="auto">
              <a:xfrm>
                <a:off x="1382" y="2675"/>
                <a:ext cx="60" cy="36"/>
              </a:xfrm>
              <a:custGeom>
                <a:avLst/>
                <a:gdLst>
                  <a:gd name="T0" fmla="*/ 36 w 60"/>
                  <a:gd name="T1" fmla="*/ 36 h 36"/>
                  <a:gd name="T2" fmla="*/ 48 w 60"/>
                  <a:gd name="T3" fmla="*/ 24 h 36"/>
                  <a:gd name="T4" fmla="*/ 60 w 60"/>
                  <a:gd name="T5" fmla="*/ 18 h 36"/>
                  <a:gd name="T6" fmla="*/ 60 w 60"/>
                  <a:gd name="T7" fmla="*/ 6 h 36"/>
                  <a:gd name="T8" fmla="*/ 60 w 60"/>
                  <a:gd name="T9" fmla="*/ 6 h 36"/>
                  <a:gd name="T10" fmla="*/ 54 w 60"/>
                  <a:gd name="T11" fmla="*/ 0 h 36"/>
                  <a:gd name="T12" fmla="*/ 36 w 60"/>
                  <a:gd name="T13" fmla="*/ 0 h 36"/>
                  <a:gd name="T14" fmla="*/ 24 w 60"/>
                  <a:gd name="T15" fmla="*/ 0 h 36"/>
                  <a:gd name="T16" fmla="*/ 24 w 60"/>
                  <a:gd name="T17" fmla="*/ 0 h 36"/>
                  <a:gd name="T18" fmla="*/ 12 w 60"/>
                  <a:gd name="T19" fmla="*/ 12 h 36"/>
                  <a:gd name="T20" fmla="*/ 0 w 60"/>
                  <a:gd name="T21" fmla="*/ 18 h 36"/>
                  <a:gd name="T22" fmla="*/ 0 w 60"/>
                  <a:gd name="T23" fmla="*/ 30 h 36"/>
                  <a:gd name="T24" fmla="*/ 0 w 60"/>
                  <a:gd name="T25" fmla="*/ 30 h 36"/>
                  <a:gd name="T26" fmla="*/ 6 w 60"/>
                  <a:gd name="T27" fmla="*/ 36 h 36"/>
                  <a:gd name="T28" fmla="*/ 24 w 60"/>
                  <a:gd name="T29" fmla="*/ 36 h 36"/>
                  <a:gd name="T30" fmla="*/ 36 w 60"/>
                  <a:gd name="T31" fmla="*/ 36 h 36"/>
                  <a:gd name="T32" fmla="*/ 36 w 60"/>
                  <a:gd name="T33" fmla="*/ 36 h 36"/>
                  <a:gd name="T34" fmla="*/ 36 w 60"/>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6"/>
                  <a:gd name="T56" fmla="*/ 60 w 6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6">
                    <a:moveTo>
                      <a:pt x="36" y="36"/>
                    </a:moveTo>
                    <a:lnTo>
                      <a:pt x="48" y="24"/>
                    </a:lnTo>
                    <a:lnTo>
                      <a:pt x="60" y="18"/>
                    </a:lnTo>
                    <a:lnTo>
                      <a:pt x="60" y="6"/>
                    </a:lnTo>
                    <a:lnTo>
                      <a:pt x="54" y="0"/>
                    </a:lnTo>
                    <a:lnTo>
                      <a:pt x="36" y="0"/>
                    </a:lnTo>
                    <a:lnTo>
                      <a:pt x="24" y="0"/>
                    </a:lnTo>
                    <a:lnTo>
                      <a:pt x="12" y="12"/>
                    </a:lnTo>
                    <a:lnTo>
                      <a:pt x="0" y="18"/>
                    </a:lnTo>
                    <a:lnTo>
                      <a:pt x="0" y="30"/>
                    </a:lnTo>
                    <a:lnTo>
                      <a:pt x="6" y="36"/>
                    </a:lnTo>
                    <a:lnTo>
                      <a:pt x="24" y="36"/>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59" name="Freeform 89"/>
              <p:cNvSpPr>
                <a:spLocks/>
              </p:cNvSpPr>
              <p:nvPr/>
            </p:nvSpPr>
            <p:spPr bwMode="auto">
              <a:xfrm>
                <a:off x="1322" y="2699"/>
                <a:ext cx="48" cy="54"/>
              </a:xfrm>
              <a:custGeom>
                <a:avLst/>
                <a:gdLst>
                  <a:gd name="T0" fmla="*/ 36 w 48"/>
                  <a:gd name="T1" fmla="*/ 42 h 54"/>
                  <a:gd name="T2" fmla="*/ 48 w 48"/>
                  <a:gd name="T3" fmla="*/ 24 h 54"/>
                  <a:gd name="T4" fmla="*/ 48 w 48"/>
                  <a:gd name="T5" fmla="*/ 12 h 54"/>
                  <a:gd name="T6" fmla="*/ 48 w 48"/>
                  <a:gd name="T7" fmla="*/ 6 h 54"/>
                  <a:gd name="T8" fmla="*/ 48 w 48"/>
                  <a:gd name="T9" fmla="*/ 6 h 54"/>
                  <a:gd name="T10" fmla="*/ 36 w 48"/>
                  <a:gd name="T11" fmla="*/ 0 h 54"/>
                  <a:gd name="T12" fmla="*/ 24 w 48"/>
                  <a:gd name="T13" fmla="*/ 6 h 54"/>
                  <a:gd name="T14" fmla="*/ 12 w 48"/>
                  <a:gd name="T15" fmla="*/ 12 h 54"/>
                  <a:gd name="T16" fmla="*/ 12 w 48"/>
                  <a:gd name="T17" fmla="*/ 12 h 54"/>
                  <a:gd name="T18" fmla="*/ 0 w 48"/>
                  <a:gd name="T19" fmla="*/ 30 h 54"/>
                  <a:gd name="T20" fmla="*/ 0 w 48"/>
                  <a:gd name="T21" fmla="*/ 42 h 54"/>
                  <a:gd name="T22" fmla="*/ 0 w 48"/>
                  <a:gd name="T23" fmla="*/ 48 h 54"/>
                  <a:gd name="T24" fmla="*/ 0 w 48"/>
                  <a:gd name="T25" fmla="*/ 48 h 54"/>
                  <a:gd name="T26" fmla="*/ 12 w 48"/>
                  <a:gd name="T27" fmla="*/ 54 h 54"/>
                  <a:gd name="T28" fmla="*/ 24 w 48"/>
                  <a:gd name="T29" fmla="*/ 48 h 54"/>
                  <a:gd name="T30" fmla="*/ 36 w 48"/>
                  <a:gd name="T31" fmla="*/ 42 h 54"/>
                  <a:gd name="T32" fmla="*/ 36 w 48"/>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4"/>
                  <a:gd name="T53" fmla="*/ 48 w 4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4">
                    <a:moveTo>
                      <a:pt x="36" y="42"/>
                    </a:moveTo>
                    <a:lnTo>
                      <a:pt x="48" y="24"/>
                    </a:lnTo>
                    <a:lnTo>
                      <a:pt x="48" y="12"/>
                    </a:lnTo>
                    <a:lnTo>
                      <a:pt x="48" y="6"/>
                    </a:lnTo>
                    <a:lnTo>
                      <a:pt x="36" y="0"/>
                    </a:lnTo>
                    <a:lnTo>
                      <a:pt x="24" y="6"/>
                    </a:lnTo>
                    <a:lnTo>
                      <a:pt x="12" y="12"/>
                    </a:lnTo>
                    <a:lnTo>
                      <a:pt x="0" y="30"/>
                    </a:lnTo>
                    <a:lnTo>
                      <a:pt x="0" y="42"/>
                    </a:lnTo>
                    <a:lnTo>
                      <a:pt x="0" y="48"/>
                    </a:lnTo>
                    <a:lnTo>
                      <a:pt x="12" y="54"/>
                    </a:lnTo>
                    <a:lnTo>
                      <a:pt x="24" y="48"/>
                    </a:lnTo>
                    <a:lnTo>
                      <a:pt x="36"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0" name="Freeform 90"/>
              <p:cNvSpPr>
                <a:spLocks/>
              </p:cNvSpPr>
              <p:nvPr/>
            </p:nvSpPr>
            <p:spPr bwMode="auto">
              <a:xfrm>
                <a:off x="1322" y="2699"/>
                <a:ext cx="48" cy="54"/>
              </a:xfrm>
              <a:custGeom>
                <a:avLst/>
                <a:gdLst>
                  <a:gd name="T0" fmla="*/ 36 w 48"/>
                  <a:gd name="T1" fmla="*/ 42 h 54"/>
                  <a:gd name="T2" fmla="*/ 48 w 48"/>
                  <a:gd name="T3" fmla="*/ 24 h 54"/>
                  <a:gd name="T4" fmla="*/ 48 w 48"/>
                  <a:gd name="T5" fmla="*/ 12 h 54"/>
                  <a:gd name="T6" fmla="*/ 48 w 48"/>
                  <a:gd name="T7" fmla="*/ 6 h 54"/>
                  <a:gd name="T8" fmla="*/ 48 w 48"/>
                  <a:gd name="T9" fmla="*/ 6 h 54"/>
                  <a:gd name="T10" fmla="*/ 36 w 48"/>
                  <a:gd name="T11" fmla="*/ 0 h 54"/>
                  <a:gd name="T12" fmla="*/ 24 w 48"/>
                  <a:gd name="T13" fmla="*/ 6 h 54"/>
                  <a:gd name="T14" fmla="*/ 12 w 48"/>
                  <a:gd name="T15" fmla="*/ 12 h 54"/>
                  <a:gd name="T16" fmla="*/ 12 w 48"/>
                  <a:gd name="T17" fmla="*/ 12 h 54"/>
                  <a:gd name="T18" fmla="*/ 0 w 48"/>
                  <a:gd name="T19" fmla="*/ 30 h 54"/>
                  <a:gd name="T20" fmla="*/ 0 w 48"/>
                  <a:gd name="T21" fmla="*/ 42 h 54"/>
                  <a:gd name="T22" fmla="*/ 0 w 48"/>
                  <a:gd name="T23" fmla="*/ 48 h 54"/>
                  <a:gd name="T24" fmla="*/ 0 w 48"/>
                  <a:gd name="T25" fmla="*/ 48 h 54"/>
                  <a:gd name="T26" fmla="*/ 12 w 48"/>
                  <a:gd name="T27" fmla="*/ 54 h 54"/>
                  <a:gd name="T28" fmla="*/ 24 w 48"/>
                  <a:gd name="T29" fmla="*/ 48 h 54"/>
                  <a:gd name="T30" fmla="*/ 36 w 48"/>
                  <a:gd name="T31" fmla="*/ 42 h 54"/>
                  <a:gd name="T32" fmla="*/ 36 w 48"/>
                  <a:gd name="T33" fmla="*/ 42 h 54"/>
                  <a:gd name="T34" fmla="*/ 36 w 48"/>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4"/>
                  <a:gd name="T56" fmla="*/ 48 w 48"/>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4">
                    <a:moveTo>
                      <a:pt x="36" y="42"/>
                    </a:moveTo>
                    <a:lnTo>
                      <a:pt x="48" y="24"/>
                    </a:lnTo>
                    <a:lnTo>
                      <a:pt x="48" y="12"/>
                    </a:lnTo>
                    <a:lnTo>
                      <a:pt x="48" y="6"/>
                    </a:lnTo>
                    <a:lnTo>
                      <a:pt x="36" y="0"/>
                    </a:lnTo>
                    <a:lnTo>
                      <a:pt x="24" y="6"/>
                    </a:lnTo>
                    <a:lnTo>
                      <a:pt x="12" y="12"/>
                    </a:lnTo>
                    <a:lnTo>
                      <a:pt x="0" y="30"/>
                    </a:lnTo>
                    <a:lnTo>
                      <a:pt x="0" y="42"/>
                    </a:lnTo>
                    <a:lnTo>
                      <a:pt x="0" y="48"/>
                    </a:lnTo>
                    <a:lnTo>
                      <a:pt x="12" y="54"/>
                    </a:lnTo>
                    <a:lnTo>
                      <a:pt x="24" y="48"/>
                    </a:lnTo>
                    <a:lnTo>
                      <a:pt x="36"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1" name="Freeform 91"/>
              <p:cNvSpPr>
                <a:spLocks/>
              </p:cNvSpPr>
              <p:nvPr/>
            </p:nvSpPr>
            <p:spPr bwMode="auto">
              <a:xfrm>
                <a:off x="1280" y="2753"/>
                <a:ext cx="42" cy="54"/>
              </a:xfrm>
              <a:custGeom>
                <a:avLst/>
                <a:gdLst>
                  <a:gd name="T0" fmla="*/ 36 w 42"/>
                  <a:gd name="T1" fmla="*/ 36 h 54"/>
                  <a:gd name="T2" fmla="*/ 42 w 42"/>
                  <a:gd name="T3" fmla="*/ 18 h 54"/>
                  <a:gd name="T4" fmla="*/ 36 w 42"/>
                  <a:gd name="T5" fmla="*/ 6 h 54"/>
                  <a:gd name="T6" fmla="*/ 30 w 42"/>
                  <a:gd name="T7" fmla="*/ 0 h 54"/>
                  <a:gd name="T8" fmla="*/ 30 w 42"/>
                  <a:gd name="T9" fmla="*/ 0 h 54"/>
                  <a:gd name="T10" fmla="*/ 24 w 42"/>
                  <a:gd name="T11" fmla="*/ 0 h 54"/>
                  <a:gd name="T12" fmla="*/ 12 w 42"/>
                  <a:gd name="T13" fmla="*/ 6 h 54"/>
                  <a:gd name="T14" fmla="*/ 6 w 42"/>
                  <a:gd name="T15" fmla="*/ 18 h 54"/>
                  <a:gd name="T16" fmla="*/ 6 w 42"/>
                  <a:gd name="T17" fmla="*/ 18 h 54"/>
                  <a:gd name="T18" fmla="*/ 0 w 42"/>
                  <a:gd name="T19" fmla="*/ 36 h 54"/>
                  <a:gd name="T20" fmla="*/ 0 w 42"/>
                  <a:gd name="T21" fmla="*/ 48 h 54"/>
                  <a:gd name="T22" fmla="*/ 6 w 42"/>
                  <a:gd name="T23" fmla="*/ 54 h 54"/>
                  <a:gd name="T24" fmla="*/ 6 w 42"/>
                  <a:gd name="T25" fmla="*/ 54 h 54"/>
                  <a:gd name="T26" fmla="*/ 18 w 42"/>
                  <a:gd name="T27" fmla="*/ 54 h 54"/>
                  <a:gd name="T28" fmla="*/ 30 w 42"/>
                  <a:gd name="T29" fmla="*/ 48 h 54"/>
                  <a:gd name="T30" fmla="*/ 36 w 42"/>
                  <a:gd name="T31" fmla="*/ 36 h 54"/>
                  <a:gd name="T32" fmla="*/ 36 w 42"/>
                  <a:gd name="T33" fmla="*/ 3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36" y="36"/>
                    </a:moveTo>
                    <a:lnTo>
                      <a:pt x="42" y="18"/>
                    </a:lnTo>
                    <a:lnTo>
                      <a:pt x="36" y="6"/>
                    </a:lnTo>
                    <a:lnTo>
                      <a:pt x="30" y="0"/>
                    </a:lnTo>
                    <a:lnTo>
                      <a:pt x="24" y="0"/>
                    </a:lnTo>
                    <a:lnTo>
                      <a:pt x="12" y="6"/>
                    </a:lnTo>
                    <a:lnTo>
                      <a:pt x="6" y="18"/>
                    </a:lnTo>
                    <a:lnTo>
                      <a:pt x="0" y="36"/>
                    </a:lnTo>
                    <a:lnTo>
                      <a:pt x="0" y="48"/>
                    </a:lnTo>
                    <a:lnTo>
                      <a:pt x="6" y="54"/>
                    </a:lnTo>
                    <a:lnTo>
                      <a:pt x="18" y="54"/>
                    </a:lnTo>
                    <a:lnTo>
                      <a:pt x="30" y="48"/>
                    </a:lnTo>
                    <a:lnTo>
                      <a:pt x="3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2" name="Freeform 92"/>
              <p:cNvSpPr>
                <a:spLocks/>
              </p:cNvSpPr>
              <p:nvPr/>
            </p:nvSpPr>
            <p:spPr bwMode="auto">
              <a:xfrm>
                <a:off x="1280" y="2753"/>
                <a:ext cx="42" cy="54"/>
              </a:xfrm>
              <a:custGeom>
                <a:avLst/>
                <a:gdLst>
                  <a:gd name="T0" fmla="*/ 36 w 42"/>
                  <a:gd name="T1" fmla="*/ 36 h 54"/>
                  <a:gd name="T2" fmla="*/ 42 w 42"/>
                  <a:gd name="T3" fmla="*/ 18 h 54"/>
                  <a:gd name="T4" fmla="*/ 36 w 42"/>
                  <a:gd name="T5" fmla="*/ 6 h 54"/>
                  <a:gd name="T6" fmla="*/ 30 w 42"/>
                  <a:gd name="T7" fmla="*/ 0 h 54"/>
                  <a:gd name="T8" fmla="*/ 30 w 42"/>
                  <a:gd name="T9" fmla="*/ 0 h 54"/>
                  <a:gd name="T10" fmla="*/ 24 w 42"/>
                  <a:gd name="T11" fmla="*/ 0 h 54"/>
                  <a:gd name="T12" fmla="*/ 12 w 42"/>
                  <a:gd name="T13" fmla="*/ 6 h 54"/>
                  <a:gd name="T14" fmla="*/ 6 w 42"/>
                  <a:gd name="T15" fmla="*/ 18 h 54"/>
                  <a:gd name="T16" fmla="*/ 6 w 42"/>
                  <a:gd name="T17" fmla="*/ 18 h 54"/>
                  <a:gd name="T18" fmla="*/ 0 w 42"/>
                  <a:gd name="T19" fmla="*/ 36 h 54"/>
                  <a:gd name="T20" fmla="*/ 0 w 42"/>
                  <a:gd name="T21" fmla="*/ 48 h 54"/>
                  <a:gd name="T22" fmla="*/ 6 w 42"/>
                  <a:gd name="T23" fmla="*/ 54 h 54"/>
                  <a:gd name="T24" fmla="*/ 6 w 42"/>
                  <a:gd name="T25" fmla="*/ 54 h 54"/>
                  <a:gd name="T26" fmla="*/ 18 w 42"/>
                  <a:gd name="T27" fmla="*/ 54 h 54"/>
                  <a:gd name="T28" fmla="*/ 30 w 42"/>
                  <a:gd name="T29" fmla="*/ 48 h 54"/>
                  <a:gd name="T30" fmla="*/ 36 w 42"/>
                  <a:gd name="T31" fmla="*/ 36 h 54"/>
                  <a:gd name="T32" fmla="*/ 36 w 42"/>
                  <a:gd name="T33" fmla="*/ 36 h 54"/>
                  <a:gd name="T34" fmla="*/ 36 w 42"/>
                  <a:gd name="T35" fmla="*/ 36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36" y="36"/>
                    </a:moveTo>
                    <a:lnTo>
                      <a:pt x="42" y="18"/>
                    </a:lnTo>
                    <a:lnTo>
                      <a:pt x="36" y="6"/>
                    </a:lnTo>
                    <a:lnTo>
                      <a:pt x="30" y="0"/>
                    </a:lnTo>
                    <a:lnTo>
                      <a:pt x="24" y="0"/>
                    </a:lnTo>
                    <a:lnTo>
                      <a:pt x="12" y="6"/>
                    </a:lnTo>
                    <a:lnTo>
                      <a:pt x="6" y="18"/>
                    </a:lnTo>
                    <a:lnTo>
                      <a:pt x="0" y="36"/>
                    </a:lnTo>
                    <a:lnTo>
                      <a:pt x="0" y="48"/>
                    </a:lnTo>
                    <a:lnTo>
                      <a:pt x="6" y="54"/>
                    </a:lnTo>
                    <a:lnTo>
                      <a:pt x="18" y="54"/>
                    </a:lnTo>
                    <a:lnTo>
                      <a:pt x="30" y="48"/>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3" name="Freeform 93"/>
              <p:cNvSpPr>
                <a:spLocks/>
              </p:cNvSpPr>
              <p:nvPr/>
            </p:nvSpPr>
            <p:spPr bwMode="auto">
              <a:xfrm>
                <a:off x="1280" y="2849"/>
                <a:ext cx="36" cy="60"/>
              </a:xfrm>
              <a:custGeom>
                <a:avLst/>
                <a:gdLst>
                  <a:gd name="T0" fmla="*/ 36 w 36"/>
                  <a:gd name="T1" fmla="*/ 30 h 60"/>
                  <a:gd name="T2" fmla="*/ 36 w 36"/>
                  <a:gd name="T3" fmla="*/ 12 h 60"/>
                  <a:gd name="T4" fmla="*/ 30 w 36"/>
                  <a:gd name="T5" fmla="*/ 0 h 60"/>
                  <a:gd name="T6" fmla="*/ 18 w 36"/>
                  <a:gd name="T7" fmla="*/ 0 h 60"/>
                  <a:gd name="T8" fmla="*/ 18 w 36"/>
                  <a:gd name="T9" fmla="*/ 0 h 60"/>
                  <a:gd name="T10" fmla="*/ 6 w 36"/>
                  <a:gd name="T11" fmla="*/ 0 h 60"/>
                  <a:gd name="T12" fmla="*/ 0 w 36"/>
                  <a:gd name="T13" fmla="*/ 12 h 60"/>
                  <a:gd name="T14" fmla="*/ 0 w 36"/>
                  <a:gd name="T15" fmla="*/ 30 h 60"/>
                  <a:gd name="T16" fmla="*/ 0 w 36"/>
                  <a:gd name="T17" fmla="*/ 30 h 60"/>
                  <a:gd name="T18" fmla="*/ 0 w 36"/>
                  <a:gd name="T19" fmla="*/ 48 h 60"/>
                  <a:gd name="T20" fmla="*/ 6 w 36"/>
                  <a:gd name="T21" fmla="*/ 54 h 60"/>
                  <a:gd name="T22" fmla="*/ 18 w 36"/>
                  <a:gd name="T23" fmla="*/ 60 h 60"/>
                  <a:gd name="T24" fmla="*/ 18 w 36"/>
                  <a:gd name="T25" fmla="*/ 60 h 60"/>
                  <a:gd name="T26" fmla="*/ 30 w 36"/>
                  <a:gd name="T27" fmla="*/ 54 h 60"/>
                  <a:gd name="T28" fmla="*/ 36 w 36"/>
                  <a:gd name="T29" fmla="*/ 48 h 60"/>
                  <a:gd name="T30" fmla="*/ 36 w 36"/>
                  <a:gd name="T31" fmla="*/ 30 h 60"/>
                  <a:gd name="T32" fmla="*/ 36 w 36"/>
                  <a:gd name="T33" fmla="*/ 3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60"/>
                  <a:gd name="T53" fmla="*/ 36 w 36"/>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60">
                    <a:moveTo>
                      <a:pt x="36" y="30"/>
                    </a:moveTo>
                    <a:lnTo>
                      <a:pt x="36" y="12"/>
                    </a:lnTo>
                    <a:lnTo>
                      <a:pt x="30" y="0"/>
                    </a:lnTo>
                    <a:lnTo>
                      <a:pt x="18" y="0"/>
                    </a:lnTo>
                    <a:lnTo>
                      <a:pt x="6" y="0"/>
                    </a:lnTo>
                    <a:lnTo>
                      <a:pt x="0" y="12"/>
                    </a:lnTo>
                    <a:lnTo>
                      <a:pt x="0" y="30"/>
                    </a:lnTo>
                    <a:lnTo>
                      <a:pt x="0" y="48"/>
                    </a:lnTo>
                    <a:lnTo>
                      <a:pt x="6" y="54"/>
                    </a:lnTo>
                    <a:lnTo>
                      <a:pt x="18" y="60"/>
                    </a:lnTo>
                    <a:lnTo>
                      <a:pt x="30" y="54"/>
                    </a:lnTo>
                    <a:lnTo>
                      <a:pt x="36" y="48"/>
                    </a:lnTo>
                    <a:lnTo>
                      <a:pt x="3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4" name="Freeform 94"/>
              <p:cNvSpPr>
                <a:spLocks/>
              </p:cNvSpPr>
              <p:nvPr/>
            </p:nvSpPr>
            <p:spPr bwMode="auto">
              <a:xfrm>
                <a:off x="1280" y="2849"/>
                <a:ext cx="36" cy="60"/>
              </a:xfrm>
              <a:custGeom>
                <a:avLst/>
                <a:gdLst>
                  <a:gd name="T0" fmla="*/ 36 w 36"/>
                  <a:gd name="T1" fmla="*/ 30 h 60"/>
                  <a:gd name="T2" fmla="*/ 36 w 36"/>
                  <a:gd name="T3" fmla="*/ 12 h 60"/>
                  <a:gd name="T4" fmla="*/ 30 w 36"/>
                  <a:gd name="T5" fmla="*/ 0 h 60"/>
                  <a:gd name="T6" fmla="*/ 18 w 36"/>
                  <a:gd name="T7" fmla="*/ 0 h 60"/>
                  <a:gd name="T8" fmla="*/ 18 w 36"/>
                  <a:gd name="T9" fmla="*/ 0 h 60"/>
                  <a:gd name="T10" fmla="*/ 6 w 36"/>
                  <a:gd name="T11" fmla="*/ 0 h 60"/>
                  <a:gd name="T12" fmla="*/ 0 w 36"/>
                  <a:gd name="T13" fmla="*/ 12 h 60"/>
                  <a:gd name="T14" fmla="*/ 0 w 36"/>
                  <a:gd name="T15" fmla="*/ 30 h 60"/>
                  <a:gd name="T16" fmla="*/ 0 w 36"/>
                  <a:gd name="T17" fmla="*/ 30 h 60"/>
                  <a:gd name="T18" fmla="*/ 0 w 36"/>
                  <a:gd name="T19" fmla="*/ 48 h 60"/>
                  <a:gd name="T20" fmla="*/ 6 w 36"/>
                  <a:gd name="T21" fmla="*/ 54 h 60"/>
                  <a:gd name="T22" fmla="*/ 18 w 36"/>
                  <a:gd name="T23" fmla="*/ 60 h 60"/>
                  <a:gd name="T24" fmla="*/ 18 w 36"/>
                  <a:gd name="T25" fmla="*/ 60 h 60"/>
                  <a:gd name="T26" fmla="*/ 30 w 36"/>
                  <a:gd name="T27" fmla="*/ 54 h 60"/>
                  <a:gd name="T28" fmla="*/ 36 w 36"/>
                  <a:gd name="T29" fmla="*/ 48 h 60"/>
                  <a:gd name="T30" fmla="*/ 36 w 36"/>
                  <a:gd name="T31" fmla="*/ 30 h 60"/>
                  <a:gd name="T32" fmla="*/ 36 w 36"/>
                  <a:gd name="T33" fmla="*/ 30 h 60"/>
                  <a:gd name="T34" fmla="*/ 36 w 36"/>
                  <a:gd name="T35" fmla="*/ 30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60"/>
                  <a:gd name="T56" fmla="*/ 36 w 36"/>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60">
                    <a:moveTo>
                      <a:pt x="36" y="30"/>
                    </a:moveTo>
                    <a:lnTo>
                      <a:pt x="36" y="12"/>
                    </a:lnTo>
                    <a:lnTo>
                      <a:pt x="30" y="0"/>
                    </a:lnTo>
                    <a:lnTo>
                      <a:pt x="18" y="0"/>
                    </a:lnTo>
                    <a:lnTo>
                      <a:pt x="6" y="0"/>
                    </a:lnTo>
                    <a:lnTo>
                      <a:pt x="0" y="12"/>
                    </a:lnTo>
                    <a:lnTo>
                      <a:pt x="0" y="30"/>
                    </a:lnTo>
                    <a:lnTo>
                      <a:pt x="0" y="48"/>
                    </a:lnTo>
                    <a:lnTo>
                      <a:pt x="6" y="54"/>
                    </a:lnTo>
                    <a:lnTo>
                      <a:pt x="18" y="60"/>
                    </a:lnTo>
                    <a:lnTo>
                      <a:pt x="30" y="54"/>
                    </a:lnTo>
                    <a:lnTo>
                      <a:pt x="36" y="48"/>
                    </a:lnTo>
                    <a:lnTo>
                      <a:pt x="3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5" name="Freeform 95"/>
              <p:cNvSpPr>
                <a:spLocks/>
              </p:cNvSpPr>
              <p:nvPr/>
            </p:nvSpPr>
            <p:spPr bwMode="auto">
              <a:xfrm>
                <a:off x="1292" y="2909"/>
                <a:ext cx="48" cy="60"/>
              </a:xfrm>
              <a:custGeom>
                <a:avLst/>
                <a:gdLst>
                  <a:gd name="T0" fmla="*/ 42 w 48"/>
                  <a:gd name="T1" fmla="*/ 24 h 60"/>
                  <a:gd name="T2" fmla="*/ 36 w 48"/>
                  <a:gd name="T3" fmla="*/ 6 h 60"/>
                  <a:gd name="T4" fmla="*/ 24 w 48"/>
                  <a:gd name="T5" fmla="*/ 0 h 60"/>
                  <a:gd name="T6" fmla="*/ 12 w 48"/>
                  <a:gd name="T7" fmla="*/ 0 h 60"/>
                  <a:gd name="T8" fmla="*/ 12 w 48"/>
                  <a:gd name="T9" fmla="*/ 0 h 60"/>
                  <a:gd name="T10" fmla="*/ 6 w 48"/>
                  <a:gd name="T11" fmla="*/ 6 h 60"/>
                  <a:gd name="T12" fmla="*/ 0 w 48"/>
                  <a:gd name="T13" fmla="*/ 24 h 60"/>
                  <a:gd name="T14" fmla="*/ 6 w 48"/>
                  <a:gd name="T15" fmla="*/ 36 h 60"/>
                  <a:gd name="T16" fmla="*/ 6 w 48"/>
                  <a:gd name="T17" fmla="*/ 36 h 60"/>
                  <a:gd name="T18" fmla="*/ 12 w 48"/>
                  <a:gd name="T19" fmla="*/ 48 h 60"/>
                  <a:gd name="T20" fmla="*/ 24 w 48"/>
                  <a:gd name="T21" fmla="*/ 60 h 60"/>
                  <a:gd name="T22" fmla="*/ 36 w 48"/>
                  <a:gd name="T23" fmla="*/ 60 h 60"/>
                  <a:gd name="T24" fmla="*/ 36 w 48"/>
                  <a:gd name="T25" fmla="*/ 60 h 60"/>
                  <a:gd name="T26" fmla="*/ 42 w 48"/>
                  <a:gd name="T27" fmla="*/ 48 h 60"/>
                  <a:gd name="T28" fmla="*/ 48 w 48"/>
                  <a:gd name="T29" fmla="*/ 36 h 60"/>
                  <a:gd name="T30" fmla="*/ 42 w 48"/>
                  <a:gd name="T31" fmla="*/ 24 h 60"/>
                  <a:gd name="T32" fmla="*/ 42 w 48"/>
                  <a:gd name="T33" fmla="*/ 24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42" y="24"/>
                    </a:moveTo>
                    <a:lnTo>
                      <a:pt x="36" y="6"/>
                    </a:lnTo>
                    <a:lnTo>
                      <a:pt x="24" y="0"/>
                    </a:lnTo>
                    <a:lnTo>
                      <a:pt x="12" y="0"/>
                    </a:lnTo>
                    <a:lnTo>
                      <a:pt x="6" y="6"/>
                    </a:lnTo>
                    <a:lnTo>
                      <a:pt x="0" y="24"/>
                    </a:lnTo>
                    <a:lnTo>
                      <a:pt x="6" y="36"/>
                    </a:lnTo>
                    <a:lnTo>
                      <a:pt x="12" y="48"/>
                    </a:lnTo>
                    <a:lnTo>
                      <a:pt x="24" y="60"/>
                    </a:lnTo>
                    <a:lnTo>
                      <a:pt x="36" y="60"/>
                    </a:lnTo>
                    <a:lnTo>
                      <a:pt x="42" y="48"/>
                    </a:lnTo>
                    <a:lnTo>
                      <a:pt x="48" y="36"/>
                    </a:lnTo>
                    <a:lnTo>
                      <a:pt x="4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6" name="Freeform 96"/>
              <p:cNvSpPr>
                <a:spLocks/>
              </p:cNvSpPr>
              <p:nvPr/>
            </p:nvSpPr>
            <p:spPr bwMode="auto">
              <a:xfrm>
                <a:off x="1292" y="2909"/>
                <a:ext cx="48" cy="60"/>
              </a:xfrm>
              <a:custGeom>
                <a:avLst/>
                <a:gdLst>
                  <a:gd name="T0" fmla="*/ 42 w 48"/>
                  <a:gd name="T1" fmla="*/ 24 h 60"/>
                  <a:gd name="T2" fmla="*/ 36 w 48"/>
                  <a:gd name="T3" fmla="*/ 6 h 60"/>
                  <a:gd name="T4" fmla="*/ 24 w 48"/>
                  <a:gd name="T5" fmla="*/ 0 h 60"/>
                  <a:gd name="T6" fmla="*/ 12 w 48"/>
                  <a:gd name="T7" fmla="*/ 0 h 60"/>
                  <a:gd name="T8" fmla="*/ 12 w 48"/>
                  <a:gd name="T9" fmla="*/ 0 h 60"/>
                  <a:gd name="T10" fmla="*/ 6 w 48"/>
                  <a:gd name="T11" fmla="*/ 6 h 60"/>
                  <a:gd name="T12" fmla="*/ 0 w 48"/>
                  <a:gd name="T13" fmla="*/ 24 h 60"/>
                  <a:gd name="T14" fmla="*/ 6 w 48"/>
                  <a:gd name="T15" fmla="*/ 36 h 60"/>
                  <a:gd name="T16" fmla="*/ 6 w 48"/>
                  <a:gd name="T17" fmla="*/ 36 h 60"/>
                  <a:gd name="T18" fmla="*/ 12 w 48"/>
                  <a:gd name="T19" fmla="*/ 48 h 60"/>
                  <a:gd name="T20" fmla="*/ 24 w 48"/>
                  <a:gd name="T21" fmla="*/ 60 h 60"/>
                  <a:gd name="T22" fmla="*/ 36 w 48"/>
                  <a:gd name="T23" fmla="*/ 60 h 60"/>
                  <a:gd name="T24" fmla="*/ 36 w 48"/>
                  <a:gd name="T25" fmla="*/ 60 h 60"/>
                  <a:gd name="T26" fmla="*/ 42 w 48"/>
                  <a:gd name="T27" fmla="*/ 48 h 60"/>
                  <a:gd name="T28" fmla="*/ 48 w 48"/>
                  <a:gd name="T29" fmla="*/ 36 h 60"/>
                  <a:gd name="T30" fmla="*/ 42 w 48"/>
                  <a:gd name="T31" fmla="*/ 24 h 60"/>
                  <a:gd name="T32" fmla="*/ 42 w 48"/>
                  <a:gd name="T33" fmla="*/ 24 h 60"/>
                  <a:gd name="T34" fmla="*/ 42 w 48"/>
                  <a:gd name="T35" fmla="*/ 24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60"/>
                  <a:gd name="T56" fmla="*/ 48 w 4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60">
                    <a:moveTo>
                      <a:pt x="42" y="24"/>
                    </a:moveTo>
                    <a:lnTo>
                      <a:pt x="36" y="6"/>
                    </a:lnTo>
                    <a:lnTo>
                      <a:pt x="24" y="0"/>
                    </a:lnTo>
                    <a:lnTo>
                      <a:pt x="12" y="0"/>
                    </a:lnTo>
                    <a:lnTo>
                      <a:pt x="6" y="6"/>
                    </a:lnTo>
                    <a:lnTo>
                      <a:pt x="0" y="24"/>
                    </a:lnTo>
                    <a:lnTo>
                      <a:pt x="6" y="36"/>
                    </a:lnTo>
                    <a:lnTo>
                      <a:pt x="12" y="48"/>
                    </a:lnTo>
                    <a:lnTo>
                      <a:pt x="24" y="60"/>
                    </a:lnTo>
                    <a:lnTo>
                      <a:pt x="36" y="60"/>
                    </a:lnTo>
                    <a:lnTo>
                      <a:pt x="42" y="48"/>
                    </a:lnTo>
                    <a:lnTo>
                      <a:pt x="48" y="36"/>
                    </a:lnTo>
                    <a:lnTo>
                      <a:pt x="42"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7" name="Freeform 97"/>
              <p:cNvSpPr>
                <a:spLocks/>
              </p:cNvSpPr>
              <p:nvPr/>
            </p:nvSpPr>
            <p:spPr bwMode="auto">
              <a:xfrm>
                <a:off x="1328" y="2963"/>
                <a:ext cx="54" cy="48"/>
              </a:xfrm>
              <a:custGeom>
                <a:avLst/>
                <a:gdLst>
                  <a:gd name="T0" fmla="*/ 42 w 54"/>
                  <a:gd name="T1" fmla="*/ 12 h 48"/>
                  <a:gd name="T2" fmla="*/ 30 w 54"/>
                  <a:gd name="T3" fmla="*/ 0 h 48"/>
                  <a:gd name="T4" fmla="*/ 18 w 54"/>
                  <a:gd name="T5" fmla="*/ 0 h 48"/>
                  <a:gd name="T6" fmla="*/ 6 w 54"/>
                  <a:gd name="T7" fmla="*/ 0 h 48"/>
                  <a:gd name="T8" fmla="*/ 6 w 54"/>
                  <a:gd name="T9" fmla="*/ 0 h 48"/>
                  <a:gd name="T10" fmla="*/ 0 w 54"/>
                  <a:gd name="T11" fmla="*/ 12 h 48"/>
                  <a:gd name="T12" fmla="*/ 6 w 54"/>
                  <a:gd name="T13" fmla="*/ 24 h 48"/>
                  <a:gd name="T14" fmla="*/ 18 w 54"/>
                  <a:gd name="T15" fmla="*/ 36 h 48"/>
                  <a:gd name="T16" fmla="*/ 18 w 54"/>
                  <a:gd name="T17" fmla="*/ 36 h 48"/>
                  <a:gd name="T18" fmla="*/ 30 w 54"/>
                  <a:gd name="T19" fmla="*/ 48 h 48"/>
                  <a:gd name="T20" fmla="*/ 42 w 54"/>
                  <a:gd name="T21" fmla="*/ 48 h 48"/>
                  <a:gd name="T22" fmla="*/ 54 w 54"/>
                  <a:gd name="T23" fmla="*/ 48 h 48"/>
                  <a:gd name="T24" fmla="*/ 54 w 54"/>
                  <a:gd name="T25" fmla="*/ 48 h 48"/>
                  <a:gd name="T26" fmla="*/ 54 w 54"/>
                  <a:gd name="T27" fmla="*/ 36 h 48"/>
                  <a:gd name="T28" fmla="*/ 54 w 54"/>
                  <a:gd name="T29" fmla="*/ 24 h 48"/>
                  <a:gd name="T30" fmla="*/ 42 w 54"/>
                  <a:gd name="T31" fmla="*/ 12 h 48"/>
                  <a:gd name="T32" fmla="*/ 42 w 54"/>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48"/>
                  <a:gd name="T53" fmla="*/ 54 w 5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48">
                    <a:moveTo>
                      <a:pt x="42" y="12"/>
                    </a:moveTo>
                    <a:lnTo>
                      <a:pt x="30" y="0"/>
                    </a:lnTo>
                    <a:lnTo>
                      <a:pt x="18" y="0"/>
                    </a:lnTo>
                    <a:lnTo>
                      <a:pt x="6" y="0"/>
                    </a:lnTo>
                    <a:lnTo>
                      <a:pt x="0" y="12"/>
                    </a:lnTo>
                    <a:lnTo>
                      <a:pt x="6" y="24"/>
                    </a:lnTo>
                    <a:lnTo>
                      <a:pt x="18" y="36"/>
                    </a:lnTo>
                    <a:lnTo>
                      <a:pt x="30" y="48"/>
                    </a:lnTo>
                    <a:lnTo>
                      <a:pt x="42" y="48"/>
                    </a:lnTo>
                    <a:lnTo>
                      <a:pt x="54" y="48"/>
                    </a:lnTo>
                    <a:lnTo>
                      <a:pt x="54" y="36"/>
                    </a:lnTo>
                    <a:lnTo>
                      <a:pt x="54" y="24"/>
                    </a:lnTo>
                    <a:lnTo>
                      <a:pt x="4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8" name="Freeform 98"/>
              <p:cNvSpPr>
                <a:spLocks/>
              </p:cNvSpPr>
              <p:nvPr/>
            </p:nvSpPr>
            <p:spPr bwMode="auto">
              <a:xfrm>
                <a:off x="1328" y="2963"/>
                <a:ext cx="54" cy="48"/>
              </a:xfrm>
              <a:custGeom>
                <a:avLst/>
                <a:gdLst>
                  <a:gd name="T0" fmla="*/ 42 w 54"/>
                  <a:gd name="T1" fmla="*/ 12 h 48"/>
                  <a:gd name="T2" fmla="*/ 30 w 54"/>
                  <a:gd name="T3" fmla="*/ 0 h 48"/>
                  <a:gd name="T4" fmla="*/ 18 w 54"/>
                  <a:gd name="T5" fmla="*/ 0 h 48"/>
                  <a:gd name="T6" fmla="*/ 6 w 54"/>
                  <a:gd name="T7" fmla="*/ 0 h 48"/>
                  <a:gd name="T8" fmla="*/ 6 w 54"/>
                  <a:gd name="T9" fmla="*/ 0 h 48"/>
                  <a:gd name="T10" fmla="*/ 0 w 54"/>
                  <a:gd name="T11" fmla="*/ 12 h 48"/>
                  <a:gd name="T12" fmla="*/ 6 w 54"/>
                  <a:gd name="T13" fmla="*/ 24 h 48"/>
                  <a:gd name="T14" fmla="*/ 18 w 54"/>
                  <a:gd name="T15" fmla="*/ 36 h 48"/>
                  <a:gd name="T16" fmla="*/ 18 w 54"/>
                  <a:gd name="T17" fmla="*/ 36 h 48"/>
                  <a:gd name="T18" fmla="*/ 30 w 54"/>
                  <a:gd name="T19" fmla="*/ 48 h 48"/>
                  <a:gd name="T20" fmla="*/ 42 w 54"/>
                  <a:gd name="T21" fmla="*/ 48 h 48"/>
                  <a:gd name="T22" fmla="*/ 54 w 54"/>
                  <a:gd name="T23" fmla="*/ 48 h 48"/>
                  <a:gd name="T24" fmla="*/ 54 w 54"/>
                  <a:gd name="T25" fmla="*/ 48 h 48"/>
                  <a:gd name="T26" fmla="*/ 54 w 54"/>
                  <a:gd name="T27" fmla="*/ 36 h 48"/>
                  <a:gd name="T28" fmla="*/ 54 w 54"/>
                  <a:gd name="T29" fmla="*/ 24 h 48"/>
                  <a:gd name="T30" fmla="*/ 42 w 54"/>
                  <a:gd name="T31" fmla="*/ 12 h 48"/>
                  <a:gd name="T32" fmla="*/ 42 w 54"/>
                  <a:gd name="T33" fmla="*/ 12 h 48"/>
                  <a:gd name="T34" fmla="*/ 42 w 54"/>
                  <a:gd name="T35" fmla="*/ 1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8"/>
                  <a:gd name="T56" fmla="*/ 54 w 54"/>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8">
                    <a:moveTo>
                      <a:pt x="42" y="12"/>
                    </a:moveTo>
                    <a:lnTo>
                      <a:pt x="30" y="0"/>
                    </a:lnTo>
                    <a:lnTo>
                      <a:pt x="18" y="0"/>
                    </a:lnTo>
                    <a:lnTo>
                      <a:pt x="6" y="0"/>
                    </a:lnTo>
                    <a:lnTo>
                      <a:pt x="0" y="12"/>
                    </a:lnTo>
                    <a:lnTo>
                      <a:pt x="6" y="24"/>
                    </a:lnTo>
                    <a:lnTo>
                      <a:pt x="18" y="36"/>
                    </a:lnTo>
                    <a:lnTo>
                      <a:pt x="30" y="48"/>
                    </a:lnTo>
                    <a:lnTo>
                      <a:pt x="42" y="48"/>
                    </a:lnTo>
                    <a:lnTo>
                      <a:pt x="54" y="48"/>
                    </a:lnTo>
                    <a:lnTo>
                      <a:pt x="54" y="36"/>
                    </a:lnTo>
                    <a:lnTo>
                      <a:pt x="54" y="24"/>
                    </a:lnTo>
                    <a:lnTo>
                      <a:pt x="4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69" name="Freeform 99"/>
              <p:cNvSpPr>
                <a:spLocks/>
              </p:cNvSpPr>
              <p:nvPr/>
            </p:nvSpPr>
            <p:spPr bwMode="auto">
              <a:xfrm>
                <a:off x="1382" y="2993"/>
                <a:ext cx="60" cy="48"/>
              </a:xfrm>
              <a:custGeom>
                <a:avLst/>
                <a:gdLst>
                  <a:gd name="T0" fmla="*/ 42 w 60"/>
                  <a:gd name="T1" fmla="*/ 6 h 48"/>
                  <a:gd name="T2" fmla="*/ 24 w 60"/>
                  <a:gd name="T3" fmla="*/ 0 h 48"/>
                  <a:gd name="T4" fmla="*/ 12 w 60"/>
                  <a:gd name="T5" fmla="*/ 6 h 48"/>
                  <a:gd name="T6" fmla="*/ 0 w 60"/>
                  <a:gd name="T7" fmla="*/ 12 h 48"/>
                  <a:gd name="T8" fmla="*/ 0 w 60"/>
                  <a:gd name="T9" fmla="*/ 12 h 48"/>
                  <a:gd name="T10" fmla="*/ 0 w 60"/>
                  <a:gd name="T11" fmla="*/ 24 h 48"/>
                  <a:gd name="T12" fmla="*/ 12 w 60"/>
                  <a:gd name="T13" fmla="*/ 36 h 48"/>
                  <a:gd name="T14" fmla="*/ 24 w 60"/>
                  <a:gd name="T15" fmla="*/ 42 h 48"/>
                  <a:gd name="T16" fmla="*/ 24 w 60"/>
                  <a:gd name="T17" fmla="*/ 42 h 48"/>
                  <a:gd name="T18" fmla="*/ 42 w 60"/>
                  <a:gd name="T19" fmla="*/ 48 h 48"/>
                  <a:gd name="T20" fmla="*/ 54 w 60"/>
                  <a:gd name="T21" fmla="*/ 42 h 48"/>
                  <a:gd name="T22" fmla="*/ 60 w 60"/>
                  <a:gd name="T23" fmla="*/ 36 h 48"/>
                  <a:gd name="T24" fmla="*/ 60 w 60"/>
                  <a:gd name="T25" fmla="*/ 36 h 48"/>
                  <a:gd name="T26" fmla="*/ 60 w 60"/>
                  <a:gd name="T27" fmla="*/ 24 h 48"/>
                  <a:gd name="T28" fmla="*/ 54 w 60"/>
                  <a:gd name="T29" fmla="*/ 12 h 48"/>
                  <a:gd name="T30" fmla="*/ 42 w 60"/>
                  <a:gd name="T31" fmla="*/ 6 h 48"/>
                  <a:gd name="T32" fmla="*/ 42 w 60"/>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8"/>
                  <a:gd name="T53" fmla="*/ 60 w 6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8">
                    <a:moveTo>
                      <a:pt x="42" y="6"/>
                    </a:moveTo>
                    <a:lnTo>
                      <a:pt x="24" y="0"/>
                    </a:lnTo>
                    <a:lnTo>
                      <a:pt x="12" y="6"/>
                    </a:lnTo>
                    <a:lnTo>
                      <a:pt x="0" y="12"/>
                    </a:lnTo>
                    <a:lnTo>
                      <a:pt x="0" y="24"/>
                    </a:lnTo>
                    <a:lnTo>
                      <a:pt x="12" y="36"/>
                    </a:lnTo>
                    <a:lnTo>
                      <a:pt x="24" y="42"/>
                    </a:lnTo>
                    <a:lnTo>
                      <a:pt x="42" y="48"/>
                    </a:lnTo>
                    <a:lnTo>
                      <a:pt x="54" y="42"/>
                    </a:lnTo>
                    <a:lnTo>
                      <a:pt x="60" y="36"/>
                    </a:lnTo>
                    <a:lnTo>
                      <a:pt x="60" y="24"/>
                    </a:lnTo>
                    <a:lnTo>
                      <a:pt x="54" y="12"/>
                    </a:lnTo>
                    <a:lnTo>
                      <a:pt x="42"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0" name="Freeform 100"/>
              <p:cNvSpPr>
                <a:spLocks/>
              </p:cNvSpPr>
              <p:nvPr/>
            </p:nvSpPr>
            <p:spPr bwMode="auto">
              <a:xfrm>
                <a:off x="1382" y="2993"/>
                <a:ext cx="60" cy="48"/>
              </a:xfrm>
              <a:custGeom>
                <a:avLst/>
                <a:gdLst>
                  <a:gd name="T0" fmla="*/ 42 w 60"/>
                  <a:gd name="T1" fmla="*/ 6 h 48"/>
                  <a:gd name="T2" fmla="*/ 24 w 60"/>
                  <a:gd name="T3" fmla="*/ 0 h 48"/>
                  <a:gd name="T4" fmla="*/ 12 w 60"/>
                  <a:gd name="T5" fmla="*/ 6 h 48"/>
                  <a:gd name="T6" fmla="*/ 0 w 60"/>
                  <a:gd name="T7" fmla="*/ 12 h 48"/>
                  <a:gd name="T8" fmla="*/ 0 w 60"/>
                  <a:gd name="T9" fmla="*/ 12 h 48"/>
                  <a:gd name="T10" fmla="*/ 0 w 60"/>
                  <a:gd name="T11" fmla="*/ 24 h 48"/>
                  <a:gd name="T12" fmla="*/ 12 w 60"/>
                  <a:gd name="T13" fmla="*/ 36 h 48"/>
                  <a:gd name="T14" fmla="*/ 24 w 60"/>
                  <a:gd name="T15" fmla="*/ 42 h 48"/>
                  <a:gd name="T16" fmla="*/ 24 w 60"/>
                  <a:gd name="T17" fmla="*/ 42 h 48"/>
                  <a:gd name="T18" fmla="*/ 42 w 60"/>
                  <a:gd name="T19" fmla="*/ 48 h 48"/>
                  <a:gd name="T20" fmla="*/ 54 w 60"/>
                  <a:gd name="T21" fmla="*/ 42 h 48"/>
                  <a:gd name="T22" fmla="*/ 60 w 60"/>
                  <a:gd name="T23" fmla="*/ 36 h 48"/>
                  <a:gd name="T24" fmla="*/ 60 w 60"/>
                  <a:gd name="T25" fmla="*/ 36 h 48"/>
                  <a:gd name="T26" fmla="*/ 60 w 60"/>
                  <a:gd name="T27" fmla="*/ 24 h 48"/>
                  <a:gd name="T28" fmla="*/ 54 w 60"/>
                  <a:gd name="T29" fmla="*/ 12 h 48"/>
                  <a:gd name="T30" fmla="*/ 42 w 60"/>
                  <a:gd name="T31" fmla="*/ 6 h 48"/>
                  <a:gd name="T32" fmla="*/ 42 w 60"/>
                  <a:gd name="T33" fmla="*/ 6 h 48"/>
                  <a:gd name="T34" fmla="*/ 42 w 60"/>
                  <a:gd name="T35" fmla="*/ 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8"/>
                  <a:gd name="T56" fmla="*/ 60 w 60"/>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8">
                    <a:moveTo>
                      <a:pt x="42" y="6"/>
                    </a:moveTo>
                    <a:lnTo>
                      <a:pt x="24" y="0"/>
                    </a:lnTo>
                    <a:lnTo>
                      <a:pt x="12" y="6"/>
                    </a:lnTo>
                    <a:lnTo>
                      <a:pt x="0" y="12"/>
                    </a:lnTo>
                    <a:lnTo>
                      <a:pt x="0" y="24"/>
                    </a:lnTo>
                    <a:lnTo>
                      <a:pt x="12" y="36"/>
                    </a:lnTo>
                    <a:lnTo>
                      <a:pt x="24" y="42"/>
                    </a:lnTo>
                    <a:lnTo>
                      <a:pt x="42" y="48"/>
                    </a:lnTo>
                    <a:lnTo>
                      <a:pt x="54" y="42"/>
                    </a:lnTo>
                    <a:lnTo>
                      <a:pt x="60" y="36"/>
                    </a:lnTo>
                    <a:lnTo>
                      <a:pt x="60" y="24"/>
                    </a:lnTo>
                    <a:lnTo>
                      <a:pt x="54" y="12"/>
                    </a:lnTo>
                    <a:lnTo>
                      <a:pt x="4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1" name="Freeform 101"/>
              <p:cNvSpPr>
                <a:spLocks/>
              </p:cNvSpPr>
              <p:nvPr/>
            </p:nvSpPr>
            <p:spPr bwMode="auto">
              <a:xfrm>
                <a:off x="1448" y="3005"/>
                <a:ext cx="66" cy="36"/>
              </a:xfrm>
              <a:custGeom>
                <a:avLst/>
                <a:gdLst>
                  <a:gd name="T0" fmla="*/ 30 w 66"/>
                  <a:gd name="T1" fmla="*/ 0 h 36"/>
                  <a:gd name="T2" fmla="*/ 18 w 66"/>
                  <a:gd name="T3" fmla="*/ 0 h 36"/>
                  <a:gd name="T4" fmla="*/ 6 w 66"/>
                  <a:gd name="T5" fmla="*/ 12 h 36"/>
                  <a:gd name="T6" fmla="*/ 0 w 66"/>
                  <a:gd name="T7" fmla="*/ 18 h 36"/>
                  <a:gd name="T8" fmla="*/ 0 w 66"/>
                  <a:gd name="T9" fmla="*/ 18 h 36"/>
                  <a:gd name="T10" fmla="*/ 6 w 66"/>
                  <a:gd name="T11" fmla="*/ 30 h 36"/>
                  <a:gd name="T12" fmla="*/ 18 w 66"/>
                  <a:gd name="T13" fmla="*/ 36 h 36"/>
                  <a:gd name="T14" fmla="*/ 30 w 66"/>
                  <a:gd name="T15" fmla="*/ 36 h 36"/>
                  <a:gd name="T16" fmla="*/ 30 w 66"/>
                  <a:gd name="T17" fmla="*/ 36 h 36"/>
                  <a:gd name="T18" fmla="*/ 48 w 66"/>
                  <a:gd name="T19" fmla="*/ 36 h 36"/>
                  <a:gd name="T20" fmla="*/ 60 w 66"/>
                  <a:gd name="T21" fmla="*/ 30 h 36"/>
                  <a:gd name="T22" fmla="*/ 66 w 66"/>
                  <a:gd name="T23" fmla="*/ 18 h 36"/>
                  <a:gd name="T24" fmla="*/ 66 w 66"/>
                  <a:gd name="T25" fmla="*/ 18 h 36"/>
                  <a:gd name="T26" fmla="*/ 60 w 66"/>
                  <a:gd name="T27" fmla="*/ 12 h 36"/>
                  <a:gd name="T28" fmla="*/ 48 w 66"/>
                  <a:gd name="T29" fmla="*/ 0 h 36"/>
                  <a:gd name="T30" fmla="*/ 30 w 66"/>
                  <a:gd name="T31" fmla="*/ 0 h 36"/>
                  <a:gd name="T32" fmla="*/ 30 w 66"/>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36"/>
                  <a:gd name="T53" fmla="*/ 66 w 6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36">
                    <a:moveTo>
                      <a:pt x="30" y="0"/>
                    </a:moveTo>
                    <a:lnTo>
                      <a:pt x="18" y="0"/>
                    </a:lnTo>
                    <a:lnTo>
                      <a:pt x="6" y="12"/>
                    </a:lnTo>
                    <a:lnTo>
                      <a:pt x="0" y="18"/>
                    </a:lnTo>
                    <a:lnTo>
                      <a:pt x="6" y="30"/>
                    </a:lnTo>
                    <a:lnTo>
                      <a:pt x="18" y="36"/>
                    </a:lnTo>
                    <a:lnTo>
                      <a:pt x="30" y="36"/>
                    </a:lnTo>
                    <a:lnTo>
                      <a:pt x="48" y="36"/>
                    </a:lnTo>
                    <a:lnTo>
                      <a:pt x="60" y="30"/>
                    </a:lnTo>
                    <a:lnTo>
                      <a:pt x="66" y="18"/>
                    </a:lnTo>
                    <a:lnTo>
                      <a:pt x="60" y="12"/>
                    </a:lnTo>
                    <a:lnTo>
                      <a:pt x="48" y="0"/>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2" name="Freeform 102"/>
              <p:cNvSpPr>
                <a:spLocks/>
              </p:cNvSpPr>
              <p:nvPr/>
            </p:nvSpPr>
            <p:spPr bwMode="auto">
              <a:xfrm>
                <a:off x="1448" y="3005"/>
                <a:ext cx="66" cy="36"/>
              </a:xfrm>
              <a:custGeom>
                <a:avLst/>
                <a:gdLst>
                  <a:gd name="T0" fmla="*/ 30 w 66"/>
                  <a:gd name="T1" fmla="*/ 0 h 36"/>
                  <a:gd name="T2" fmla="*/ 18 w 66"/>
                  <a:gd name="T3" fmla="*/ 0 h 36"/>
                  <a:gd name="T4" fmla="*/ 6 w 66"/>
                  <a:gd name="T5" fmla="*/ 12 h 36"/>
                  <a:gd name="T6" fmla="*/ 0 w 66"/>
                  <a:gd name="T7" fmla="*/ 18 h 36"/>
                  <a:gd name="T8" fmla="*/ 0 w 66"/>
                  <a:gd name="T9" fmla="*/ 18 h 36"/>
                  <a:gd name="T10" fmla="*/ 6 w 66"/>
                  <a:gd name="T11" fmla="*/ 30 h 36"/>
                  <a:gd name="T12" fmla="*/ 18 w 66"/>
                  <a:gd name="T13" fmla="*/ 36 h 36"/>
                  <a:gd name="T14" fmla="*/ 30 w 66"/>
                  <a:gd name="T15" fmla="*/ 36 h 36"/>
                  <a:gd name="T16" fmla="*/ 30 w 66"/>
                  <a:gd name="T17" fmla="*/ 36 h 36"/>
                  <a:gd name="T18" fmla="*/ 48 w 66"/>
                  <a:gd name="T19" fmla="*/ 36 h 36"/>
                  <a:gd name="T20" fmla="*/ 60 w 66"/>
                  <a:gd name="T21" fmla="*/ 30 h 36"/>
                  <a:gd name="T22" fmla="*/ 66 w 66"/>
                  <a:gd name="T23" fmla="*/ 18 h 36"/>
                  <a:gd name="T24" fmla="*/ 66 w 66"/>
                  <a:gd name="T25" fmla="*/ 18 h 36"/>
                  <a:gd name="T26" fmla="*/ 60 w 66"/>
                  <a:gd name="T27" fmla="*/ 12 h 36"/>
                  <a:gd name="T28" fmla="*/ 48 w 66"/>
                  <a:gd name="T29" fmla="*/ 0 h 36"/>
                  <a:gd name="T30" fmla="*/ 30 w 66"/>
                  <a:gd name="T31" fmla="*/ 0 h 36"/>
                  <a:gd name="T32" fmla="*/ 30 w 66"/>
                  <a:gd name="T33" fmla="*/ 0 h 36"/>
                  <a:gd name="T34" fmla="*/ 30 w 66"/>
                  <a:gd name="T35" fmla="*/ 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36"/>
                  <a:gd name="T56" fmla="*/ 66 w 66"/>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36">
                    <a:moveTo>
                      <a:pt x="30" y="0"/>
                    </a:moveTo>
                    <a:lnTo>
                      <a:pt x="18" y="0"/>
                    </a:lnTo>
                    <a:lnTo>
                      <a:pt x="6" y="12"/>
                    </a:lnTo>
                    <a:lnTo>
                      <a:pt x="0" y="18"/>
                    </a:lnTo>
                    <a:lnTo>
                      <a:pt x="6" y="30"/>
                    </a:lnTo>
                    <a:lnTo>
                      <a:pt x="18" y="36"/>
                    </a:lnTo>
                    <a:lnTo>
                      <a:pt x="30" y="36"/>
                    </a:lnTo>
                    <a:lnTo>
                      <a:pt x="48" y="36"/>
                    </a:lnTo>
                    <a:lnTo>
                      <a:pt x="60" y="30"/>
                    </a:lnTo>
                    <a:lnTo>
                      <a:pt x="66" y="18"/>
                    </a:lnTo>
                    <a:lnTo>
                      <a:pt x="60" y="12"/>
                    </a:lnTo>
                    <a:lnTo>
                      <a:pt x="48" y="0"/>
                    </a:lnTo>
                    <a:lnTo>
                      <a:pt x="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3" name="Freeform 103"/>
              <p:cNvSpPr>
                <a:spLocks/>
              </p:cNvSpPr>
              <p:nvPr/>
            </p:nvSpPr>
            <p:spPr bwMode="auto">
              <a:xfrm>
                <a:off x="1514" y="2987"/>
                <a:ext cx="60" cy="42"/>
              </a:xfrm>
              <a:custGeom>
                <a:avLst/>
                <a:gdLst>
                  <a:gd name="T0" fmla="*/ 18 w 60"/>
                  <a:gd name="T1" fmla="*/ 0 h 42"/>
                  <a:gd name="T2" fmla="*/ 6 w 60"/>
                  <a:gd name="T3" fmla="*/ 12 h 42"/>
                  <a:gd name="T4" fmla="*/ 0 w 60"/>
                  <a:gd name="T5" fmla="*/ 18 h 42"/>
                  <a:gd name="T6" fmla="*/ 0 w 60"/>
                  <a:gd name="T7" fmla="*/ 30 h 42"/>
                  <a:gd name="T8" fmla="*/ 0 w 60"/>
                  <a:gd name="T9" fmla="*/ 30 h 42"/>
                  <a:gd name="T10" fmla="*/ 6 w 60"/>
                  <a:gd name="T11" fmla="*/ 36 h 42"/>
                  <a:gd name="T12" fmla="*/ 18 w 60"/>
                  <a:gd name="T13" fmla="*/ 42 h 42"/>
                  <a:gd name="T14" fmla="*/ 36 w 60"/>
                  <a:gd name="T15" fmla="*/ 36 h 42"/>
                  <a:gd name="T16" fmla="*/ 36 w 60"/>
                  <a:gd name="T17" fmla="*/ 36 h 42"/>
                  <a:gd name="T18" fmla="*/ 48 w 60"/>
                  <a:gd name="T19" fmla="*/ 30 h 42"/>
                  <a:gd name="T20" fmla="*/ 60 w 60"/>
                  <a:gd name="T21" fmla="*/ 18 h 42"/>
                  <a:gd name="T22" fmla="*/ 60 w 60"/>
                  <a:gd name="T23" fmla="*/ 6 h 42"/>
                  <a:gd name="T24" fmla="*/ 60 w 60"/>
                  <a:gd name="T25" fmla="*/ 6 h 42"/>
                  <a:gd name="T26" fmla="*/ 48 w 60"/>
                  <a:gd name="T27" fmla="*/ 0 h 42"/>
                  <a:gd name="T28" fmla="*/ 36 w 60"/>
                  <a:gd name="T29" fmla="*/ 0 h 42"/>
                  <a:gd name="T30" fmla="*/ 18 w 60"/>
                  <a:gd name="T31" fmla="*/ 0 h 42"/>
                  <a:gd name="T32" fmla="*/ 18 w 60"/>
                  <a:gd name="T33" fmla="*/ 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18" y="0"/>
                    </a:moveTo>
                    <a:lnTo>
                      <a:pt x="6" y="12"/>
                    </a:lnTo>
                    <a:lnTo>
                      <a:pt x="0" y="18"/>
                    </a:lnTo>
                    <a:lnTo>
                      <a:pt x="0" y="30"/>
                    </a:lnTo>
                    <a:lnTo>
                      <a:pt x="6" y="36"/>
                    </a:lnTo>
                    <a:lnTo>
                      <a:pt x="18" y="42"/>
                    </a:lnTo>
                    <a:lnTo>
                      <a:pt x="36" y="36"/>
                    </a:lnTo>
                    <a:lnTo>
                      <a:pt x="48" y="30"/>
                    </a:lnTo>
                    <a:lnTo>
                      <a:pt x="60" y="18"/>
                    </a:lnTo>
                    <a:lnTo>
                      <a:pt x="60" y="6"/>
                    </a:lnTo>
                    <a:lnTo>
                      <a:pt x="48" y="0"/>
                    </a:lnTo>
                    <a:lnTo>
                      <a:pt x="36" y="0"/>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4" name="Freeform 104"/>
              <p:cNvSpPr>
                <a:spLocks/>
              </p:cNvSpPr>
              <p:nvPr/>
            </p:nvSpPr>
            <p:spPr bwMode="auto">
              <a:xfrm>
                <a:off x="1514" y="2987"/>
                <a:ext cx="60" cy="42"/>
              </a:xfrm>
              <a:custGeom>
                <a:avLst/>
                <a:gdLst>
                  <a:gd name="T0" fmla="*/ 18 w 60"/>
                  <a:gd name="T1" fmla="*/ 0 h 42"/>
                  <a:gd name="T2" fmla="*/ 6 w 60"/>
                  <a:gd name="T3" fmla="*/ 12 h 42"/>
                  <a:gd name="T4" fmla="*/ 0 w 60"/>
                  <a:gd name="T5" fmla="*/ 18 h 42"/>
                  <a:gd name="T6" fmla="*/ 0 w 60"/>
                  <a:gd name="T7" fmla="*/ 30 h 42"/>
                  <a:gd name="T8" fmla="*/ 0 w 60"/>
                  <a:gd name="T9" fmla="*/ 30 h 42"/>
                  <a:gd name="T10" fmla="*/ 6 w 60"/>
                  <a:gd name="T11" fmla="*/ 36 h 42"/>
                  <a:gd name="T12" fmla="*/ 18 w 60"/>
                  <a:gd name="T13" fmla="*/ 42 h 42"/>
                  <a:gd name="T14" fmla="*/ 36 w 60"/>
                  <a:gd name="T15" fmla="*/ 36 h 42"/>
                  <a:gd name="T16" fmla="*/ 36 w 60"/>
                  <a:gd name="T17" fmla="*/ 36 h 42"/>
                  <a:gd name="T18" fmla="*/ 48 w 60"/>
                  <a:gd name="T19" fmla="*/ 30 h 42"/>
                  <a:gd name="T20" fmla="*/ 60 w 60"/>
                  <a:gd name="T21" fmla="*/ 18 h 42"/>
                  <a:gd name="T22" fmla="*/ 60 w 60"/>
                  <a:gd name="T23" fmla="*/ 6 h 42"/>
                  <a:gd name="T24" fmla="*/ 60 w 60"/>
                  <a:gd name="T25" fmla="*/ 6 h 42"/>
                  <a:gd name="T26" fmla="*/ 48 w 60"/>
                  <a:gd name="T27" fmla="*/ 0 h 42"/>
                  <a:gd name="T28" fmla="*/ 36 w 60"/>
                  <a:gd name="T29" fmla="*/ 0 h 42"/>
                  <a:gd name="T30" fmla="*/ 18 w 60"/>
                  <a:gd name="T31" fmla="*/ 0 h 42"/>
                  <a:gd name="T32" fmla="*/ 18 w 60"/>
                  <a:gd name="T33" fmla="*/ 0 h 42"/>
                  <a:gd name="T34" fmla="*/ 18 w 60"/>
                  <a:gd name="T35" fmla="*/ 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18" y="0"/>
                    </a:moveTo>
                    <a:lnTo>
                      <a:pt x="6" y="12"/>
                    </a:lnTo>
                    <a:lnTo>
                      <a:pt x="0" y="18"/>
                    </a:lnTo>
                    <a:lnTo>
                      <a:pt x="0" y="30"/>
                    </a:lnTo>
                    <a:lnTo>
                      <a:pt x="6" y="36"/>
                    </a:lnTo>
                    <a:lnTo>
                      <a:pt x="18" y="42"/>
                    </a:lnTo>
                    <a:lnTo>
                      <a:pt x="36" y="36"/>
                    </a:lnTo>
                    <a:lnTo>
                      <a:pt x="48" y="30"/>
                    </a:lnTo>
                    <a:lnTo>
                      <a:pt x="60" y="18"/>
                    </a:lnTo>
                    <a:lnTo>
                      <a:pt x="60" y="6"/>
                    </a:lnTo>
                    <a:lnTo>
                      <a:pt x="48" y="0"/>
                    </a:lnTo>
                    <a:lnTo>
                      <a:pt x="36" y="0"/>
                    </a:lnTo>
                    <a:lnTo>
                      <a:pt x="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5" name="Freeform 105"/>
              <p:cNvSpPr>
                <a:spLocks/>
              </p:cNvSpPr>
              <p:nvPr/>
            </p:nvSpPr>
            <p:spPr bwMode="auto">
              <a:xfrm>
                <a:off x="1568" y="2939"/>
                <a:ext cx="54" cy="54"/>
              </a:xfrm>
              <a:custGeom>
                <a:avLst/>
                <a:gdLst>
                  <a:gd name="T0" fmla="*/ 12 w 54"/>
                  <a:gd name="T1" fmla="*/ 12 h 54"/>
                  <a:gd name="T2" fmla="*/ 0 w 54"/>
                  <a:gd name="T3" fmla="*/ 30 h 54"/>
                  <a:gd name="T4" fmla="*/ 0 w 54"/>
                  <a:gd name="T5" fmla="*/ 42 h 54"/>
                  <a:gd name="T6" fmla="*/ 0 w 54"/>
                  <a:gd name="T7" fmla="*/ 48 h 54"/>
                  <a:gd name="T8" fmla="*/ 0 w 54"/>
                  <a:gd name="T9" fmla="*/ 48 h 54"/>
                  <a:gd name="T10" fmla="*/ 12 w 54"/>
                  <a:gd name="T11" fmla="*/ 54 h 54"/>
                  <a:gd name="T12" fmla="*/ 24 w 54"/>
                  <a:gd name="T13" fmla="*/ 54 h 54"/>
                  <a:gd name="T14" fmla="*/ 42 w 54"/>
                  <a:gd name="T15" fmla="*/ 42 h 54"/>
                  <a:gd name="T16" fmla="*/ 42 w 54"/>
                  <a:gd name="T17" fmla="*/ 42 h 54"/>
                  <a:gd name="T18" fmla="*/ 48 w 54"/>
                  <a:gd name="T19" fmla="*/ 30 h 54"/>
                  <a:gd name="T20" fmla="*/ 54 w 54"/>
                  <a:gd name="T21" fmla="*/ 18 h 54"/>
                  <a:gd name="T22" fmla="*/ 48 w 54"/>
                  <a:gd name="T23" fmla="*/ 6 h 54"/>
                  <a:gd name="T24" fmla="*/ 48 w 54"/>
                  <a:gd name="T25" fmla="*/ 6 h 54"/>
                  <a:gd name="T26" fmla="*/ 36 w 54"/>
                  <a:gd name="T27" fmla="*/ 0 h 54"/>
                  <a:gd name="T28" fmla="*/ 24 w 54"/>
                  <a:gd name="T29" fmla="*/ 6 h 54"/>
                  <a:gd name="T30" fmla="*/ 12 w 54"/>
                  <a:gd name="T31" fmla="*/ 12 h 54"/>
                  <a:gd name="T32" fmla="*/ 12 w 54"/>
                  <a:gd name="T33" fmla="*/ 1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12" y="12"/>
                    </a:moveTo>
                    <a:lnTo>
                      <a:pt x="0" y="30"/>
                    </a:lnTo>
                    <a:lnTo>
                      <a:pt x="0" y="42"/>
                    </a:lnTo>
                    <a:lnTo>
                      <a:pt x="0" y="48"/>
                    </a:lnTo>
                    <a:lnTo>
                      <a:pt x="12" y="54"/>
                    </a:lnTo>
                    <a:lnTo>
                      <a:pt x="24" y="54"/>
                    </a:lnTo>
                    <a:lnTo>
                      <a:pt x="42" y="42"/>
                    </a:lnTo>
                    <a:lnTo>
                      <a:pt x="48" y="30"/>
                    </a:lnTo>
                    <a:lnTo>
                      <a:pt x="54" y="18"/>
                    </a:lnTo>
                    <a:lnTo>
                      <a:pt x="48" y="6"/>
                    </a:lnTo>
                    <a:lnTo>
                      <a:pt x="36" y="0"/>
                    </a:lnTo>
                    <a:lnTo>
                      <a:pt x="24" y="6"/>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6" name="Freeform 106"/>
              <p:cNvSpPr>
                <a:spLocks/>
              </p:cNvSpPr>
              <p:nvPr/>
            </p:nvSpPr>
            <p:spPr bwMode="auto">
              <a:xfrm>
                <a:off x="1568" y="2939"/>
                <a:ext cx="54" cy="54"/>
              </a:xfrm>
              <a:custGeom>
                <a:avLst/>
                <a:gdLst>
                  <a:gd name="T0" fmla="*/ 12 w 54"/>
                  <a:gd name="T1" fmla="*/ 12 h 54"/>
                  <a:gd name="T2" fmla="*/ 0 w 54"/>
                  <a:gd name="T3" fmla="*/ 30 h 54"/>
                  <a:gd name="T4" fmla="*/ 0 w 54"/>
                  <a:gd name="T5" fmla="*/ 42 h 54"/>
                  <a:gd name="T6" fmla="*/ 0 w 54"/>
                  <a:gd name="T7" fmla="*/ 48 h 54"/>
                  <a:gd name="T8" fmla="*/ 0 w 54"/>
                  <a:gd name="T9" fmla="*/ 48 h 54"/>
                  <a:gd name="T10" fmla="*/ 12 w 54"/>
                  <a:gd name="T11" fmla="*/ 54 h 54"/>
                  <a:gd name="T12" fmla="*/ 24 w 54"/>
                  <a:gd name="T13" fmla="*/ 54 h 54"/>
                  <a:gd name="T14" fmla="*/ 42 w 54"/>
                  <a:gd name="T15" fmla="*/ 42 h 54"/>
                  <a:gd name="T16" fmla="*/ 42 w 54"/>
                  <a:gd name="T17" fmla="*/ 42 h 54"/>
                  <a:gd name="T18" fmla="*/ 48 w 54"/>
                  <a:gd name="T19" fmla="*/ 30 h 54"/>
                  <a:gd name="T20" fmla="*/ 54 w 54"/>
                  <a:gd name="T21" fmla="*/ 18 h 54"/>
                  <a:gd name="T22" fmla="*/ 48 w 54"/>
                  <a:gd name="T23" fmla="*/ 6 h 54"/>
                  <a:gd name="T24" fmla="*/ 48 w 54"/>
                  <a:gd name="T25" fmla="*/ 6 h 54"/>
                  <a:gd name="T26" fmla="*/ 36 w 54"/>
                  <a:gd name="T27" fmla="*/ 0 h 54"/>
                  <a:gd name="T28" fmla="*/ 24 w 54"/>
                  <a:gd name="T29" fmla="*/ 6 h 54"/>
                  <a:gd name="T30" fmla="*/ 12 w 54"/>
                  <a:gd name="T31" fmla="*/ 12 h 54"/>
                  <a:gd name="T32" fmla="*/ 12 w 54"/>
                  <a:gd name="T33" fmla="*/ 12 h 54"/>
                  <a:gd name="T34" fmla="*/ 12 w 54"/>
                  <a:gd name="T35" fmla="*/ 1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12" y="12"/>
                    </a:moveTo>
                    <a:lnTo>
                      <a:pt x="0" y="30"/>
                    </a:lnTo>
                    <a:lnTo>
                      <a:pt x="0" y="42"/>
                    </a:lnTo>
                    <a:lnTo>
                      <a:pt x="0" y="48"/>
                    </a:lnTo>
                    <a:lnTo>
                      <a:pt x="12" y="54"/>
                    </a:lnTo>
                    <a:lnTo>
                      <a:pt x="24" y="54"/>
                    </a:lnTo>
                    <a:lnTo>
                      <a:pt x="42" y="42"/>
                    </a:lnTo>
                    <a:lnTo>
                      <a:pt x="48" y="30"/>
                    </a:lnTo>
                    <a:lnTo>
                      <a:pt x="54" y="18"/>
                    </a:lnTo>
                    <a:lnTo>
                      <a:pt x="48" y="6"/>
                    </a:lnTo>
                    <a:lnTo>
                      <a:pt x="36" y="0"/>
                    </a:lnTo>
                    <a:lnTo>
                      <a:pt x="24" y="6"/>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7" name="Freeform 107"/>
              <p:cNvSpPr>
                <a:spLocks/>
              </p:cNvSpPr>
              <p:nvPr/>
            </p:nvSpPr>
            <p:spPr bwMode="auto">
              <a:xfrm>
                <a:off x="1604" y="2885"/>
                <a:ext cx="42" cy="54"/>
              </a:xfrm>
              <a:custGeom>
                <a:avLst/>
                <a:gdLst>
                  <a:gd name="T0" fmla="*/ 0 w 42"/>
                  <a:gd name="T1" fmla="*/ 18 h 54"/>
                  <a:gd name="T2" fmla="*/ 0 w 42"/>
                  <a:gd name="T3" fmla="*/ 36 h 54"/>
                  <a:gd name="T4" fmla="*/ 0 w 42"/>
                  <a:gd name="T5" fmla="*/ 48 h 54"/>
                  <a:gd name="T6" fmla="*/ 6 w 42"/>
                  <a:gd name="T7" fmla="*/ 54 h 54"/>
                  <a:gd name="T8" fmla="*/ 6 w 42"/>
                  <a:gd name="T9" fmla="*/ 54 h 54"/>
                  <a:gd name="T10" fmla="*/ 18 w 42"/>
                  <a:gd name="T11" fmla="*/ 54 h 54"/>
                  <a:gd name="T12" fmla="*/ 30 w 42"/>
                  <a:gd name="T13" fmla="*/ 48 h 54"/>
                  <a:gd name="T14" fmla="*/ 42 w 42"/>
                  <a:gd name="T15" fmla="*/ 36 h 54"/>
                  <a:gd name="T16" fmla="*/ 42 w 42"/>
                  <a:gd name="T17" fmla="*/ 36 h 54"/>
                  <a:gd name="T18" fmla="*/ 42 w 42"/>
                  <a:gd name="T19" fmla="*/ 18 h 54"/>
                  <a:gd name="T20" fmla="*/ 42 w 42"/>
                  <a:gd name="T21" fmla="*/ 6 h 54"/>
                  <a:gd name="T22" fmla="*/ 36 w 42"/>
                  <a:gd name="T23" fmla="*/ 0 h 54"/>
                  <a:gd name="T24" fmla="*/ 36 w 42"/>
                  <a:gd name="T25" fmla="*/ 0 h 54"/>
                  <a:gd name="T26" fmla="*/ 24 w 42"/>
                  <a:gd name="T27" fmla="*/ 0 h 54"/>
                  <a:gd name="T28" fmla="*/ 12 w 42"/>
                  <a:gd name="T29" fmla="*/ 6 h 54"/>
                  <a:gd name="T30" fmla="*/ 0 w 42"/>
                  <a:gd name="T31" fmla="*/ 18 h 54"/>
                  <a:gd name="T32" fmla="*/ 0 w 42"/>
                  <a:gd name="T33" fmla="*/ 18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0" y="18"/>
                    </a:moveTo>
                    <a:lnTo>
                      <a:pt x="0" y="36"/>
                    </a:lnTo>
                    <a:lnTo>
                      <a:pt x="0" y="48"/>
                    </a:lnTo>
                    <a:lnTo>
                      <a:pt x="6" y="54"/>
                    </a:lnTo>
                    <a:lnTo>
                      <a:pt x="18" y="54"/>
                    </a:lnTo>
                    <a:lnTo>
                      <a:pt x="30" y="48"/>
                    </a:lnTo>
                    <a:lnTo>
                      <a:pt x="42" y="36"/>
                    </a:lnTo>
                    <a:lnTo>
                      <a:pt x="42" y="18"/>
                    </a:lnTo>
                    <a:lnTo>
                      <a:pt x="42" y="6"/>
                    </a:lnTo>
                    <a:lnTo>
                      <a:pt x="36" y="0"/>
                    </a:lnTo>
                    <a:lnTo>
                      <a:pt x="24" y="0"/>
                    </a:lnTo>
                    <a:lnTo>
                      <a:pt x="12" y="6"/>
                    </a:lnTo>
                    <a:lnTo>
                      <a:pt x="0"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8" name="Freeform 108"/>
              <p:cNvSpPr>
                <a:spLocks/>
              </p:cNvSpPr>
              <p:nvPr/>
            </p:nvSpPr>
            <p:spPr bwMode="auto">
              <a:xfrm>
                <a:off x="1604" y="2885"/>
                <a:ext cx="42" cy="54"/>
              </a:xfrm>
              <a:custGeom>
                <a:avLst/>
                <a:gdLst>
                  <a:gd name="T0" fmla="*/ 0 w 42"/>
                  <a:gd name="T1" fmla="*/ 18 h 54"/>
                  <a:gd name="T2" fmla="*/ 0 w 42"/>
                  <a:gd name="T3" fmla="*/ 36 h 54"/>
                  <a:gd name="T4" fmla="*/ 0 w 42"/>
                  <a:gd name="T5" fmla="*/ 48 h 54"/>
                  <a:gd name="T6" fmla="*/ 6 w 42"/>
                  <a:gd name="T7" fmla="*/ 54 h 54"/>
                  <a:gd name="T8" fmla="*/ 6 w 42"/>
                  <a:gd name="T9" fmla="*/ 54 h 54"/>
                  <a:gd name="T10" fmla="*/ 18 w 42"/>
                  <a:gd name="T11" fmla="*/ 54 h 54"/>
                  <a:gd name="T12" fmla="*/ 30 w 42"/>
                  <a:gd name="T13" fmla="*/ 48 h 54"/>
                  <a:gd name="T14" fmla="*/ 42 w 42"/>
                  <a:gd name="T15" fmla="*/ 36 h 54"/>
                  <a:gd name="T16" fmla="*/ 42 w 42"/>
                  <a:gd name="T17" fmla="*/ 36 h 54"/>
                  <a:gd name="T18" fmla="*/ 42 w 42"/>
                  <a:gd name="T19" fmla="*/ 18 h 54"/>
                  <a:gd name="T20" fmla="*/ 42 w 42"/>
                  <a:gd name="T21" fmla="*/ 6 h 54"/>
                  <a:gd name="T22" fmla="*/ 36 w 42"/>
                  <a:gd name="T23" fmla="*/ 0 h 54"/>
                  <a:gd name="T24" fmla="*/ 36 w 42"/>
                  <a:gd name="T25" fmla="*/ 0 h 54"/>
                  <a:gd name="T26" fmla="*/ 24 w 42"/>
                  <a:gd name="T27" fmla="*/ 0 h 54"/>
                  <a:gd name="T28" fmla="*/ 12 w 42"/>
                  <a:gd name="T29" fmla="*/ 6 h 54"/>
                  <a:gd name="T30" fmla="*/ 0 w 42"/>
                  <a:gd name="T31" fmla="*/ 18 h 54"/>
                  <a:gd name="T32" fmla="*/ 0 w 42"/>
                  <a:gd name="T33" fmla="*/ 18 h 54"/>
                  <a:gd name="T34" fmla="*/ 0 w 42"/>
                  <a:gd name="T35" fmla="*/ 18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0" y="18"/>
                    </a:moveTo>
                    <a:lnTo>
                      <a:pt x="0" y="36"/>
                    </a:lnTo>
                    <a:lnTo>
                      <a:pt x="0" y="48"/>
                    </a:lnTo>
                    <a:lnTo>
                      <a:pt x="6" y="54"/>
                    </a:lnTo>
                    <a:lnTo>
                      <a:pt x="18" y="54"/>
                    </a:lnTo>
                    <a:lnTo>
                      <a:pt x="30" y="48"/>
                    </a:lnTo>
                    <a:lnTo>
                      <a:pt x="42" y="36"/>
                    </a:lnTo>
                    <a:lnTo>
                      <a:pt x="42" y="18"/>
                    </a:lnTo>
                    <a:lnTo>
                      <a:pt x="42" y="6"/>
                    </a:lnTo>
                    <a:lnTo>
                      <a:pt x="36" y="0"/>
                    </a:lnTo>
                    <a:lnTo>
                      <a:pt x="24" y="0"/>
                    </a:lnTo>
                    <a:lnTo>
                      <a:pt x="12" y="6"/>
                    </a:lnTo>
                    <a:lnTo>
                      <a:pt x="0"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79" name="Freeform 109"/>
              <p:cNvSpPr>
                <a:spLocks/>
              </p:cNvSpPr>
              <p:nvPr/>
            </p:nvSpPr>
            <p:spPr bwMode="auto">
              <a:xfrm>
                <a:off x="1610" y="2819"/>
                <a:ext cx="42" cy="66"/>
              </a:xfrm>
              <a:custGeom>
                <a:avLst/>
                <a:gdLst>
                  <a:gd name="T0" fmla="*/ 0 w 42"/>
                  <a:gd name="T1" fmla="*/ 30 h 66"/>
                  <a:gd name="T2" fmla="*/ 6 w 42"/>
                  <a:gd name="T3" fmla="*/ 48 h 66"/>
                  <a:gd name="T4" fmla="*/ 12 w 42"/>
                  <a:gd name="T5" fmla="*/ 60 h 66"/>
                  <a:gd name="T6" fmla="*/ 24 w 42"/>
                  <a:gd name="T7" fmla="*/ 66 h 66"/>
                  <a:gd name="T8" fmla="*/ 24 w 42"/>
                  <a:gd name="T9" fmla="*/ 66 h 66"/>
                  <a:gd name="T10" fmla="*/ 30 w 42"/>
                  <a:gd name="T11" fmla="*/ 60 h 66"/>
                  <a:gd name="T12" fmla="*/ 42 w 42"/>
                  <a:gd name="T13" fmla="*/ 48 h 66"/>
                  <a:gd name="T14" fmla="*/ 42 w 42"/>
                  <a:gd name="T15" fmla="*/ 30 h 66"/>
                  <a:gd name="T16" fmla="*/ 42 w 42"/>
                  <a:gd name="T17" fmla="*/ 30 h 66"/>
                  <a:gd name="T18" fmla="*/ 42 w 42"/>
                  <a:gd name="T19" fmla="*/ 18 h 66"/>
                  <a:gd name="T20" fmla="*/ 30 w 42"/>
                  <a:gd name="T21" fmla="*/ 6 h 66"/>
                  <a:gd name="T22" fmla="*/ 24 w 42"/>
                  <a:gd name="T23" fmla="*/ 0 h 66"/>
                  <a:gd name="T24" fmla="*/ 24 w 42"/>
                  <a:gd name="T25" fmla="*/ 0 h 66"/>
                  <a:gd name="T26" fmla="*/ 12 w 42"/>
                  <a:gd name="T27" fmla="*/ 6 h 66"/>
                  <a:gd name="T28" fmla="*/ 6 w 42"/>
                  <a:gd name="T29" fmla="*/ 18 h 66"/>
                  <a:gd name="T30" fmla="*/ 0 w 42"/>
                  <a:gd name="T31" fmla="*/ 30 h 66"/>
                  <a:gd name="T32" fmla="*/ 0 w 42"/>
                  <a:gd name="T33" fmla="*/ 3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66"/>
                  <a:gd name="T53" fmla="*/ 42 w 42"/>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66">
                    <a:moveTo>
                      <a:pt x="0" y="30"/>
                    </a:moveTo>
                    <a:lnTo>
                      <a:pt x="6" y="48"/>
                    </a:lnTo>
                    <a:lnTo>
                      <a:pt x="12" y="60"/>
                    </a:lnTo>
                    <a:lnTo>
                      <a:pt x="24" y="66"/>
                    </a:lnTo>
                    <a:lnTo>
                      <a:pt x="30" y="60"/>
                    </a:lnTo>
                    <a:lnTo>
                      <a:pt x="42" y="48"/>
                    </a:lnTo>
                    <a:lnTo>
                      <a:pt x="42" y="30"/>
                    </a:lnTo>
                    <a:lnTo>
                      <a:pt x="42" y="18"/>
                    </a:lnTo>
                    <a:lnTo>
                      <a:pt x="30" y="6"/>
                    </a:lnTo>
                    <a:lnTo>
                      <a:pt x="24" y="0"/>
                    </a:lnTo>
                    <a:lnTo>
                      <a:pt x="12" y="6"/>
                    </a:lnTo>
                    <a:lnTo>
                      <a:pt x="6" y="18"/>
                    </a:lnTo>
                    <a:lnTo>
                      <a:pt x="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0" name="Freeform 110"/>
              <p:cNvSpPr>
                <a:spLocks/>
              </p:cNvSpPr>
              <p:nvPr/>
            </p:nvSpPr>
            <p:spPr bwMode="auto">
              <a:xfrm>
                <a:off x="1610" y="2819"/>
                <a:ext cx="42" cy="66"/>
              </a:xfrm>
              <a:custGeom>
                <a:avLst/>
                <a:gdLst>
                  <a:gd name="T0" fmla="*/ 0 w 42"/>
                  <a:gd name="T1" fmla="*/ 30 h 66"/>
                  <a:gd name="T2" fmla="*/ 6 w 42"/>
                  <a:gd name="T3" fmla="*/ 48 h 66"/>
                  <a:gd name="T4" fmla="*/ 12 w 42"/>
                  <a:gd name="T5" fmla="*/ 60 h 66"/>
                  <a:gd name="T6" fmla="*/ 24 w 42"/>
                  <a:gd name="T7" fmla="*/ 66 h 66"/>
                  <a:gd name="T8" fmla="*/ 24 w 42"/>
                  <a:gd name="T9" fmla="*/ 66 h 66"/>
                  <a:gd name="T10" fmla="*/ 30 w 42"/>
                  <a:gd name="T11" fmla="*/ 60 h 66"/>
                  <a:gd name="T12" fmla="*/ 42 w 42"/>
                  <a:gd name="T13" fmla="*/ 48 h 66"/>
                  <a:gd name="T14" fmla="*/ 42 w 42"/>
                  <a:gd name="T15" fmla="*/ 30 h 66"/>
                  <a:gd name="T16" fmla="*/ 42 w 42"/>
                  <a:gd name="T17" fmla="*/ 30 h 66"/>
                  <a:gd name="T18" fmla="*/ 42 w 42"/>
                  <a:gd name="T19" fmla="*/ 18 h 66"/>
                  <a:gd name="T20" fmla="*/ 30 w 42"/>
                  <a:gd name="T21" fmla="*/ 6 h 66"/>
                  <a:gd name="T22" fmla="*/ 24 w 42"/>
                  <a:gd name="T23" fmla="*/ 0 h 66"/>
                  <a:gd name="T24" fmla="*/ 24 w 42"/>
                  <a:gd name="T25" fmla="*/ 0 h 66"/>
                  <a:gd name="T26" fmla="*/ 12 w 42"/>
                  <a:gd name="T27" fmla="*/ 6 h 66"/>
                  <a:gd name="T28" fmla="*/ 6 w 42"/>
                  <a:gd name="T29" fmla="*/ 18 h 66"/>
                  <a:gd name="T30" fmla="*/ 0 w 42"/>
                  <a:gd name="T31" fmla="*/ 30 h 66"/>
                  <a:gd name="T32" fmla="*/ 0 w 42"/>
                  <a:gd name="T33" fmla="*/ 30 h 66"/>
                  <a:gd name="T34" fmla="*/ 0 w 42"/>
                  <a:gd name="T35" fmla="*/ 30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66"/>
                  <a:gd name="T56" fmla="*/ 42 w 42"/>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66">
                    <a:moveTo>
                      <a:pt x="0" y="30"/>
                    </a:moveTo>
                    <a:lnTo>
                      <a:pt x="6" y="48"/>
                    </a:lnTo>
                    <a:lnTo>
                      <a:pt x="12" y="60"/>
                    </a:lnTo>
                    <a:lnTo>
                      <a:pt x="24" y="66"/>
                    </a:lnTo>
                    <a:lnTo>
                      <a:pt x="30" y="60"/>
                    </a:lnTo>
                    <a:lnTo>
                      <a:pt x="42" y="48"/>
                    </a:lnTo>
                    <a:lnTo>
                      <a:pt x="42" y="30"/>
                    </a:lnTo>
                    <a:lnTo>
                      <a:pt x="42" y="18"/>
                    </a:lnTo>
                    <a:lnTo>
                      <a:pt x="30" y="6"/>
                    </a:lnTo>
                    <a:lnTo>
                      <a:pt x="24" y="0"/>
                    </a:lnTo>
                    <a:lnTo>
                      <a:pt x="12" y="6"/>
                    </a:lnTo>
                    <a:lnTo>
                      <a:pt x="6" y="18"/>
                    </a:lnTo>
                    <a:lnTo>
                      <a:pt x="0"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1" name="Freeform 111"/>
              <p:cNvSpPr>
                <a:spLocks/>
              </p:cNvSpPr>
              <p:nvPr/>
            </p:nvSpPr>
            <p:spPr bwMode="auto">
              <a:xfrm>
                <a:off x="1592" y="2765"/>
                <a:ext cx="42" cy="54"/>
              </a:xfrm>
              <a:custGeom>
                <a:avLst/>
                <a:gdLst>
                  <a:gd name="T0" fmla="*/ 0 w 42"/>
                  <a:gd name="T1" fmla="*/ 36 h 54"/>
                  <a:gd name="T2" fmla="*/ 12 w 42"/>
                  <a:gd name="T3" fmla="*/ 48 h 54"/>
                  <a:gd name="T4" fmla="*/ 24 w 42"/>
                  <a:gd name="T5" fmla="*/ 54 h 54"/>
                  <a:gd name="T6" fmla="*/ 36 w 42"/>
                  <a:gd name="T7" fmla="*/ 54 h 54"/>
                  <a:gd name="T8" fmla="*/ 36 w 42"/>
                  <a:gd name="T9" fmla="*/ 54 h 54"/>
                  <a:gd name="T10" fmla="*/ 42 w 42"/>
                  <a:gd name="T11" fmla="*/ 48 h 54"/>
                  <a:gd name="T12" fmla="*/ 42 w 42"/>
                  <a:gd name="T13" fmla="*/ 36 h 54"/>
                  <a:gd name="T14" fmla="*/ 42 w 42"/>
                  <a:gd name="T15" fmla="*/ 18 h 54"/>
                  <a:gd name="T16" fmla="*/ 42 w 42"/>
                  <a:gd name="T17" fmla="*/ 18 h 54"/>
                  <a:gd name="T18" fmla="*/ 30 w 42"/>
                  <a:gd name="T19" fmla="*/ 6 h 54"/>
                  <a:gd name="T20" fmla="*/ 18 w 42"/>
                  <a:gd name="T21" fmla="*/ 0 h 54"/>
                  <a:gd name="T22" fmla="*/ 12 w 42"/>
                  <a:gd name="T23" fmla="*/ 0 h 54"/>
                  <a:gd name="T24" fmla="*/ 12 w 42"/>
                  <a:gd name="T25" fmla="*/ 0 h 54"/>
                  <a:gd name="T26" fmla="*/ 0 w 42"/>
                  <a:gd name="T27" fmla="*/ 6 h 54"/>
                  <a:gd name="T28" fmla="*/ 0 w 42"/>
                  <a:gd name="T29" fmla="*/ 18 h 54"/>
                  <a:gd name="T30" fmla="*/ 0 w 42"/>
                  <a:gd name="T31" fmla="*/ 36 h 54"/>
                  <a:gd name="T32" fmla="*/ 0 w 42"/>
                  <a:gd name="T33" fmla="*/ 3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0" y="36"/>
                    </a:moveTo>
                    <a:lnTo>
                      <a:pt x="12" y="48"/>
                    </a:lnTo>
                    <a:lnTo>
                      <a:pt x="24" y="54"/>
                    </a:lnTo>
                    <a:lnTo>
                      <a:pt x="36" y="54"/>
                    </a:lnTo>
                    <a:lnTo>
                      <a:pt x="42" y="48"/>
                    </a:lnTo>
                    <a:lnTo>
                      <a:pt x="42" y="36"/>
                    </a:lnTo>
                    <a:lnTo>
                      <a:pt x="42" y="18"/>
                    </a:lnTo>
                    <a:lnTo>
                      <a:pt x="30" y="6"/>
                    </a:lnTo>
                    <a:lnTo>
                      <a:pt x="18" y="0"/>
                    </a:lnTo>
                    <a:lnTo>
                      <a:pt x="12" y="0"/>
                    </a:lnTo>
                    <a:lnTo>
                      <a:pt x="0" y="6"/>
                    </a:lnTo>
                    <a:lnTo>
                      <a:pt x="0" y="18"/>
                    </a:lnTo>
                    <a:lnTo>
                      <a:pt x="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2" name="Freeform 112"/>
              <p:cNvSpPr>
                <a:spLocks/>
              </p:cNvSpPr>
              <p:nvPr/>
            </p:nvSpPr>
            <p:spPr bwMode="auto">
              <a:xfrm>
                <a:off x="1592" y="2765"/>
                <a:ext cx="42" cy="54"/>
              </a:xfrm>
              <a:custGeom>
                <a:avLst/>
                <a:gdLst>
                  <a:gd name="T0" fmla="*/ 0 w 42"/>
                  <a:gd name="T1" fmla="*/ 36 h 54"/>
                  <a:gd name="T2" fmla="*/ 12 w 42"/>
                  <a:gd name="T3" fmla="*/ 48 h 54"/>
                  <a:gd name="T4" fmla="*/ 24 w 42"/>
                  <a:gd name="T5" fmla="*/ 54 h 54"/>
                  <a:gd name="T6" fmla="*/ 36 w 42"/>
                  <a:gd name="T7" fmla="*/ 54 h 54"/>
                  <a:gd name="T8" fmla="*/ 36 w 42"/>
                  <a:gd name="T9" fmla="*/ 54 h 54"/>
                  <a:gd name="T10" fmla="*/ 42 w 42"/>
                  <a:gd name="T11" fmla="*/ 48 h 54"/>
                  <a:gd name="T12" fmla="*/ 42 w 42"/>
                  <a:gd name="T13" fmla="*/ 36 h 54"/>
                  <a:gd name="T14" fmla="*/ 42 w 42"/>
                  <a:gd name="T15" fmla="*/ 18 h 54"/>
                  <a:gd name="T16" fmla="*/ 42 w 42"/>
                  <a:gd name="T17" fmla="*/ 18 h 54"/>
                  <a:gd name="T18" fmla="*/ 30 w 42"/>
                  <a:gd name="T19" fmla="*/ 6 h 54"/>
                  <a:gd name="T20" fmla="*/ 18 w 42"/>
                  <a:gd name="T21" fmla="*/ 0 h 54"/>
                  <a:gd name="T22" fmla="*/ 12 w 42"/>
                  <a:gd name="T23" fmla="*/ 0 h 54"/>
                  <a:gd name="T24" fmla="*/ 12 w 42"/>
                  <a:gd name="T25" fmla="*/ 0 h 54"/>
                  <a:gd name="T26" fmla="*/ 0 w 42"/>
                  <a:gd name="T27" fmla="*/ 6 h 54"/>
                  <a:gd name="T28" fmla="*/ 0 w 42"/>
                  <a:gd name="T29" fmla="*/ 18 h 54"/>
                  <a:gd name="T30" fmla="*/ 0 w 42"/>
                  <a:gd name="T31" fmla="*/ 36 h 54"/>
                  <a:gd name="T32" fmla="*/ 0 w 42"/>
                  <a:gd name="T33" fmla="*/ 36 h 54"/>
                  <a:gd name="T34" fmla="*/ 0 w 42"/>
                  <a:gd name="T35" fmla="*/ 36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0" y="36"/>
                    </a:moveTo>
                    <a:lnTo>
                      <a:pt x="12" y="48"/>
                    </a:lnTo>
                    <a:lnTo>
                      <a:pt x="24" y="54"/>
                    </a:lnTo>
                    <a:lnTo>
                      <a:pt x="36" y="54"/>
                    </a:lnTo>
                    <a:lnTo>
                      <a:pt x="42" y="48"/>
                    </a:lnTo>
                    <a:lnTo>
                      <a:pt x="42" y="36"/>
                    </a:lnTo>
                    <a:lnTo>
                      <a:pt x="42" y="18"/>
                    </a:lnTo>
                    <a:lnTo>
                      <a:pt x="30" y="6"/>
                    </a:lnTo>
                    <a:lnTo>
                      <a:pt x="18" y="0"/>
                    </a:lnTo>
                    <a:lnTo>
                      <a:pt x="12" y="0"/>
                    </a:lnTo>
                    <a:lnTo>
                      <a:pt x="0" y="6"/>
                    </a:lnTo>
                    <a:lnTo>
                      <a:pt x="0" y="18"/>
                    </a:lnTo>
                    <a:lnTo>
                      <a:pt x="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3" name="Freeform 113"/>
              <p:cNvSpPr>
                <a:spLocks/>
              </p:cNvSpPr>
              <p:nvPr/>
            </p:nvSpPr>
            <p:spPr bwMode="auto">
              <a:xfrm>
                <a:off x="1544" y="2717"/>
                <a:ext cx="54" cy="54"/>
              </a:xfrm>
              <a:custGeom>
                <a:avLst/>
                <a:gdLst>
                  <a:gd name="T0" fmla="*/ 12 w 54"/>
                  <a:gd name="T1" fmla="*/ 42 h 54"/>
                  <a:gd name="T2" fmla="*/ 30 w 54"/>
                  <a:gd name="T3" fmla="*/ 48 h 54"/>
                  <a:gd name="T4" fmla="*/ 42 w 54"/>
                  <a:gd name="T5" fmla="*/ 54 h 54"/>
                  <a:gd name="T6" fmla="*/ 54 w 54"/>
                  <a:gd name="T7" fmla="*/ 48 h 54"/>
                  <a:gd name="T8" fmla="*/ 54 w 54"/>
                  <a:gd name="T9" fmla="*/ 48 h 54"/>
                  <a:gd name="T10" fmla="*/ 54 w 54"/>
                  <a:gd name="T11" fmla="*/ 36 h 54"/>
                  <a:gd name="T12" fmla="*/ 54 w 54"/>
                  <a:gd name="T13" fmla="*/ 24 h 54"/>
                  <a:gd name="T14" fmla="*/ 42 w 54"/>
                  <a:gd name="T15" fmla="*/ 12 h 54"/>
                  <a:gd name="T16" fmla="*/ 42 w 54"/>
                  <a:gd name="T17" fmla="*/ 12 h 54"/>
                  <a:gd name="T18" fmla="*/ 30 w 54"/>
                  <a:gd name="T19" fmla="*/ 6 h 54"/>
                  <a:gd name="T20" fmla="*/ 18 w 54"/>
                  <a:gd name="T21" fmla="*/ 0 h 54"/>
                  <a:gd name="T22" fmla="*/ 6 w 54"/>
                  <a:gd name="T23" fmla="*/ 6 h 54"/>
                  <a:gd name="T24" fmla="*/ 6 w 54"/>
                  <a:gd name="T25" fmla="*/ 6 h 54"/>
                  <a:gd name="T26" fmla="*/ 0 w 54"/>
                  <a:gd name="T27" fmla="*/ 12 h 54"/>
                  <a:gd name="T28" fmla="*/ 6 w 54"/>
                  <a:gd name="T29" fmla="*/ 24 h 54"/>
                  <a:gd name="T30" fmla="*/ 12 w 54"/>
                  <a:gd name="T31" fmla="*/ 42 h 54"/>
                  <a:gd name="T32" fmla="*/ 12 w 54"/>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12" y="42"/>
                    </a:moveTo>
                    <a:lnTo>
                      <a:pt x="30" y="48"/>
                    </a:lnTo>
                    <a:lnTo>
                      <a:pt x="42" y="54"/>
                    </a:lnTo>
                    <a:lnTo>
                      <a:pt x="54" y="48"/>
                    </a:lnTo>
                    <a:lnTo>
                      <a:pt x="54" y="36"/>
                    </a:lnTo>
                    <a:lnTo>
                      <a:pt x="54" y="24"/>
                    </a:lnTo>
                    <a:lnTo>
                      <a:pt x="42" y="12"/>
                    </a:lnTo>
                    <a:lnTo>
                      <a:pt x="30" y="6"/>
                    </a:lnTo>
                    <a:lnTo>
                      <a:pt x="18" y="0"/>
                    </a:lnTo>
                    <a:lnTo>
                      <a:pt x="6" y="6"/>
                    </a:lnTo>
                    <a:lnTo>
                      <a:pt x="0" y="12"/>
                    </a:lnTo>
                    <a:lnTo>
                      <a:pt x="6" y="24"/>
                    </a:lnTo>
                    <a:lnTo>
                      <a:pt x="12"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4" name="Freeform 114"/>
              <p:cNvSpPr>
                <a:spLocks/>
              </p:cNvSpPr>
              <p:nvPr/>
            </p:nvSpPr>
            <p:spPr bwMode="auto">
              <a:xfrm>
                <a:off x="1544" y="2717"/>
                <a:ext cx="54" cy="54"/>
              </a:xfrm>
              <a:custGeom>
                <a:avLst/>
                <a:gdLst>
                  <a:gd name="T0" fmla="*/ 12 w 54"/>
                  <a:gd name="T1" fmla="*/ 42 h 54"/>
                  <a:gd name="T2" fmla="*/ 30 w 54"/>
                  <a:gd name="T3" fmla="*/ 48 h 54"/>
                  <a:gd name="T4" fmla="*/ 42 w 54"/>
                  <a:gd name="T5" fmla="*/ 54 h 54"/>
                  <a:gd name="T6" fmla="*/ 54 w 54"/>
                  <a:gd name="T7" fmla="*/ 48 h 54"/>
                  <a:gd name="T8" fmla="*/ 54 w 54"/>
                  <a:gd name="T9" fmla="*/ 48 h 54"/>
                  <a:gd name="T10" fmla="*/ 54 w 54"/>
                  <a:gd name="T11" fmla="*/ 36 h 54"/>
                  <a:gd name="T12" fmla="*/ 54 w 54"/>
                  <a:gd name="T13" fmla="*/ 24 h 54"/>
                  <a:gd name="T14" fmla="*/ 42 w 54"/>
                  <a:gd name="T15" fmla="*/ 12 h 54"/>
                  <a:gd name="T16" fmla="*/ 42 w 54"/>
                  <a:gd name="T17" fmla="*/ 12 h 54"/>
                  <a:gd name="T18" fmla="*/ 30 w 54"/>
                  <a:gd name="T19" fmla="*/ 6 h 54"/>
                  <a:gd name="T20" fmla="*/ 18 w 54"/>
                  <a:gd name="T21" fmla="*/ 0 h 54"/>
                  <a:gd name="T22" fmla="*/ 6 w 54"/>
                  <a:gd name="T23" fmla="*/ 6 h 54"/>
                  <a:gd name="T24" fmla="*/ 6 w 54"/>
                  <a:gd name="T25" fmla="*/ 6 h 54"/>
                  <a:gd name="T26" fmla="*/ 0 w 54"/>
                  <a:gd name="T27" fmla="*/ 12 h 54"/>
                  <a:gd name="T28" fmla="*/ 6 w 54"/>
                  <a:gd name="T29" fmla="*/ 24 h 54"/>
                  <a:gd name="T30" fmla="*/ 12 w 54"/>
                  <a:gd name="T31" fmla="*/ 42 h 54"/>
                  <a:gd name="T32" fmla="*/ 12 w 54"/>
                  <a:gd name="T33" fmla="*/ 42 h 54"/>
                  <a:gd name="T34" fmla="*/ 12 w 54"/>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12" y="42"/>
                    </a:moveTo>
                    <a:lnTo>
                      <a:pt x="30" y="48"/>
                    </a:lnTo>
                    <a:lnTo>
                      <a:pt x="42" y="54"/>
                    </a:lnTo>
                    <a:lnTo>
                      <a:pt x="54" y="48"/>
                    </a:lnTo>
                    <a:lnTo>
                      <a:pt x="54" y="36"/>
                    </a:lnTo>
                    <a:lnTo>
                      <a:pt x="54" y="24"/>
                    </a:lnTo>
                    <a:lnTo>
                      <a:pt x="42" y="12"/>
                    </a:lnTo>
                    <a:lnTo>
                      <a:pt x="30" y="6"/>
                    </a:lnTo>
                    <a:lnTo>
                      <a:pt x="18" y="0"/>
                    </a:lnTo>
                    <a:lnTo>
                      <a:pt x="6" y="6"/>
                    </a:lnTo>
                    <a:lnTo>
                      <a:pt x="0" y="12"/>
                    </a:lnTo>
                    <a:lnTo>
                      <a:pt x="6" y="24"/>
                    </a:lnTo>
                    <a:lnTo>
                      <a:pt x="12"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5" name="Freeform 115"/>
              <p:cNvSpPr>
                <a:spLocks/>
              </p:cNvSpPr>
              <p:nvPr/>
            </p:nvSpPr>
            <p:spPr bwMode="auto">
              <a:xfrm>
                <a:off x="1484" y="2693"/>
                <a:ext cx="60" cy="42"/>
              </a:xfrm>
              <a:custGeom>
                <a:avLst/>
                <a:gdLst>
                  <a:gd name="T0" fmla="*/ 24 w 60"/>
                  <a:gd name="T1" fmla="*/ 36 h 42"/>
                  <a:gd name="T2" fmla="*/ 42 w 60"/>
                  <a:gd name="T3" fmla="*/ 42 h 42"/>
                  <a:gd name="T4" fmla="*/ 54 w 60"/>
                  <a:gd name="T5" fmla="*/ 42 h 42"/>
                  <a:gd name="T6" fmla="*/ 60 w 60"/>
                  <a:gd name="T7" fmla="*/ 30 h 42"/>
                  <a:gd name="T8" fmla="*/ 60 w 60"/>
                  <a:gd name="T9" fmla="*/ 30 h 42"/>
                  <a:gd name="T10" fmla="*/ 60 w 60"/>
                  <a:gd name="T11" fmla="*/ 24 h 42"/>
                  <a:gd name="T12" fmla="*/ 54 w 60"/>
                  <a:gd name="T13" fmla="*/ 12 h 42"/>
                  <a:gd name="T14" fmla="*/ 42 w 60"/>
                  <a:gd name="T15" fmla="*/ 0 h 42"/>
                  <a:gd name="T16" fmla="*/ 42 w 60"/>
                  <a:gd name="T17" fmla="*/ 0 h 42"/>
                  <a:gd name="T18" fmla="*/ 24 w 60"/>
                  <a:gd name="T19" fmla="*/ 0 h 42"/>
                  <a:gd name="T20" fmla="*/ 12 w 60"/>
                  <a:gd name="T21" fmla="*/ 0 h 42"/>
                  <a:gd name="T22" fmla="*/ 0 w 60"/>
                  <a:gd name="T23" fmla="*/ 6 h 42"/>
                  <a:gd name="T24" fmla="*/ 0 w 60"/>
                  <a:gd name="T25" fmla="*/ 6 h 42"/>
                  <a:gd name="T26" fmla="*/ 0 w 60"/>
                  <a:gd name="T27" fmla="*/ 18 h 42"/>
                  <a:gd name="T28" fmla="*/ 12 w 60"/>
                  <a:gd name="T29" fmla="*/ 30 h 42"/>
                  <a:gd name="T30" fmla="*/ 24 w 60"/>
                  <a:gd name="T31" fmla="*/ 36 h 42"/>
                  <a:gd name="T32" fmla="*/ 24 w 60"/>
                  <a:gd name="T33" fmla="*/ 3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24" y="36"/>
                    </a:moveTo>
                    <a:lnTo>
                      <a:pt x="42" y="42"/>
                    </a:lnTo>
                    <a:lnTo>
                      <a:pt x="54" y="42"/>
                    </a:lnTo>
                    <a:lnTo>
                      <a:pt x="60" y="30"/>
                    </a:lnTo>
                    <a:lnTo>
                      <a:pt x="60" y="24"/>
                    </a:lnTo>
                    <a:lnTo>
                      <a:pt x="54" y="12"/>
                    </a:lnTo>
                    <a:lnTo>
                      <a:pt x="42" y="0"/>
                    </a:lnTo>
                    <a:lnTo>
                      <a:pt x="24" y="0"/>
                    </a:lnTo>
                    <a:lnTo>
                      <a:pt x="12" y="0"/>
                    </a:lnTo>
                    <a:lnTo>
                      <a:pt x="0" y="6"/>
                    </a:lnTo>
                    <a:lnTo>
                      <a:pt x="0" y="18"/>
                    </a:lnTo>
                    <a:lnTo>
                      <a:pt x="12" y="30"/>
                    </a:lnTo>
                    <a:lnTo>
                      <a:pt x="24"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6" name="Freeform 116"/>
              <p:cNvSpPr>
                <a:spLocks/>
              </p:cNvSpPr>
              <p:nvPr/>
            </p:nvSpPr>
            <p:spPr bwMode="auto">
              <a:xfrm>
                <a:off x="1484" y="2693"/>
                <a:ext cx="60" cy="42"/>
              </a:xfrm>
              <a:custGeom>
                <a:avLst/>
                <a:gdLst>
                  <a:gd name="T0" fmla="*/ 24 w 60"/>
                  <a:gd name="T1" fmla="*/ 36 h 42"/>
                  <a:gd name="T2" fmla="*/ 42 w 60"/>
                  <a:gd name="T3" fmla="*/ 42 h 42"/>
                  <a:gd name="T4" fmla="*/ 54 w 60"/>
                  <a:gd name="T5" fmla="*/ 42 h 42"/>
                  <a:gd name="T6" fmla="*/ 60 w 60"/>
                  <a:gd name="T7" fmla="*/ 30 h 42"/>
                  <a:gd name="T8" fmla="*/ 60 w 60"/>
                  <a:gd name="T9" fmla="*/ 30 h 42"/>
                  <a:gd name="T10" fmla="*/ 60 w 60"/>
                  <a:gd name="T11" fmla="*/ 24 h 42"/>
                  <a:gd name="T12" fmla="*/ 54 w 60"/>
                  <a:gd name="T13" fmla="*/ 12 h 42"/>
                  <a:gd name="T14" fmla="*/ 42 w 60"/>
                  <a:gd name="T15" fmla="*/ 0 h 42"/>
                  <a:gd name="T16" fmla="*/ 42 w 60"/>
                  <a:gd name="T17" fmla="*/ 0 h 42"/>
                  <a:gd name="T18" fmla="*/ 24 w 60"/>
                  <a:gd name="T19" fmla="*/ 0 h 42"/>
                  <a:gd name="T20" fmla="*/ 12 w 60"/>
                  <a:gd name="T21" fmla="*/ 0 h 42"/>
                  <a:gd name="T22" fmla="*/ 0 w 60"/>
                  <a:gd name="T23" fmla="*/ 6 h 42"/>
                  <a:gd name="T24" fmla="*/ 0 w 60"/>
                  <a:gd name="T25" fmla="*/ 6 h 42"/>
                  <a:gd name="T26" fmla="*/ 0 w 60"/>
                  <a:gd name="T27" fmla="*/ 18 h 42"/>
                  <a:gd name="T28" fmla="*/ 12 w 60"/>
                  <a:gd name="T29" fmla="*/ 30 h 42"/>
                  <a:gd name="T30" fmla="*/ 24 w 60"/>
                  <a:gd name="T31" fmla="*/ 36 h 42"/>
                  <a:gd name="T32" fmla="*/ 24 w 60"/>
                  <a:gd name="T33" fmla="*/ 36 h 42"/>
                  <a:gd name="T34" fmla="*/ 24 w 60"/>
                  <a:gd name="T35" fmla="*/ 3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24" y="36"/>
                    </a:moveTo>
                    <a:lnTo>
                      <a:pt x="42" y="42"/>
                    </a:lnTo>
                    <a:lnTo>
                      <a:pt x="54" y="42"/>
                    </a:lnTo>
                    <a:lnTo>
                      <a:pt x="60" y="30"/>
                    </a:lnTo>
                    <a:lnTo>
                      <a:pt x="60" y="24"/>
                    </a:lnTo>
                    <a:lnTo>
                      <a:pt x="54" y="12"/>
                    </a:lnTo>
                    <a:lnTo>
                      <a:pt x="42" y="0"/>
                    </a:lnTo>
                    <a:lnTo>
                      <a:pt x="24" y="0"/>
                    </a:lnTo>
                    <a:lnTo>
                      <a:pt x="12" y="0"/>
                    </a:lnTo>
                    <a:lnTo>
                      <a:pt x="0" y="6"/>
                    </a:lnTo>
                    <a:lnTo>
                      <a:pt x="0" y="18"/>
                    </a:lnTo>
                    <a:lnTo>
                      <a:pt x="12" y="30"/>
                    </a:lnTo>
                    <a:lnTo>
                      <a:pt x="24"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7" name="Freeform 117"/>
              <p:cNvSpPr>
                <a:spLocks/>
              </p:cNvSpPr>
              <p:nvPr/>
            </p:nvSpPr>
            <p:spPr bwMode="auto">
              <a:xfrm>
                <a:off x="1418" y="2687"/>
                <a:ext cx="66" cy="36"/>
              </a:xfrm>
              <a:custGeom>
                <a:avLst/>
                <a:gdLst>
                  <a:gd name="T0" fmla="*/ 30 w 66"/>
                  <a:gd name="T1" fmla="*/ 36 h 36"/>
                  <a:gd name="T2" fmla="*/ 48 w 66"/>
                  <a:gd name="T3" fmla="*/ 36 h 36"/>
                  <a:gd name="T4" fmla="*/ 60 w 66"/>
                  <a:gd name="T5" fmla="*/ 30 h 36"/>
                  <a:gd name="T6" fmla="*/ 66 w 66"/>
                  <a:gd name="T7" fmla="*/ 18 h 36"/>
                  <a:gd name="T8" fmla="*/ 66 w 66"/>
                  <a:gd name="T9" fmla="*/ 18 h 36"/>
                  <a:gd name="T10" fmla="*/ 60 w 66"/>
                  <a:gd name="T11" fmla="*/ 12 h 36"/>
                  <a:gd name="T12" fmla="*/ 48 w 66"/>
                  <a:gd name="T13" fmla="*/ 0 h 36"/>
                  <a:gd name="T14" fmla="*/ 30 w 66"/>
                  <a:gd name="T15" fmla="*/ 0 h 36"/>
                  <a:gd name="T16" fmla="*/ 30 w 66"/>
                  <a:gd name="T17" fmla="*/ 0 h 36"/>
                  <a:gd name="T18" fmla="*/ 18 w 66"/>
                  <a:gd name="T19" fmla="*/ 0 h 36"/>
                  <a:gd name="T20" fmla="*/ 6 w 66"/>
                  <a:gd name="T21" fmla="*/ 12 h 36"/>
                  <a:gd name="T22" fmla="*/ 0 w 66"/>
                  <a:gd name="T23" fmla="*/ 18 h 36"/>
                  <a:gd name="T24" fmla="*/ 0 w 66"/>
                  <a:gd name="T25" fmla="*/ 18 h 36"/>
                  <a:gd name="T26" fmla="*/ 6 w 66"/>
                  <a:gd name="T27" fmla="*/ 30 h 36"/>
                  <a:gd name="T28" fmla="*/ 18 w 66"/>
                  <a:gd name="T29" fmla="*/ 36 h 36"/>
                  <a:gd name="T30" fmla="*/ 30 w 66"/>
                  <a:gd name="T31" fmla="*/ 36 h 36"/>
                  <a:gd name="T32" fmla="*/ 30 w 66"/>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36"/>
                  <a:gd name="T53" fmla="*/ 66 w 6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36">
                    <a:moveTo>
                      <a:pt x="30" y="36"/>
                    </a:moveTo>
                    <a:lnTo>
                      <a:pt x="48" y="36"/>
                    </a:lnTo>
                    <a:lnTo>
                      <a:pt x="60" y="30"/>
                    </a:lnTo>
                    <a:lnTo>
                      <a:pt x="66" y="18"/>
                    </a:lnTo>
                    <a:lnTo>
                      <a:pt x="60" y="12"/>
                    </a:lnTo>
                    <a:lnTo>
                      <a:pt x="48" y="0"/>
                    </a:lnTo>
                    <a:lnTo>
                      <a:pt x="30" y="0"/>
                    </a:lnTo>
                    <a:lnTo>
                      <a:pt x="18" y="0"/>
                    </a:lnTo>
                    <a:lnTo>
                      <a:pt x="6" y="12"/>
                    </a:lnTo>
                    <a:lnTo>
                      <a:pt x="0" y="18"/>
                    </a:lnTo>
                    <a:lnTo>
                      <a:pt x="6" y="30"/>
                    </a:lnTo>
                    <a:lnTo>
                      <a:pt x="18" y="36"/>
                    </a:lnTo>
                    <a:lnTo>
                      <a:pt x="3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8" name="Freeform 118"/>
              <p:cNvSpPr>
                <a:spLocks/>
              </p:cNvSpPr>
              <p:nvPr/>
            </p:nvSpPr>
            <p:spPr bwMode="auto">
              <a:xfrm>
                <a:off x="1418" y="2687"/>
                <a:ext cx="66" cy="36"/>
              </a:xfrm>
              <a:custGeom>
                <a:avLst/>
                <a:gdLst>
                  <a:gd name="T0" fmla="*/ 30 w 66"/>
                  <a:gd name="T1" fmla="*/ 36 h 36"/>
                  <a:gd name="T2" fmla="*/ 48 w 66"/>
                  <a:gd name="T3" fmla="*/ 36 h 36"/>
                  <a:gd name="T4" fmla="*/ 60 w 66"/>
                  <a:gd name="T5" fmla="*/ 30 h 36"/>
                  <a:gd name="T6" fmla="*/ 66 w 66"/>
                  <a:gd name="T7" fmla="*/ 18 h 36"/>
                  <a:gd name="T8" fmla="*/ 66 w 66"/>
                  <a:gd name="T9" fmla="*/ 18 h 36"/>
                  <a:gd name="T10" fmla="*/ 60 w 66"/>
                  <a:gd name="T11" fmla="*/ 12 h 36"/>
                  <a:gd name="T12" fmla="*/ 48 w 66"/>
                  <a:gd name="T13" fmla="*/ 0 h 36"/>
                  <a:gd name="T14" fmla="*/ 30 w 66"/>
                  <a:gd name="T15" fmla="*/ 0 h 36"/>
                  <a:gd name="T16" fmla="*/ 30 w 66"/>
                  <a:gd name="T17" fmla="*/ 0 h 36"/>
                  <a:gd name="T18" fmla="*/ 18 w 66"/>
                  <a:gd name="T19" fmla="*/ 0 h 36"/>
                  <a:gd name="T20" fmla="*/ 6 w 66"/>
                  <a:gd name="T21" fmla="*/ 12 h 36"/>
                  <a:gd name="T22" fmla="*/ 0 w 66"/>
                  <a:gd name="T23" fmla="*/ 18 h 36"/>
                  <a:gd name="T24" fmla="*/ 0 w 66"/>
                  <a:gd name="T25" fmla="*/ 18 h 36"/>
                  <a:gd name="T26" fmla="*/ 6 w 66"/>
                  <a:gd name="T27" fmla="*/ 30 h 36"/>
                  <a:gd name="T28" fmla="*/ 18 w 66"/>
                  <a:gd name="T29" fmla="*/ 36 h 36"/>
                  <a:gd name="T30" fmla="*/ 30 w 66"/>
                  <a:gd name="T31" fmla="*/ 36 h 36"/>
                  <a:gd name="T32" fmla="*/ 30 w 66"/>
                  <a:gd name="T33" fmla="*/ 36 h 36"/>
                  <a:gd name="T34" fmla="*/ 30 w 66"/>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36"/>
                  <a:gd name="T56" fmla="*/ 66 w 66"/>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36">
                    <a:moveTo>
                      <a:pt x="30" y="36"/>
                    </a:moveTo>
                    <a:lnTo>
                      <a:pt x="48" y="36"/>
                    </a:lnTo>
                    <a:lnTo>
                      <a:pt x="60" y="30"/>
                    </a:lnTo>
                    <a:lnTo>
                      <a:pt x="66" y="18"/>
                    </a:lnTo>
                    <a:lnTo>
                      <a:pt x="60" y="12"/>
                    </a:lnTo>
                    <a:lnTo>
                      <a:pt x="48" y="0"/>
                    </a:lnTo>
                    <a:lnTo>
                      <a:pt x="30" y="0"/>
                    </a:lnTo>
                    <a:lnTo>
                      <a:pt x="18" y="0"/>
                    </a:lnTo>
                    <a:lnTo>
                      <a:pt x="6" y="12"/>
                    </a:lnTo>
                    <a:lnTo>
                      <a:pt x="0" y="18"/>
                    </a:lnTo>
                    <a:lnTo>
                      <a:pt x="6" y="30"/>
                    </a:lnTo>
                    <a:lnTo>
                      <a:pt x="18" y="36"/>
                    </a:lnTo>
                    <a:lnTo>
                      <a:pt x="3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89" name="Freeform 119"/>
              <p:cNvSpPr>
                <a:spLocks/>
              </p:cNvSpPr>
              <p:nvPr/>
            </p:nvSpPr>
            <p:spPr bwMode="auto">
              <a:xfrm>
                <a:off x="1358" y="2705"/>
                <a:ext cx="60" cy="42"/>
              </a:xfrm>
              <a:custGeom>
                <a:avLst/>
                <a:gdLst>
                  <a:gd name="T0" fmla="*/ 36 w 60"/>
                  <a:gd name="T1" fmla="*/ 36 h 42"/>
                  <a:gd name="T2" fmla="*/ 54 w 60"/>
                  <a:gd name="T3" fmla="*/ 30 h 42"/>
                  <a:gd name="T4" fmla="*/ 60 w 60"/>
                  <a:gd name="T5" fmla="*/ 18 h 42"/>
                  <a:gd name="T6" fmla="*/ 60 w 60"/>
                  <a:gd name="T7" fmla="*/ 6 h 42"/>
                  <a:gd name="T8" fmla="*/ 60 w 60"/>
                  <a:gd name="T9" fmla="*/ 6 h 42"/>
                  <a:gd name="T10" fmla="*/ 54 w 60"/>
                  <a:gd name="T11" fmla="*/ 0 h 42"/>
                  <a:gd name="T12" fmla="*/ 36 w 60"/>
                  <a:gd name="T13" fmla="*/ 0 h 42"/>
                  <a:gd name="T14" fmla="*/ 24 w 60"/>
                  <a:gd name="T15" fmla="*/ 0 h 42"/>
                  <a:gd name="T16" fmla="*/ 24 w 60"/>
                  <a:gd name="T17" fmla="*/ 0 h 42"/>
                  <a:gd name="T18" fmla="*/ 6 w 60"/>
                  <a:gd name="T19" fmla="*/ 12 h 42"/>
                  <a:gd name="T20" fmla="*/ 0 w 60"/>
                  <a:gd name="T21" fmla="*/ 18 h 42"/>
                  <a:gd name="T22" fmla="*/ 0 w 60"/>
                  <a:gd name="T23" fmla="*/ 30 h 42"/>
                  <a:gd name="T24" fmla="*/ 0 w 60"/>
                  <a:gd name="T25" fmla="*/ 30 h 42"/>
                  <a:gd name="T26" fmla="*/ 6 w 60"/>
                  <a:gd name="T27" fmla="*/ 36 h 42"/>
                  <a:gd name="T28" fmla="*/ 24 w 60"/>
                  <a:gd name="T29" fmla="*/ 42 h 42"/>
                  <a:gd name="T30" fmla="*/ 36 w 60"/>
                  <a:gd name="T31" fmla="*/ 36 h 42"/>
                  <a:gd name="T32" fmla="*/ 36 w 60"/>
                  <a:gd name="T33" fmla="*/ 3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36" y="36"/>
                    </a:moveTo>
                    <a:lnTo>
                      <a:pt x="54" y="30"/>
                    </a:lnTo>
                    <a:lnTo>
                      <a:pt x="60" y="18"/>
                    </a:lnTo>
                    <a:lnTo>
                      <a:pt x="60" y="6"/>
                    </a:lnTo>
                    <a:lnTo>
                      <a:pt x="54" y="0"/>
                    </a:lnTo>
                    <a:lnTo>
                      <a:pt x="36" y="0"/>
                    </a:lnTo>
                    <a:lnTo>
                      <a:pt x="24" y="0"/>
                    </a:lnTo>
                    <a:lnTo>
                      <a:pt x="6" y="12"/>
                    </a:lnTo>
                    <a:lnTo>
                      <a:pt x="0" y="18"/>
                    </a:lnTo>
                    <a:lnTo>
                      <a:pt x="0" y="30"/>
                    </a:lnTo>
                    <a:lnTo>
                      <a:pt x="6" y="36"/>
                    </a:lnTo>
                    <a:lnTo>
                      <a:pt x="24" y="42"/>
                    </a:lnTo>
                    <a:lnTo>
                      <a:pt x="3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0" name="Freeform 120"/>
              <p:cNvSpPr>
                <a:spLocks/>
              </p:cNvSpPr>
              <p:nvPr/>
            </p:nvSpPr>
            <p:spPr bwMode="auto">
              <a:xfrm>
                <a:off x="1358" y="2705"/>
                <a:ext cx="60" cy="42"/>
              </a:xfrm>
              <a:custGeom>
                <a:avLst/>
                <a:gdLst>
                  <a:gd name="T0" fmla="*/ 36 w 60"/>
                  <a:gd name="T1" fmla="*/ 36 h 42"/>
                  <a:gd name="T2" fmla="*/ 54 w 60"/>
                  <a:gd name="T3" fmla="*/ 30 h 42"/>
                  <a:gd name="T4" fmla="*/ 60 w 60"/>
                  <a:gd name="T5" fmla="*/ 18 h 42"/>
                  <a:gd name="T6" fmla="*/ 60 w 60"/>
                  <a:gd name="T7" fmla="*/ 6 h 42"/>
                  <a:gd name="T8" fmla="*/ 60 w 60"/>
                  <a:gd name="T9" fmla="*/ 6 h 42"/>
                  <a:gd name="T10" fmla="*/ 54 w 60"/>
                  <a:gd name="T11" fmla="*/ 0 h 42"/>
                  <a:gd name="T12" fmla="*/ 36 w 60"/>
                  <a:gd name="T13" fmla="*/ 0 h 42"/>
                  <a:gd name="T14" fmla="*/ 24 w 60"/>
                  <a:gd name="T15" fmla="*/ 0 h 42"/>
                  <a:gd name="T16" fmla="*/ 24 w 60"/>
                  <a:gd name="T17" fmla="*/ 0 h 42"/>
                  <a:gd name="T18" fmla="*/ 6 w 60"/>
                  <a:gd name="T19" fmla="*/ 12 h 42"/>
                  <a:gd name="T20" fmla="*/ 0 w 60"/>
                  <a:gd name="T21" fmla="*/ 18 h 42"/>
                  <a:gd name="T22" fmla="*/ 0 w 60"/>
                  <a:gd name="T23" fmla="*/ 30 h 42"/>
                  <a:gd name="T24" fmla="*/ 0 w 60"/>
                  <a:gd name="T25" fmla="*/ 30 h 42"/>
                  <a:gd name="T26" fmla="*/ 6 w 60"/>
                  <a:gd name="T27" fmla="*/ 36 h 42"/>
                  <a:gd name="T28" fmla="*/ 24 w 60"/>
                  <a:gd name="T29" fmla="*/ 42 h 42"/>
                  <a:gd name="T30" fmla="*/ 36 w 60"/>
                  <a:gd name="T31" fmla="*/ 36 h 42"/>
                  <a:gd name="T32" fmla="*/ 36 w 60"/>
                  <a:gd name="T33" fmla="*/ 36 h 42"/>
                  <a:gd name="T34" fmla="*/ 36 w 60"/>
                  <a:gd name="T35" fmla="*/ 3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36" y="36"/>
                    </a:moveTo>
                    <a:lnTo>
                      <a:pt x="54" y="30"/>
                    </a:lnTo>
                    <a:lnTo>
                      <a:pt x="60" y="18"/>
                    </a:lnTo>
                    <a:lnTo>
                      <a:pt x="60" y="6"/>
                    </a:lnTo>
                    <a:lnTo>
                      <a:pt x="54" y="0"/>
                    </a:lnTo>
                    <a:lnTo>
                      <a:pt x="36" y="0"/>
                    </a:lnTo>
                    <a:lnTo>
                      <a:pt x="24" y="0"/>
                    </a:lnTo>
                    <a:lnTo>
                      <a:pt x="6" y="12"/>
                    </a:lnTo>
                    <a:lnTo>
                      <a:pt x="0" y="18"/>
                    </a:lnTo>
                    <a:lnTo>
                      <a:pt x="0" y="30"/>
                    </a:lnTo>
                    <a:lnTo>
                      <a:pt x="6" y="36"/>
                    </a:lnTo>
                    <a:lnTo>
                      <a:pt x="24" y="42"/>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1" name="Freeform 121"/>
              <p:cNvSpPr>
                <a:spLocks/>
              </p:cNvSpPr>
              <p:nvPr/>
            </p:nvSpPr>
            <p:spPr bwMode="auto">
              <a:xfrm>
                <a:off x="1310" y="2735"/>
                <a:ext cx="54" cy="54"/>
              </a:xfrm>
              <a:custGeom>
                <a:avLst/>
                <a:gdLst>
                  <a:gd name="T0" fmla="*/ 42 w 54"/>
                  <a:gd name="T1" fmla="*/ 42 h 54"/>
                  <a:gd name="T2" fmla="*/ 54 w 54"/>
                  <a:gd name="T3" fmla="*/ 30 h 54"/>
                  <a:gd name="T4" fmla="*/ 54 w 54"/>
                  <a:gd name="T5" fmla="*/ 18 h 54"/>
                  <a:gd name="T6" fmla="*/ 48 w 54"/>
                  <a:gd name="T7" fmla="*/ 6 h 54"/>
                  <a:gd name="T8" fmla="*/ 48 w 54"/>
                  <a:gd name="T9" fmla="*/ 6 h 54"/>
                  <a:gd name="T10" fmla="*/ 42 w 54"/>
                  <a:gd name="T11" fmla="*/ 0 h 54"/>
                  <a:gd name="T12" fmla="*/ 24 w 54"/>
                  <a:gd name="T13" fmla="*/ 6 h 54"/>
                  <a:gd name="T14" fmla="*/ 12 w 54"/>
                  <a:gd name="T15" fmla="*/ 12 h 54"/>
                  <a:gd name="T16" fmla="*/ 12 w 54"/>
                  <a:gd name="T17" fmla="*/ 12 h 54"/>
                  <a:gd name="T18" fmla="*/ 0 w 54"/>
                  <a:gd name="T19" fmla="*/ 24 h 54"/>
                  <a:gd name="T20" fmla="*/ 0 w 54"/>
                  <a:gd name="T21" fmla="*/ 42 h 54"/>
                  <a:gd name="T22" fmla="*/ 6 w 54"/>
                  <a:gd name="T23" fmla="*/ 48 h 54"/>
                  <a:gd name="T24" fmla="*/ 6 w 54"/>
                  <a:gd name="T25" fmla="*/ 48 h 54"/>
                  <a:gd name="T26" fmla="*/ 12 w 54"/>
                  <a:gd name="T27" fmla="*/ 54 h 54"/>
                  <a:gd name="T28" fmla="*/ 30 w 54"/>
                  <a:gd name="T29" fmla="*/ 48 h 54"/>
                  <a:gd name="T30" fmla="*/ 42 w 54"/>
                  <a:gd name="T31" fmla="*/ 42 h 54"/>
                  <a:gd name="T32" fmla="*/ 42 w 54"/>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42" y="42"/>
                    </a:moveTo>
                    <a:lnTo>
                      <a:pt x="54" y="30"/>
                    </a:lnTo>
                    <a:lnTo>
                      <a:pt x="54" y="18"/>
                    </a:lnTo>
                    <a:lnTo>
                      <a:pt x="48" y="6"/>
                    </a:lnTo>
                    <a:lnTo>
                      <a:pt x="42" y="0"/>
                    </a:lnTo>
                    <a:lnTo>
                      <a:pt x="24" y="6"/>
                    </a:lnTo>
                    <a:lnTo>
                      <a:pt x="12" y="12"/>
                    </a:lnTo>
                    <a:lnTo>
                      <a:pt x="0" y="24"/>
                    </a:lnTo>
                    <a:lnTo>
                      <a:pt x="0" y="42"/>
                    </a:lnTo>
                    <a:lnTo>
                      <a:pt x="6" y="48"/>
                    </a:lnTo>
                    <a:lnTo>
                      <a:pt x="12" y="54"/>
                    </a:lnTo>
                    <a:lnTo>
                      <a:pt x="30" y="48"/>
                    </a:lnTo>
                    <a:lnTo>
                      <a:pt x="42"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2" name="Freeform 122"/>
              <p:cNvSpPr>
                <a:spLocks/>
              </p:cNvSpPr>
              <p:nvPr/>
            </p:nvSpPr>
            <p:spPr bwMode="auto">
              <a:xfrm>
                <a:off x="1310" y="2735"/>
                <a:ext cx="54" cy="54"/>
              </a:xfrm>
              <a:custGeom>
                <a:avLst/>
                <a:gdLst>
                  <a:gd name="T0" fmla="*/ 42 w 54"/>
                  <a:gd name="T1" fmla="*/ 42 h 54"/>
                  <a:gd name="T2" fmla="*/ 54 w 54"/>
                  <a:gd name="T3" fmla="*/ 30 h 54"/>
                  <a:gd name="T4" fmla="*/ 54 w 54"/>
                  <a:gd name="T5" fmla="*/ 18 h 54"/>
                  <a:gd name="T6" fmla="*/ 48 w 54"/>
                  <a:gd name="T7" fmla="*/ 6 h 54"/>
                  <a:gd name="T8" fmla="*/ 48 w 54"/>
                  <a:gd name="T9" fmla="*/ 6 h 54"/>
                  <a:gd name="T10" fmla="*/ 42 w 54"/>
                  <a:gd name="T11" fmla="*/ 0 h 54"/>
                  <a:gd name="T12" fmla="*/ 24 w 54"/>
                  <a:gd name="T13" fmla="*/ 6 h 54"/>
                  <a:gd name="T14" fmla="*/ 12 w 54"/>
                  <a:gd name="T15" fmla="*/ 12 h 54"/>
                  <a:gd name="T16" fmla="*/ 12 w 54"/>
                  <a:gd name="T17" fmla="*/ 12 h 54"/>
                  <a:gd name="T18" fmla="*/ 0 w 54"/>
                  <a:gd name="T19" fmla="*/ 24 h 54"/>
                  <a:gd name="T20" fmla="*/ 0 w 54"/>
                  <a:gd name="T21" fmla="*/ 42 h 54"/>
                  <a:gd name="T22" fmla="*/ 6 w 54"/>
                  <a:gd name="T23" fmla="*/ 48 h 54"/>
                  <a:gd name="T24" fmla="*/ 6 w 54"/>
                  <a:gd name="T25" fmla="*/ 48 h 54"/>
                  <a:gd name="T26" fmla="*/ 12 w 54"/>
                  <a:gd name="T27" fmla="*/ 54 h 54"/>
                  <a:gd name="T28" fmla="*/ 30 w 54"/>
                  <a:gd name="T29" fmla="*/ 48 h 54"/>
                  <a:gd name="T30" fmla="*/ 42 w 54"/>
                  <a:gd name="T31" fmla="*/ 42 h 54"/>
                  <a:gd name="T32" fmla="*/ 42 w 54"/>
                  <a:gd name="T33" fmla="*/ 42 h 54"/>
                  <a:gd name="T34" fmla="*/ 42 w 54"/>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42" y="42"/>
                    </a:moveTo>
                    <a:lnTo>
                      <a:pt x="54" y="30"/>
                    </a:lnTo>
                    <a:lnTo>
                      <a:pt x="54" y="18"/>
                    </a:lnTo>
                    <a:lnTo>
                      <a:pt x="48" y="6"/>
                    </a:lnTo>
                    <a:lnTo>
                      <a:pt x="42" y="0"/>
                    </a:lnTo>
                    <a:lnTo>
                      <a:pt x="24" y="6"/>
                    </a:lnTo>
                    <a:lnTo>
                      <a:pt x="12" y="12"/>
                    </a:lnTo>
                    <a:lnTo>
                      <a:pt x="0" y="24"/>
                    </a:lnTo>
                    <a:lnTo>
                      <a:pt x="0" y="42"/>
                    </a:lnTo>
                    <a:lnTo>
                      <a:pt x="6" y="48"/>
                    </a:lnTo>
                    <a:lnTo>
                      <a:pt x="12" y="54"/>
                    </a:lnTo>
                    <a:lnTo>
                      <a:pt x="30" y="48"/>
                    </a:lnTo>
                    <a:lnTo>
                      <a:pt x="42"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3" name="Freeform 123"/>
              <p:cNvSpPr>
                <a:spLocks/>
              </p:cNvSpPr>
              <p:nvPr/>
            </p:nvSpPr>
            <p:spPr bwMode="auto">
              <a:xfrm>
                <a:off x="1286" y="2789"/>
                <a:ext cx="42" cy="54"/>
              </a:xfrm>
              <a:custGeom>
                <a:avLst/>
                <a:gdLst>
                  <a:gd name="T0" fmla="*/ 36 w 42"/>
                  <a:gd name="T1" fmla="*/ 36 h 54"/>
                  <a:gd name="T2" fmla="*/ 42 w 42"/>
                  <a:gd name="T3" fmla="*/ 18 h 54"/>
                  <a:gd name="T4" fmla="*/ 42 w 42"/>
                  <a:gd name="T5" fmla="*/ 6 h 54"/>
                  <a:gd name="T6" fmla="*/ 30 w 42"/>
                  <a:gd name="T7" fmla="*/ 0 h 54"/>
                  <a:gd name="T8" fmla="*/ 30 w 42"/>
                  <a:gd name="T9" fmla="*/ 0 h 54"/>
                  <a:gd name="T10" fmla="*/ 18 w 42"/>
                  <a:gd name="T11" fmla="*/ 0 h 54"/>
                  <a:gd name="T12" fmla="*/ 12 w 42"/>
                  <a:gd name="T13" fmla="*/ 6 h 54"/>
                  <a:gd name="T14" fmla="*/ 0 w 42"/>
                  <a:gd name="T15" fmla="*/ 18 h 54"/>
                  <a:gd name="T16" fmla="*/ 0 w 42"/>
                  <a:gd name="T17" fmla="*/ 18 h 54"/>
                  <a:gd name="T18" fmla="*/ 0 w 42"/>
                  <a:gd name="T19" fmla="*/ 36 h 54"/>
                  <a:gd name="T20" fmla="*/ 0 w 42"/>
                  <a:gd name="T21" fmla="*/ 48 h 54"/>
                  <a:gd name="T22" fmla="*/ 6 w 42"/>
                  <a:gd name="T23" fmla="*/ 54 h 54"/>
                  <a:gd name="T24" fmla="*/ 6 w 42"/>
                  <a:gd name="T25" fmla="*/ 54 h 54"/>
                  <a:gd name="T26" fmla="*/ 18 w 42"/>
                  <a:gd name="T27" fmla="*/ 54 h 54"/>
                  <a:gd name="T28" fmla="*/ 30 w 42"/>
                  <a:gd name="T29" fmla="*/ 48 h 54"/>
                  <a:gd name="T30" fmla="*/ 36 w 42"/>
                  <a:gd name="T31" fmla="*/ 36 h 54"/>
                  <a:gd name="T32" fmla="*/ 36 w 42"/>
                  <a:gd name="T33" fmla="*/ 3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36" y="36"/>
                    </a:moveTo>
                    <a:lnTo>
                      <a:pt x="42" y="18"/>
                    </a:lnTo>
                    <a:lnTo>
                      <a:pt x="42" y="6"/>
                    </a:lnTo>
                    <a:lnTo>
                      <a:pt x="30" y="0"/>
                    </a:lnTo>
                    <a:lnTo>
                      <a:pt x="18" y="0"/>
                    </a:lnTo>
                    <a:lnTo>
                      <a:pt x="12" y="6"/>
                    </a:lnTo>
                    <a:lnTo>
                      <a:pt x="0" y="18"/>
                    </a:lnTo>
                    <a:lnTo>
                      <a:pt x="0" y="36"/>
                    </a:lnTo>
                    <a:lnTo>
                      <a:pt x="0" y="48"/>
                    </a:lnTo>
                    <a:lnTo>
                      <a:pt x="6" y="54"/>
                    </a:lnTo>
                    <a:lnTo>
                      <a:pt x="18" y="54"/>
                    </a:lnTo>
                    <a:lnTo>
                      <a:pt x="30" y="48"/>
                    </a:lnTo>
                    <a:lnTo>
                      <a:pt x="3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4" name="Freeform 124"/>
              <p:cNvSpPr>
                <a:spLocks/>
              </p:cNvSpPr>
              <p:nvPr/>
            </p:nvSpPr>
            <p:spPr bwMode="auto">
              <a:xfrm>
                <a:off x="1286" y="2789"/>
                <a:ext cx="42" cy="54"/>
              </a:xfrm>
              <a:custGeom>
                <a:avLst/>
                <a:gdLst>
                  <a:gd name="T0" fmla="*/ 36 w 42"/>
                  <a:gd name="T1" fmla="*/ 36 h 54"/>
                  <a:gd name="T2" fmla="*/ 42 w 42"/>
                  <a:gd name="T3" fmla="*/ 18 h 54"/>
                  <a:gd name="T4" fmla="*/ 42 w 42"/>
                  <a:gd name="T5" fmla="*/ 6 h 54"/>
                  <a:gd name="T6" fmla="*/ 30 w 42"/>
                  <a:gd name="T7" fmla="*/ 0 h 54"/>
                  <a:gd name="T8" fmla="*/ 30 w 42"/>
                  <a:gd name="T9" fmla="*/ 0 h 54"/>
                  <a:gd name="T10" fmla="*/ 18 w 42"/>
                  <a:gd name="T11" fmla="*/ 0 h 54"/>
                  <a:gd name="T12" fmla="*/ 12 w 42"/>
                  <a:gd name="T13" fmla="*/ 6 h 54"/>
                  <a:gd name="T14" fmla="*/ 0 w 42"/>
                  <a:gd name="T15" fmla="*/ 18 h 54"/>
                  <a:gd name="T16" fmla="*/ 0 w 42"/>
                  <a:gd name="T17" fmla="*/ 18 h 54"/>
                  <a:gd name="T18" fmla="*/ 0 w 42"/>
                  <a:gd name="T19" fmla="*/ 36 h 54"/>
                  <a:gd name="T20" fmla="*/ 0 w 42"/>
                  <a:gd name="T21" fmla="*/ 48 h 54"/>
                  <a:gd name="T22" fmla="*/ 6 w 42"/>
                  <a:gd name="T23" fmla="*/ 54 h 54"/>
                  <a:gd name="T24" fmla="*/ 6 w 42"/>
                  <a:gd name="T25" fmla="*/ 54 h 54"/>
                  <a:gd name="T26" fmla="*/ 18 w 42"/>
                  <a:gd name="T27" fmla="*/ 54 h 54"/>
                  <a:gd name="T28" fmla="*/ 30 w 42"/>
                  <a:gd name="T29" fmla="*/ 48 h 54"/>
                  <a:gd name="T30" fmla="*/ 36 w 42"/>
                  <a:gd name="T31" fmla="*/ 36 h 54"/>
                  <a:gd name="T32" fmla="*/ 36 w 42"/>
                  <a:gd name="T33" fmla="*/ 36 h 54"/>
                  <a:gd name="T34" fmla="*/ 36 w 42"/>
                  <a:gd name="T35" fmla="*/ 36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36" y="36"/>
                    </a:moveTo>
                    <a:lnTo>
                      <a:pt x="42" y="18"/>
                    </a:lnTo>
                    <a:lnTo>
                      <a:pt x="42" y="6"/>
                    </a:lnTo>
                    <a:lnTo>
                      <a:pt x="30" y="0"/>
                    </a:lnTo>
                    <a:lnTo>
                      <a:pt x="18" y="0"/>
                    </a:lnTo>
                    <a:lnTo>
                      <a:pt x="12" y="6"/>
                    </a:lnTo>
                    <a:lnTo>
                      <a:pt x="0" y="18"/>
                    </a:lnTo>
                    <a:lnTo>
                      <a:pt x="0" y="36"/>
                    </a:lnTo>
                    <a:lnTo>
                      <a:pt x="0" y="48"/>
                    </a:lnTo>
                    <a:lnTo>
                      <a:pt x="6" y="54"/>
                    </a:lnTo>
                    <a:lnTo>
                      <a:pt x="18" y="54"/>
                    </a:lnTo>
                    <a:lnTo>
                      <a:pt x="30" y="48"/>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5" name="Freeform 125"/>
              <p:cNvSpPr>
                <a:spLocks/>
              </p:cNvSpPr>
              <p:nvPr/>
            </p:nvSpPr>
            <p:spPr bwMode="auto">
              <a:xfrm>
                <a:off x="1310" y="2825"/>
                <a:ext cx="42" cy="48"/>
              </a:xfrm>
              <a:custGeom>
                <a:avLst/>
                <a:gdLst>
                  <a:gd name="T0" fmla="*/ 42 w 42"/>
                  <a:gd name="T1" fmla="*/ 24 h 48"/>
                  <a:gd name="T2" fmla="*/ 36 w 42"/>
                  <a:gd name="T3" fmla="*/ 12 h 48"/>
                  <a:gd name="T4" fmla="*/ 30 w 42"/>
                  <a:gd name="T5" fmla="*/ 0 h 48"/>
                  <a:gd name="T6" fmla="*/ 24 w 42"/>
                  <a:gd name="T7" fmla="*/ 0 h 48"/>
                  <a:gd name="T8" fmla="*/ 24 w 42"/>
                  <a:gd name="T9" fmla="*/ 0 h 48"/>
                  <a:gd name="T10" fmla="*/ 12 w 42"/>
                  <a:gd name="T11" fmla="*/ 0 h 48"/>
                  <a:gd name="T12" fmla="*/ 6 w 42"/>
                  <a:gd name="T13" fmla="*/ 12 h 48"/>
                  <a:gd name="T14" fmla="*/ 0 w 42"/>
                  <a:gd name="T15" fmla="*/ 24 h 48"/>
                  <a:gd name="T16" fmla="*/ 0 w 42"/>
                  <a:gd name="T17" fmla="*/ 24 h 48"/>
                  <a:gd name="T18" fmla="*/ 6 w 42"/>
                  <a:gd name="T19" fmla="*/ 36 h 48"/>
                  <a:gd name="T20" fmla="*/ 12 w 42"/>
                  <a:gd name="T21" fmla="*/ 48 h 48"/>
                  <a:gd name="T22" fmla="*/ 24 w 42"/>
                  <a:gd name="T23" fmla="*/ 48 h 48"/>
                  <a:gd name="T24" fmla="*/ 24 w 42"/>
                  <a:gd name="T25" fmla="*/ 48 h 48"/>
                  <a:gd name="T26" fmla="*/ 30 w 42"/>
                  <a:gd name="T27" fmla="*/ 48 h 48"/>
                  <a:gd name="T28" fmla="*/ 36 w 42"/>
                  <a:gd name="T29" fmla="*/ 36 h 48"/>
                  <a:gd name="T30" fmla="*/ 42 w 42"/>
                  <a:gd name="T31" fmla="*/ 24 h 48"/>
                  <a:gd name="T32" fmla="*/ 42 w 42"/>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8"/>
                  <a:gd name="T53" fmla="*/ 42 w 42"/>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8">
                    <a:moveTo>
                      <a:pt x="42" y="24"/>
                    </a:moveTo>
                    <a:lnTo>
                      <a:pt x="36" y="12"/>
                    </a:lnTo>
                    <a:lnTo>
                      <a:pt x="30" y="0"/>
                    </a:lnTo>
                    <a:lnTo>
                      <a:pt x="24" y="0"/>
                    </a:lnTo>
                    <a:lnTo>
                      <a:pt x="12" y="0"/>
                    </a:lnTo>
                    <a:lnTo>
                      <a:pt x="6" y="12"/>
                    </a:lnTo>
                    <a:lnTo>
                      <a:pt x="0" y="24"/>
                    </a:lnTo>
                    <a:lnTo>
                      <a:pt x="6" y="36"/>
                    </a:lnTo>
                    <a:lnTo>
                      <a:pt x="12" y="48"/>
                    </a:lnTo>
                    <a:lnTo>
                      <a:pt x="24" y="48"/>
                    </a:lnTo>
                    <a:lnTo>
                      <a:pt x="30" y="48"/>
                    </a:lnTo>
                    <a:lnTo>
                      <a:pt x="36" y="36"/>
                    </a:lnTo>
                    <a:lnTo>
                      <a:pt x="4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6" name="Freeform 126"/>
              <p:cNvSpPr>
                <a:spLocks/>
              </p:cNvSpPr>
              <p:nvPr/>
            </p:nvSpPr>
            <p:spPr bwMode="auto">
              <a:xfrm>
                <a:off x="1310" y="2825"/>
                <a:ext cx="42" cy="48"/>
              </a:xfrm>
              <a:custGeom>
                <a:avLst/>
                <a:gdLst>
                  <a:gd name="T0" fmla="*/ 42 w 42"/>
                  <a:gd name="T1" fmla="*/ 24 h 48"/>
                  <a:gd name="T2" fmla="*/ 36 w 42"/>
                  <a:gd name="T3" fmla="*/ 12 h 48"/>
                  <a:gd name="T4" fmla="*/ 30 w 42"/>
                  <a:gd name="T5" fmla="*/ 0 h 48"/>
                  <a:gd name="T6" fmla="*/ 24 w 42"/>
                  <a:gd name="T7" fmla="*/ 0 h 48"/>
                  <a:gd name="T8" fmla="*/ 24 w 42"/>
                  <a:gd name="T9" fmla="*/ 0 h 48"/>
                  <a:gd name="T10" fmla="*/ 12 w 42"/>
                  <a:gd name="T11" fmla="*/ 0 h 48"/>
                  <a:gd name="T12" fmla="*/ 6 w 42"/>
                  <a:gd name="T13" fmla="*/ 12 h 48"/>
                  <a:gd name="T14" fmla="*/ 0 w 42"/>
                  <a:gd name="T15" fmla="*/ 24 h 48"/>
                  <a:gd name="T16" fmla="*/ 0 w 42"/>
                  <a:gd name="T17" fmla="*/ 24 h 48"/>
                  <a:gd name="T18" fmla="*/ 6 w 42"/>
                  <a:gd name="T19" fmla="*/ 36 h 48"/>
                  <a:gd name="T20" fmla="*/ 12 w 42"/>
                  <a:gd name="T21" fmla="*/ 48 h 48"/>
                  <a:gd name="T22" fmla="*/ 24 w 42"/>
                  <a:gd name="T23" fmla="*/ 48 h 48"/>
                  <a:gd name="T24" fmla="*/ 24 w 42"/>
                  <a:gd name="T25" fmla="*/ 48 h 48"/>
                  <a:gd name="T26" fmla="*/ 30 w 42"/>
                  <a:gd name="T27" fmla="*/ 48 h 48"/>
                  <a:gd name="T28" fmla="*/ 36 w 42"/>
                  <a:gd name="T29" fmla="*/ 36 h 48"/>
                  <a:gd name="T30" fmla="*/ 42 w 42"/>
                  <a:gd name="T31" fmla="*/ 24 h 48"/>
                  <a:gd name="T32" fmla="*/ 42 w 42"/>
                  <a:gd name="T33" fmla="*/ 24 h 48"/>
                  <a:gd name="T34" fmla="*/ 42 w 42"/>
                  <a:gd name="T35" fmla="*/ 24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8"/>
                  <a:gd name="T56" fmla="*/ 42 w 42"/>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8">
                    <a:moveTo>
                      <a:pt x="42" y="24"/>
                    </a:moveTo>
                    <a:lnTo>
                      <a:pt x="36" y="12"/>
                    </a:lnTo>
                    <a:lnTo>
                      <a:pt x="30" y="0"/>
                    </a:lnTo>
                    <a:lnTo>
                      <a:pt x="24" y="0"/>
                    </a:lnTo>
                    <a:lnTo>
                      <a:pt x="12" y="0"/>
                    </a:lnTo>
                    <a:lnTo>
                      <a:pt x="6" y="12"/>
                    </a:lnTo>
                    <a:lnTo>
                      <a:pt x="0" y="24"/>
                    </a:lnTo>
                    <a:lnTo>
                      <a:pt x="6" y="36"/>
                    </a:lnTo>
                    <a:lnTo>
                      <a:pt x="12" y="48"/>
                    </a:lnTo>
                    <a:lnTo>
                      <a:pt x="24" y="48"/>
                    </a:lnTo>
                    <a:lnTo>
                      <a:pt x="30" y="48"/>
                    </a:lnTo>
                    <a:lnTo>
                      <a:pt x="36" y="36"/>
                    </a:lnTo>
                    <a:lnTo>
                      <a:pt x="42"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7" name="Freeform 127"/>
              <p:cNvSpPr>
                <a:spLocks/>
              </p:cNvSpPr>
              <p:nvPr/>
            </p:nvSpPr>
            <p:spPr bwMode="auto">
              <a:xfrm>
                <a:off x="1316" y="2873"/>
                <a:ext cx="42" cy="54"/>
              </a:xfrm>
              <a:custGeom>
                <a:avLst/>
                <a:gdLst>
                  <a:gd name="T0" fmla="*/ 36 w 42"/>
                  <a:gd name="T1" fmla="*/ 18 h 54"/>
                  <a:gd name="T2" fmla="*/ 30 w 42"/>
                  <a:gd name="T3" fmla="*/ 6 h 54"/>
                  <a:gd name="T4" fmla="*/ 18 w 42"/>
                  <a:gd name="T5" fmla="*/ 0 h 54"/>
                  <a:gd name="T6" fmla="*/ 6 w 42"/>
                  <a:gd name="T7" fmla="*/ 0 h 54"/>
                  <a:gd name="T8" fmla="*/ 6 w 42"/>
                  <a:gd name="T9" fmla="*/ 0 h 54"/>
                  <a:gd name="T10" fmla="*/ 0 w 42"/>
                  <a:gd name="T11" fmla="*/ 6 h 54"/>
                  <a:gd name="T12" fmla="*/ 0 w 42"/>
                  <a:gd name="T13" fmla="*/ 18 h 54"/>
                  <a:gd name="T14" fmla="*/ 0 w 42"/>
                  <a:gd name="T15" fmla="*/ 36 h 54"/>
                  <a:gd name="T16" fmla="*/ 0 w 42"/>
                  <a:gd name="T17" fmla="*/ 36 h 54"/>
                  <a:gd name="T18" fmla="*/ 12 w 42"/>
                  <a:gd name="T19" fmla="*/ 48 h 54"/>
                  <a:gd name="T20" fmla="*/ 18 w 42"/>
                  <a:gd name="T21" fmla="*/ 54 h 54"/>
                  <a:gd name="T22" fmla="*/ 30 w 42"/>
                  <a:gd name="T23" fmla="*/ 54 h 54"/>
                  <a:gd name="T24" fmla="*/ 30 w 42"/>
                  <a:gd name="T25" fmla="*/ 54 h 54"/>
                  <a:gd name="T26" fmla="*/ 36 w 42"/>
                  <a:gd name="T27" fmla="*/ 42 h 54"/>
                  <a:gd name="T28" fmla="*/ 42 w 42"/>
                  <a:gd name="T29" fmla="*/ 30 h 54"/>
                  <a:gd name="T30" fmla="*/ 36 w 42"/>
                  <a:gd name="T31" fmla="*/ 18 h 54"/>
                  <a:gd name="T32" fmla="*/ 36 w 42"/>
                  <a:gd name="T33" fmla="*/ 18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36" y="18"/>
                    </a:moveTo>
                    <a:lnTo>
                      <a:pt x="30" y="6"/>
                    </a:lnTo>
                    <a:lnTo>
                      <a:pt x="18" y="0"/>
                    </a:lnTo>
                    <a:lnTo>
                      <a:pt x="6" y="0"/>
                    </a:lnTo>
                    <a:lnTo>
                      <a:pt x="0" y="6"/>
                    </a:lnTo>
                    <a:lnTo>
                      <a:pt x="0" y="18"/>
                    </a:lnTo>
                    <a:lnTo>
                      <a:pt x="0" y="36"/>
                    </a:lnTo>
                    <a:lnTo>
                      <a:pt x="12" y="48"/>
                    </a:lnTo>
                    <a:lnTo>
                      <a:pt x="18" y="54"/>
                    </a:lnTo>
                    <a:lnTo>
                      <a:pt x="30" y="54"/>
                    </a:lnTo>
                    <a:lnTo>
                      <a:pt x="36" y="42"/>
                    </a:lnTo>
                    <a:lnTo>
                      <a:pt x="42" y="30"/>
                    </a:lnTo>
                    <a:lnTo>
                      <a:pt x="3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8" name="Freeform 128"/>
              <p:cNvSpPr>
                <a:spLocks/>
              </p:cNvSpPr>
              <p:nvPr/>
            </p:nvSpPr>
            <p:spPr bwMode="auto">
              <a:xfrm>
                <a:off x="1316" y="2873"/>
                <a:ext cx="42" cy="54"/>
              </a:xfrm>
              <a:custGeom>
                <a:avLst/>
                <a:gdLst>
                  <a:gd name="T0" fmla="*/ 36 w 42"/>
                  <a:gd name="T1" fmla="*/ 18 h 54"/>
                  <a:gd name="T2" fmla="*/ 30 w 42"/>
                  <a:gd name="T3" fmla="*/ 6 h 54"/>
                  <a:gd name="T4" fmla="*/ 18 w 42"/>
                  <a:gd name="T5" fmla="*/ 0 h 54"/>
                  <a:gd name="T6" fmla="*/ 6 w 42"/>
                  <a:gd name="T7" fmla="*/ 0 h 54"/>
                  <a:gd name="T8" fmla="*/ 6 w 42"/>
                  <a:gd name="T9" fmla="*/ 0 h 54"/>
                  <a:gd name="T10" fmla="*/ 0 w 42"/>
                  <a:gd name="T11" fmla="*/ 6 h 54"/>
                  <a:gd name="T12" fmla="*/ 0 w 42"/>
                  <a:gd name="T13" fmla="*/ 18 h 54"/>
                  <a:gd name="T14" fmla="*/ 0 w 42"/>
                  <a:gd name="T15" fmla="*/ 36 h 54"/>
                  <a:gd name="T16" fmla="*/ 0 w 42"/>
                  <a:gd name="T17" fmla="*/ 36 h 54"/>
                  <a:gd name="T18" fmla="*/ 12 w 42"/>
                  <a:gd name="T19" fmla="*/ 48 h 54"/>
                  <a:gd name="T20" fmla="*/ 18 w 42"/>
                  <a:gd name="T21" fmla="*/ 54 h 54"/>
                  <a:gd name="T22" fmla="*/ 30 w 42"/>
                  <a:gd name="T23" fmla="*/ 54 h 54"/>
                  <a:gd name="T24" fmla="*/ 30 w 42"/>
                  <a:gd name="T25" fmla="*/ 54 h 54"/>
                  <a:gd name="T26" fmla="*/ 36 w 42"/>
                  <a:gd name="T27" fmla="*/ 42 h 54"/>
                  <a:gd name="T28" fmla="*/ 42 w 42"/>
                  <a:gd name="T29" fmla="*/ 30 h 54"/>
                  <a:gd name="T30" fmla="*/ 36 w 42"/>
                  <a:gd name="T31" fmla="*/ 18 h 54"/>
                  <a:gd name="T32" fmla="*/ 36 w 42"/>
                  <a:gd name="T33" fmla="*/ 18 h 54"/>
                  <a:gd name="T34" fmla="*/ 36 w 42"/>
                  <a:gd name="T35" fmla="*/ 18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36" y="18"/>
                    </a:moveTo>
                    <a:lnTo>
                      <a:pt x="30" y="6"/>
                    </a:lnTo>
                    <a:lnTo>
                      <a:pt x="18" y="0"/>
                    </a:lnTo>
                    <a:lnTo>
                      <a:pt x="6" y="0"/>
                    </a:lnTo>
                    <a:lnTo>
                      <a:pt x="0" y="6"/>
                    </a:lnTo>
                    <a:lnTo>
                      <a:pt x="0" y="18"/>
                    </a:lnTo>
                    <a:lnTo>
                      <a:pt x="0" y="36"/>
                    </a:lnTo>
                    <a:lnTo>
                      <a:pt x="12" y="48"/>
                    </a:lnTo>
                    <a:lnTo>
                      <a:pt x="18" y="54"/>
                    </a:lnTo>
                    <a:lnTo>
                      <a:pt x="30" y="54"/>
                    </a:lnTo>
                    <a:lnTo>
                      <a:pt x="36" y="42"/>
                    </a:lnTo>
                    <a:lnTo>
                      <a:pt x="42" y="30"/>
                    </a:lnTo>
                    <a:lnTo>
                      <a:pt x="3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999" name="Freeform 129"/>
              <p:cNvSpPr>
                <a:spLocks/>
              </p:cNvSpPr>
              <p:nvPr/>
            </p:nvSpPr>
            <p:spPr bwMode="auto">
              <a:xfrm>
                <a:off x="1334" y="2921"/>
                <a:ext cx="48" cy="48"/>
              </a:xfrm>
              <a:custGeom>
                <a:avLst/>
                <a:gdLst>
                  <a:gd name="T0" fmla="*/ 36 w 48"/>
                  <a:gd name="T1" fmla="*/ 12 h 48"/>
                  <a:gd name="T2" fmla="*/ 24 w 48"/>
                  <a:gd name="T3" fmla="*/ 0 h 48"/>
                  <a:gd name="T4" fmla="*/ 12 w 48"/>
                  <a:gd name="T5" fmla="*/ 0 h 48"/>
                  <a:gd name="T6" fmla="*/ 6 w 48"/>
                  <a:gd name="T7" fmla="*/ 6 h 48"/>
                  <a:gd name="T8" fmla="*/ 6 w 48"/>
                  <a:gd name="T9" fmla="*/ 6 h 48"/>
                  <a:gd name="T10" fmla="*/ 0 w 48"/>
                  <a:gd name="T11" fmla="*/ 12 h 48"/>
                  <a:gd name="T12" fmla="*/ 0 w 48"/>
                  <a:gd name="T13" fmla="*/ 24 h 48"/>
                  <a:gd name="T14" fmla="*/ 12 w 48"/>
                  <a:gd name="T15" fmla="*/ 36 h 48"/>
                  <a:gd name="T16" fmla="*/ 12 w 48"/>
                  <a:gd name="T17" fmla="*/ 36 h 48"/>
                  <a:gd name="T18" fmla="*/ 24 w 48"/>
                  <a:gd name="T19" fmla="*/ 42 h 48"/>
                  <a:gd name="T20" fmla="*/ 36 w 48"/>
                  <a:gd name="T21" fmla="*/ 48 h 48"/>
                  <a:gd name="T22" fmla="*/ 42 w 48"/>
                  <a:gd name="T23" fmla="*/ 42 h 48"/>
                  <a:gd name="T24" fmla="*/ 42 w 48"/>
                  <a:gd name="T25" fmla="*/ 42 h 48"/>
                  <a:gd name="T26" fmla="*/ 48 w 48"/>
                  <a:gd name="T27" fmla="*/ 36 h 48"/>
                  <a:gd name="T28" fmla="*/ 48 w 48"/>
                  <a:gd name="T29" fmla="*/ 24 h 48"/>
                  <a:gd name="T30" fmla="*/ 36 w 48"/>
                  <a:gd name="T31" fmla="*/ 12 h 48"/>
                  <a:gd name="T32" fmla="*/ 36 w 48"/>
                  <a:gd name="T33" fmla="*/ 1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36" y="12"/>
                    </a:moveTo>
                    <a:lnTo>
                      <a:pt x="24" y="0"/>
                    </a:lnTo>
                    <a:lnTo>
                      <a:pt x="12" y="0"/>
                    </a:lnTo>
                    <a:lnTo>
                      <a:pt x="6" y="6"/>
                    </a:lnTo>
                    <a:lnTo>
                      <a:pt x="0" y="12"/>
                    </a:lnTo>
                    <a:lnTo>
                      <a:pt x="0" y="24"/>
                    </a:lnTo>
                    <a:lnTo>
                      <a:pt x="12" y="36"/>
                    </a:lnTo>
                    <a:lnTo>
                      <a:pt x="24" y="42"/>
                    </a:lnTo>
                    <a:lnTo>
                      <a:pt x="36" y="48"/>
                    </a:lnTo>
                    <a:lnTo>
                      <a:pt x="42" y="42"/>
                    </a:lnTo>
                    <a:lnTo>
                      <a:pt x="48" y="36"/>
                    </a:lnTo>
                    <a:lnTo>
                      <a:pt x="48" y="24"/>
                    </a:lnTo>
                    <a:lnTo>
                      <a:pt x="36"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0" name="Freeform 130"/>
              <p:cNvSpPr>
                <a:spLocks/>
              </p:cNvSpPr>
              <p:nvPr/>
            </p:nvSpPr>
            <p:spPr bwMode="auto">
              <a:xfrm>
                <a:off x="1334" y="2921"/>
                <a:ext cx="48" cy="48"/>
              </a:xfrm>
              <a:custGeom>
                <a:avLst/>
                <a:gdLst>
                  <a:gd name="T0" fmla="*/ 36 w 48"/>
                  <a:gd name="T1" fmla="*/ 12 h 48"/>
                  <a:gd name="T2" fmla="*/ 24 w 48"/>
                  <a:gd name="T3" fmla="*/ 0 h 48"/>
                  <a:gd name="T4" fmla="*/ 12 w 48"/>
                  <a:gd name="T5" fmla="*/ 0 h 48"/>
                  <a:gd name="T6" fmla="*/ 6 w 48"/>
                  <a:gd name="T7" fmla="*/ 6 h 48"/>
                  <a:gd name="T8" fmla="*/ 6 w 48"/>
                  <a:gd name="T9" fmla="*/ 6 h 48"/>
                  <a:gd name="T10" fmla="*/ 0 w 48"/>
                  <a:gd name="T11" fmla="*/ 12 h 48"/>
                  <a:gd name="T12" fmla="*/ 0 w 48"/>
                  <a:gd name="T13" fmla="*/ 24 h 48"/>
                  <a:gd name="T14" fmla="*/ 12 w 48"/>
                  <a:gd name="T15" fmla="*/ 36 h 48"/>
                  <a:gd name="T16" fmla="*/ 12 w 48"/>
                  <a:gd name="T17" fmla="*/ 36 h 48"/>
                  <a:gd name="T18" fmla="*/ 24 w 48"/>
                  <a:gd name="T19" fmla="*/ 42 h 48"/>
                  <a:gd name="T20" fmla="*/ 36 w 48"/>
                  <a:gd name="T21" fmla="*/ 48 h 48"/>
                  <a:gd name="T22" fmla="*/ 42 w 48"/>
                  <a:gd name="T23" fmla="*/ 42 h 48"/>
                  <a:gd name="T24" fmla="*/ 42 w 48"/>
                  <a:gd name="T25" fmla="*/ 42 h 48"/>
                  <a:gd name="T26" fmla="*/ 48 w 48"/>
                  <a:gd name="T27" fmla="*/ 36 h 48"/>
                  <a:gd name="T28" fmla="*/ 48 w 48"/>
                  <a:gd name="T29" fmla="*/ 24 h 48"/>
                  <a:gd name="T30" fmla="*/ 36 w 48"/>
                  <a:gd name="T31" fmla="*/ 12 h 48"/>
                  <a:gd name="T32" fmla="*/ 36 w 48"/>
                  <a:gd name="T33" fmla="*/ 12 h 48"/>
                  <a:gd name="T34" fmla="*/ 36 w 48"/>
                  <a:gd name="T35" fmla="*/ 1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36" y="12"/>
                    </a:moveTo>
                    <a:lnTo>
                      <a:pt x="24" y="0"/>
                    </a:lnTo>
                    <a:lnTo>
                      <a:pt x="12" y="0"/>
                    </a:lnTo>
                    <a:lnTo>
                      <a:pt x="6" y="6"/>
                    </a:lnTo>
                    <a:lnTo>
                      <a:pt x="0" y="12"/>
                    </a:lnTo>
                    <a:lnTo>
                      <a:pt x="0" y="24"/>
                    </a:lnTo>
                    <a:lnTo>
                      <a:pt x="12" y="36"/>
                    </a:lnTo>
                    <a:lnTo>
                      <a:pt x="24" y="42"/>
                    </a:lnTo>
                    <a:lnTo>
                      <a:pt x="36" y="48"/>
                    </a:lnTo>
                    <a:lnTo>
                      <a:pt x="42" y="42"/>
                    </a:lnTo>
                    <a:lnTo>
                      <a:pt x="48" y="36"/>
                    </a:lnTo>
                    <a:lnTo>
                      <a:pt x="48" y="24"/>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1" name="Freeform 131"/>
              <p:cNvSpPr>
                <a:spLocks/>
              </p:cNvSpPr>
              <p:nvPr/>
            </p:nvSpPr>
            <p:spPr bwMode="auto">
              <a:xfrm>
                <a:off x="1370" y="2957"/>
                <a:ext cx="54" cy="42"/>
              </a:xfrm>
              <a:custGeom>
                <a:avLst/>
                <a:gdLst>
                  <a:gd name="T0" fmla="*/ 36 w 54"/>
                  <a:gd name="T1" fmla="*/ 6 h 42"/>
                  <a:gd name="T2" fmla="*/ 24 w 54"/>
                  <a:gd name="T3" fmla="*/ 0 h 42"/>
                  <a:gd name="T4" fmla="*/ 12 w 54"/>
                  <a:gd name="T5" fmla="*/ 6 h 42"/>
                  <a:gd name="T6" fmla="*/ 0 w 54"/>
                  <a:gd name="T7" fmla="*/ 12 h 42"/>
                  <a:gd name="T8" fmla="*/ 0 w 54"/>
                  <a:gd name="T9" fmla="*/ 12 h 42"/>
                  <a:gd name="T10" fmla="*/ 0 w 54"/>
                  <a:gd name="T11" fmla="*/ 18 h 42"/>
                  <a:gd name="T12" fmla="*/ 12 w 54"/>
                  <a:gd name="T13" fmla="*/ 30 h 42"/>
                  <a:gd name="T14" fmla="*/ 24 w 54"/>
                  <a:gd name="T15" fmla="*/ 36 h 42"/>
                  <a:gd name="T16" fmla="*/ 24 w 54"/>
                  <a:gd name="T17" fmla="*/ 36 h 42"/>
                  <a:gd name="T18" fmla="*/ 36 w 54"/>
                  <a:gd name="T19" fmla="*/ 42 h 42"/>
                  <a:gd name="T20" fmla="*/ 48 w 54"/>
                  <a:gd name="T21" fmla="*/ 36 h 42"/>
                  <a:gd name="T22" fmla="*/ 54 w 54"/>
                  <a:gd name="T23" fmla="*/ 30 h 42"/>
                  <a:gd name="T24" fmla="*/ 54 w 54"/>
                  <a:gd name="T25" fmla="*/ 30 h 42"/>
                  <a:gd name="T26" fmla="*/ 54 w 54"/>
                  <a:gd name="T27" fmla="*/ 18 h 42"/>
                  <a:gd name="T28" fmla="*/ 48 w 54"/>
                  <a:gd name="T29" fmla="*/ 12 h 42"/>
                  <a:gd name="T30" fmla="*/ 36 w 54"/>
                  <a:gd name="T31" fmla="*/ 6 h 42"/>
                  <a:gd name="T32" fmla="*/ 36 w 54"/>
                  <a:gd name="T33" fmla="*/ 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42"/>
                  <a:gd name="T53" fmla="*/ 54 w 54"/>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42">
                    <a:moveTo>
                      <a:pt x="36" y="6"/>
                    </a:moveTo>
                    <a:lnTo>
                      <a:pt x="24" y="0"/>
                    </a:lnTo>
                    <a:lnTo>
                      <a:pt x="12" y="6"/>
                    </a:lnTo>
                    <a:lnTo>
                      <a:pt x="0" y="12"/>
                    </a:lnTo>
                    <a:lnTo>
                      <a:pt x="0" y="18"/>
                    </a:lnTo>
                    <a:lnTo>
                      <a:pt x="12" y="30"/>
                    </a:lnTo>
                    <a:lnTo>
                      <a:pt x="24" y="36"/>
                    </a:lnTo>
                    <a:lnTo>
                      <a:pt x="36" y="42"/>
                    </a:lnTo>
                    <a:lnTo>
                      <a:pt x="48" y="36"/>
                    </a:lnTo>
                    <a:lnTo>
                      <a:pt x="54" y="30"/>
                    </a:lnTo>
                    <a:lnTo>
                      <a:pt x="54" y="18"/>
                    </a:lnTo>
                    <a:lnTo>
                      <a:pt x="48" y="12"/>
                    </a:lnTo>
                    <a:lnTo>
                      <a:pt x="36"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2" name="Freeform 132"/>
              <p:cNvSpPr>
                <a:spLocks/>
              </p:cNvSpPr>
              <p:nvPr/>
            </p:nvSpPr>
            <p:spPr bwMode="auto">
              <a:xfrm>
                <a:off x="1370" y="2957"/>
                <a:ext cx="54" cy="42"/>
              </a:xfrm>
              <a:custGeom>
                <a:avLst/>
                <a:gdLst>
                  <a:gd name="T0" fmla="*/ 36 w 54"/>
                  <a:gd name="T1" fmla="*/ 6 h 42"/>
                  <a:gd name="T2" fmla="*/ 24 w 54"/>
                  <a:gd name="T3" fmla="*/ 0 h 42"/>
                  <a:gd name="T4" fmla="*/ 12 w 54"/>
                  <a:gd name="T5" fmla="*/ 6 h 42"/>
                  <a:gd name="T6" fmla="*/ 0 w 54"/>
                  <a:gd name="T7" fmla="*/ 12 h 42"/>
                  <a:gd name="T8" fmla="*/ 0 w 54"/>
                  <a:gd name="T9" fmla="*/ 12 h 42"/>
                  <a:gd name="T10" fmla="*/ 0 w 54"/>
                  <a:gd name="T11" fmla="*/ 18 h 42"/>
                  <a:gd name="T12" fmla="*/ 12 w 54"/>
                  <a:gd name="T13" fmla="*/ 30 h 42"/>
                  <a:gd name="T14" fmla="*/ 24 w 54"/>
                  <a:gd name="T15" fmla="*/ 36 h 42"/>
                  <a:gd name="T16" fmla="*/ 24 w 54"/>
                  <a:gd name="T17" fmla="*/ 36 h 42"/>
                  <a:gd name="T18" fmla="*/ 36 w 54"/>
                  <a:gd name="T19" fmla="*/ 42 h 42"/>
                  <a:gd name="T20" fmla="*/ 48 w 54"/>
                  <a:gd name="T21" fmla="*/ 36 h 42"/>
                  <a:gd name="T22" fmla="*/ 54 w 54"/>
                  <a:gd name="T23" fmla="*/ 30 h 42"/>
                  <a:gd name="T24" fmla="*/ 54 w 54"/>
                  <a:gd name="T25" fmla="*/ 30 h 42"/>
                  <a:gd name="T26" fmla="*/ 54 w 54"/>
                  <a:gd name="T27" fmla="*/ 18 h 42"/>
                  <a:gd name="T28" fmla="*/ 48 w 54"/>
                  <a:gd name="T29" fmla="*/ 12 h 42"/>
                  <a:gd name="T30" fmla="*/ 36 w 54"/>
                  <a:gd name="T31" fmla="*/ 6 h 42"/>
                  <a:gd name="T32" fmla="*/ 36 w 54"/>
                  <a:gd name="T33" fmla="*/ 6 h 42"/>
                  <a:gd name="T34" fmla="*/ 36 w 54"/>
                  <a:gd name="T35" fmla="*/ 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2"/>
                  <a:gd name="T56" fmla="*/ 54 w 5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2">
                    <a:moveTo>
                      <a:pt x="36" y="6"/>
                    </a:moveTo>
                    <a:lnTo>
                      <a:pt x="24" y="0"/>
                    </a:lnTo>
                    <a:lnTo>
                      <a:pt x="12" y="6"/>
                    </a:lnTo>
                    <a:lnTo>
                      <a:pt x="0" y="12"/>
                    </a:lnTo>
                    <a:lnTo>
                      <a:pt x="0" y="18"/>
                    </a:lnTo>
                    <a:lnTo>
                      <a:pt x="12" y="30"/>
                    </a:lnTo>
                    <a:lnTo>
                      <a:pt x="24" y="36"/>
                    </a:lnTo>
                    <a:lnTo>
                      <a:pt x="36" y="42"/>
                    </a:lnTo>
                    <a:lnTo>
                      <a:pt x="48" y="36"/>
                    </a:lnTo>
                    <a:lnTo>
                      <a:pt x="54" y="30"/>
                    </a:lnTo>
                    <a:lnTo>
                      <a:pt x="54" y="18"/>
                    </a:lnTo>
                    <a:lnTo>
                      <a:pt x="48" y="12"/>
                    </a:lnTo>
                    <a:lnTo>
                      <a:pt x="3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3" name="Freeform 133"/>
              <p:cNvSpPr>
                <a:spLocks/>
              </p:cNvSpPr>
              <p:nvPr/>
            </p:nvSpPr>
            <p:spPr bwMode="auto">
              <a:xfrm>
                <a:off x="1418" y="2975"/>
                <a:ext cx="60" cy="36"/>
              </a:xfrm>
              <a:custGeom>
                <a:avLst/>
                <a:gdLst>
                  <a:gd name="T0" fmla="*/ 30 w 60"/>
                  <a:gd name="T1" fmla="*/ 0 h 36"/>
                  <a:gd name="T2" fmla="*/ 18 w 60"/>
                  <a:gd name="T3" fmla="*/ 0 h 36"/>
                  <a:gd name="T4" fmla="*/ 6 w 60"/>
                  <a:gd name="T5" fmla="*/ 12 h 36"/>
                  <a:gd name="T6" fmla="*/ 0 w 60"/>
                  <a:gd name="T7" fmla="*/ 18 h 36"/>
                  <a:gd name="T8" fmla="*/ 0 w 60"/>
                  <a:gd name="T9" fmla="*/ 18 h 36"/>
                  <a:gd name="T10" fmla="*/ 6 w 60"/>
                  <a:gd name="T11" fmla="*/ 30 h 36"/>
                  <a:gd name="T12" fmla="*/ 18 w 60"/>
                  <a:gd name="T13" fmla="*/ 36 h 36"/>
                  <a:gd name="T14" fmla="*/ 30 w 60"/>
                  <a:gd name="T15" fmla="*/ 36 h 36"/>
                  <a:gd name="T16" fmla="*/ 30 w 60"/>
                  <a:gd name="T17" fmla="*/ 36 h 36"/>
                  <a:gd name="T18" fmla="*/ 48 w 60"/>
                  <a:gd name="T19" fmla="*/ 36 h 36"/>
                  <a:gd name="T20" fmla="*/ 54 w 60"/>
                  <a:gd name="T21" fmla="*/ 30 h 36"/>
                  <a:gd name="T22" fmla="*/ 60 w 60"/>
                  <a:gd name="T23" fmla="*/ 18 h 36"/>
                  <a:gd name="T24" fmla="*/ 60 w 60"/>
                  <a:gd name="T25" fmla="*/ 18 h 36"/>
                  <a:gd name="T26" fmla="*/ 54 w 60"/>
                  <a:gd name="T27" fmla="*/ 12 h 36"/>
                  <a:gd name="T28" fmla="*/ 48 w 60"/>
                  <a:gd name="T29" fmla="*/ 0 h 36"/>
                  <a:gd name="T30" fmla="*/ 30 w 60"/>
                  <a:gd name="T31" fmla="*/ 0 h 36"/>
                  <a:gd name="T32" fmla="*/ 30 w 60"/>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36"/>
                  <a:gd name="T53" fmla="*/ 60 w 60"/>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36">
                    <a:moveTo>
                      <a:pt x="30" y="0"/>
                    </a:moveTo>
                    <a:lnTo>
                      <a:pt x="18" y="0"/>
                    </a:lnTo>
                    <a:lnTo>
                      <a:pt x="6" y="12"/>
                    </a:lnTo>
                    <a:lnTo>
                      <a:pt x="0" y="18"/>
                    </a:lnTo>
                    <a:lnTo>
                      <a:pt x="6" y="30"/>
                    </a:lnTo>
                    <a:lnTo>
                      <a:pt x="18" y="36"/>
                    </a:lnTo>
                    <a:lnTo>
                      <a:pt x="30" y="36"/>
                    </a:lnTo>
                    <a:lnTo>
                      <a:pt x="48" y="36"/>
                    </a:lnTo>
                    <a:lnTo>
                      <a:pt x="54" y="30"/>
                    </a:lnTo>
                    <a:lnTo>
                      <a:pt x="60" y="18"/>
                    </a:lnTo>
                    <a:lnTo>
                      <a:pt x="54" y="12"/>
                    </a:lnTo>
                    <a:lnTo>
                      <a:pt x="48" y="0"/>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4" name="Freeform 134"/>
              <p:cNvSpPr>
                <a:spLocks/>
              </p:cNvSpPr>
              <p:nvPr/>
            </p:nvSpPr>
            <p:spPr bwMode="auto">
              <a:xfrm>
                <a:off x="1418" y="2975"/>
                <a:ext cx="60" cy="36"/>
              </a:xfrm>
              <a:custGeom>
                <a:avLst/>
                <a:gdLst>
                  <a:gd name="T0" fmla="*/ 30 w 60"/>
                  <a:gd name="T1" fmla="*/ 0 h 36"/>
                  <a:gd name="T2" fmla="*/ 18 w 60"/>
                  <a:gd name="T3" fmla="*/ 0 h 36"/>
                  <a:gd name="T4" fmla="*/ 6 w 60"/>
                  <a:gd name="T5" fmla="*/ 12 h 36"/>
                  <a:gd name="T6" fmla="*/ 0 w 60"/>
                  <a:gd name="T7" fmla="*/ 18 h 36"/>
                  <a:gd name="T8" fmla="*/ 0 w 60"/>
                  <a:gd name="T9" fmla="*/ 18 h 36"/>
                  <a:gd name="T10" fmla="*/ 6 w 60"/>
                  <a:gd name="T11" fmla="*/ 30 h 36"/>
                  <a:gd name="T12" fmla="*/ 18 w 60"/>
                  <a:gd name="T13" fmla="*/ 36 h 36"/>
                  <a:gd name="T14" fmla="*/ 30 w 60"/>
                  <a:gd name="T15" fmla="*/ 36 h 36"/>
                  <a:gd name="T16" fmla="*/ 30 w 60"/>
                  <a:gd name="T17" fmla="*/ 36 h 36"/>
                  <a:gd name="T18" fmla="*/ 48 w 60"/>
                  <a:gd name="T19" fmla="*/ 36 h 36"/>
                  <a:gd name="T20" fmla="*/ 54 w 60"/>
                  <a:gd name="T21" fmla="*/ 30 h 36"/>
                  <a:gd name="T22" fmla="*/ 60 w 60"/>
                  <a:gd name="T23" fmla="*/ 18 h 36"/>
                  <a:gd name="T24" fmla="*/ 60 w 60"/>
                  <a:gd name="T25" fmla="*/ 18 h 36"/>
                  <a:gd name="T26" fmla="*/ 54 w 60"/>
                  <a:gd name="T27" fmla="*/ 12 h 36"/>
                  <a:gd name="T28" fmla="*/ 48 w 60"/>
                  <a:gd name="T29" fmla="*/ 0 h 36"/>
                  <a:gd name="T30" fmla="*/ 30 w 60"/>
                  <a:gd name="T31" fmla="*/ 0 h 36"/>
                  <a:gd name="T32" fmla="*/ 30 w 60"/>
                  <a:gd name="T33" fmla="*/ 0 h 36"/>
                  <a:gd name="T34" fmla="*/ 30 w 60"/>
                  <a:gd name="T35" fmla="*/ 0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36"/>
                  <a:gd name="T56" fmla="*/ 60 w 6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36">
                    <a:moveTo>
                      <a:pt x="30" y="0"/>
                    </a:moveTo>
                    <a:lnTo>
                      <a:pt x="18" y="0"/>
                    </a:lnTo>
                    <a:lnTo>
                      <a:pt x="6" y="12"/>
                    </a:lnTo>
                    <a:lnTo>
                      <a:pt x="0" y="18"/>
                    </a:lnTo>
                    <a:lnTo>
                      <a:pt x="6" y="30"/>
                    </a:lnTo>
                    <a:lnTo>
                      <a:pt x="18" y="36"/>
                    </a:lnTo>
                    <a:lnTo>
                      <a:pt x="30" y="36"/>
                    </a:lnTo>
                    <a:lnTo>
                      <a:pt x="48" y="36"/>
                    </a:lnTo>
                    <a:lnTo>
                      <a:pt x="54" y="30"/>
                    </a:lnTo>
                    <a:lnTo>
                      <a:pt x="60" y="18"/>
                    </a:lnTo>
                    <a:lnTo>
                      <a:pt x="54" y="12"/>
                    </a:lnTo>
                    <a:lnTo>
                      <a:pt x="48" y="0"/>
                    </a:lnTo>
                    <a:lnTo>
                      <a:pt x="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5" name="Freeform 135"/>
              <p:cNvSpPr>
                <a:spLocks/>
              </p:cNvSpPr>
              <p:nvPr/>
            </p:nvSpPr>
            <p:spPr bwMode="auto">
              <a:xfrm>
                <a:off x="1478" y="2969"/>
                <a:ext cx="48" cy="42"/>
              </a:xfrm>
              <a:custGeom>
                <a:avLst/>
                <a:gdLst>
                  <a:gd name="T0" fmla="*/ 18 w 48"/>
                  <a:gd name="T1" fmla="*/ 6 h 42"/>
                  <a:gd name="T2" fmla="*/ 6 w 48"/>
                  <a:gd name="T3" fmla="*/ 12 h 42"/>
                  <a:gd name="T4" fmla="*/ 0 w 48"/>
                  <a:gd name="T5" fmla="*/ 24 h 42"/>
                  <a:gd name="T6" fmla="*/ 0 w 48"/>
                  <a:gd name="T7" fmla="*/ 30 h 42"/>
                  <a:gd name="T8" fmla="*/ 0 w 48"/>
                  <a:gd name="T9" fmla="*/ 30 h 42"/>
                  <a:gd name="T10" fmla="*/ 6 w 48"/>
                  <a:gd name="T11" fmla="*/ 36 h 42"/>
                  <a:gd name="T12" fmla="*/ 18 w 48"/>
                  <a:gd name="T13" fmla="*/ 42 h 42"/>
                  <a:gd name="T14" fmla="*/ 30 w 48"/>
                  <a:gd name="T15" fmla="*/ 36 h 42"/>
                  <a:gd name="T16" fmla="*/ 30 w 48"/>
                  <a:gd name="T17" fmla="*/ 36 h 42"/>
                  <a:gd name="T18" fmla="*/ 42 w 48"/>
                  <a:gd name="T19" fmla="*/ 30 h 42"/>
                  <a:gd name="T20" fmla="*/ 48 w 48"/>
                  <a:gd name="T21" fmla="*/ 18 h 42"/>
                  <a:gd name="T22" fmla="*/ 48 w 48"/>
                  <a:gd name="T23" fmla="*/ 12 h 42"/>
                  <a:gd name="T24" fmla="*/ 48 w 48"/>
                  <a:gd name="T25" fmla="*/ 12 h 42"/>
                  <a:gd name="T26" fmla="*/ 42 w 48"/>
                  <a:gd name="T27" fmla="*/ 6 h 42"/>
                  <a:gd name="T28" fmla="*/ 30 w 48"/>
                  <a:gd name="T29" fmla="*/ 0 h 42"/>
                  <a:gd name="T30" fmla="*/ 18 w 48"/>
                  <a:gd name="T31" fmla="*/ 6 h 42"/>
                  <a:gd name="T32" fmla="*/ 18 w 48"/>
                  <a:gd name="T33" fmla="*/ 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2"/>
                  <a:gd name="T53" fmla="*/ 48 w 48"/>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2">
                    <a:moveTo>
                      <a:pt x="18" y="6"/>
                    </a:moveTo>
                    <a:lnTo>
                      <a:pt x="6" y="12"/>
                    </a:lnTo>
                    <a:lnTo>
                      <a:pt x="0" y="24"/>
                    </a:lnTo>
                    <a:lnTo>
                      <a:pt x="0" y="30"/>
                    </a:lnTo>
                    <a:lnTo>
                      <a:pt x="6" y="36"/>
                    </a:lnTo>
                    <a:lnTo>
                      <a:pt x="18" y="42"/>
                    </a:lnTo>
                    <a:lnTo>
                      <a:pt x="30" y="36"/>
                    </a:lnTo>
                    <a:lnTo>
                      <a:pt x="42" y="30"/>
                    </a:lnTo>
                    <a:lnTo>
                      <a:pt x="48" y="18"/>
                    </a:lnTo>
                    <a:lnTo>
                      <a:pt x="48" y="12"/>
                    </a:lnTo>
                    <a:lnTo>
                      <a:pt x="42" y="6"/>
                    </a:lnTo>
                    <a:lnTo>
                      <a:pt x="30" y="0"/>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6" name="Freeform 136"/>
              <p:cNvSpPr>
                <a:spLocks/>
              </p:cNvSpPr>
              <p:nvPr/>
            </p:nvSpPr>
            <p:spPr bwMode="auto">
              <a:xfrm>
                <a:off x="1478" y="2969"/>
                <a:ext cx="48" cy="42"/>
              </a:xfrm>
              <a:custGeom>
                <a:avLst/>
                <a:gdLst>
                  <a:gd name="T0" fmla="*/ 18 w 48"/>
                  <a:gd name="T1" fmla="*/ 6 h 42"/>
                  <a:gd name="T2" fmla="*/ 6 w 48"/>
                  <a:gd name="T3" fmla="*/ 12 h 42"/>
                  <a:gd name="T4" fmla="*/ 0 w 48"/>
                  <a:gd name="T5" fmla="*/ 24 h 42"/>
                  <a:gd name="T6" fmla="*/ 0 w 48"/>
                  <a:gd name="T7" fmla="*/ 30 h 42"/>
                  <a:gd name="T8" fmla="*/ 0 w 48"/>
                  <a:gd name="T9" fmla="*/ 30 h 42"/>
                  <a:gd name="T10" fmla="*/ 6 w 48"/>
                  <a:gd name="T11" fmla="*/ 36 h 42"/>
                  <a:gd name="T12" fmla="*/ 18 w 48"/>
                  <a:gd name="T13" fmla="*/ 42 h 42"/>
                  <a:gd name="T14" fmla="*/ 30 w 48"/>
                  <a:gd name="T15" fmla="*/ 36 h 42"/>
                  <a:gd name="T16" fmla="*/ 30 w 48"/>
                  <a:gd name="T17" fmla="*/ 36 h 42"/>
                  <a:gd name="T18" fmla="*/ 42 w 48"/>
                  <a:gd name="T19" fmla="*/ 30 h 42"/>
                  <a:gd name="T20" fmla="*/ 48 w 48"/>
                  <a:gd name="T21" fmla="*/ 18 h 42"/>
                  <a:gd name="T22" fmla="*/ 48 w 48"/>
                  <a:gd name="T23" fmla="*/ 12 h 42"/>
                  <a:gd name="T24" fmla="*/ 48 w 48"/>
                  <a:gd name="T25" fmla="*/ 12 h 42"/>
                  <a:gd name="T26" fmla="*/ 42 w 48"/>
                  <a:gd name="T27" fmla="*/ 6 h 42"/>
                  <a:gd name="T28" fmla="*/ 30 w 48"/>
                  <a:gd name="T29" fmla="*/ 0 h 42"/>
                  <a:gd name="T30" fmla="*/ 18 w 48"/>
                  <a:gd name="T31" fmla="*/ 6 h 42"/>
                  <a:gd name="T32" fmla="*/ 18 w 48"/>
                  <a:gd name="T33" fmla="*/ 6 h 42"/>
                  <a:gd name="T34" fmla="*/ 18 w 48"/>
                  <a:gd name="T35" fmla="*/ 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2"/>
                  <a:gd name="T56" fmla="*/ 48 w 48"/>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2">
                    <a:moveTo>
                      <a:pt x="18" y="6"/>
                    </a:moveTo>
                    <a:lnTo>
                      <a:pt x="6" y="12"/>
                    </a:lnTo>
                    <a:lnTo>
                      <a:pt x="0" y="24"/>
                    </a:lnTo>
                    <a:lnTo>
                      <a:pt x="0" y="30"/>
                    </a:lnTo>
                    <a:lnTo>
                      <a:pt x="6" y="36"/>
                    </a:lnTo>
                    <a:lnTo>
                      <a:pt x="18" y="42"/>
                    </a:lnTo>
                    <a:lnTo>
                      <a:pt x="30" y="36"/>
                    </a:lnTo>
                    <a:lnTo>
                      <a:pt x="42" y="30"/>
                    </a:lnTo>
                    <a:lnTo>
                      <a:pt x="48" y="18"/>
                    </a:lnTo>
                    <a:lnTo>
                      <a:pt x="48" y="12"/>
                    </a:lnTo>
                    <a:lnTo>
                      <a:pt x="42" y="6"/>
                    </a:lnTo>
                    <a:lnTo>
                      <a:pt x="30" y="0"/>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7" name="Freeform 137"/>
              <p:cNvSpPr>
                <a:spLocks/>
              </p:cNvSpPr>
              <p:nvPr/>
            </p:nvSpPr>
            <p:spPr bwMode="auto">
              <a:xfrm>
                <a:off x="1526" y="2945"/>
                <a:ext cx="48" cy="42"/>
              </a:xfrm>
              <a:custGeom>
                <a:avLst/>
                <a:gdLst>
                  <a:gd name="T0" fmla="*/ 12 w 48"/>
                  <a:gd name="T1" fmla="*/ 12 h 42"/>
                  <a:gd name="T2" fmla="*/ 0 w 48"/>
                  <a:gd name="T3" fmla="*/ 18 h 42"/>
                  <a:gd name="T4" fmla="*/ 0 w 48"/>
                  <a:gd name="T5" fmla="*/ 30 h 42"/>
                  <a:gd name="T6" fmla="*/ 6 w 48"/>
                  <a:gd name="T7" fmla="*/ 42 h 42"/>
                  <a:gd name="T8" fmla="*/ 6 w 48"/>
                  <a:gd name="T9" fmla="*/ 42 h 42"/>
                  <a:gd name="T10" fmla="*/ 12 w 48"/>
                  <a:gd name="T11" fmla="*/ 42 h 42"/>
                  <a:gd name="T12" fmla="*/ 24 w 48"/>
                  <a:gd name="T13" fmla="*/ 42 h 42"/>
                  <a:gd name="T14" fmla="*/ 36 w 48"/>
                  <a:gd name="T15" fmla="*/ 36 h 42"/>
                  <a:gd name="T16" fmla="*/ 36 w 48"/>
                  <a:gd name="T17" fmla="*/ 36 h 42"/>
                  <a:gd name="T18" fmla="*/ 48 w 48"/>
                  <a:gd name="T19" fmla="*/ 24 h 42"/>
                  <a:gd name="T20" fmla="*/ 48 w 48"/>
                  <a:gd name="T21" fmla="*/ 12 h 42"/>
                  <a:gd name="T22" fmla="*/ 42 w 48"/>
                  <a:gd name="T23" fmla="*/ 6 h 42"/>
                  <a:gd name="T24" fmla="*/ 42 w 48"/>
                  <a:gd name="T25" fmla="*/ 6 h 42"/>
                  <a:gd name="T26" fmla="*/ 36 w 48"/>
                  <a:gd name="T27" fmla="*/ 0 h 42"/>
                  <a:gd name="T28" fmla="*/ 24 w 48"/>
                  <a:gd name="T29" fmla="*/ 0 h 42"/>
                  <a:gd name="T30" fmla="*/ 12 w 48"/>
                  <a:gd name="T31" fmla="*/ 12 h 42"/>
                  <a:gd name="T32" fmla="*/ 12 w 48"/>
                  <a:gd name="T33" fmla="*/ 1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2"/>
                  <a:gd name="T53" fmla="*/ 48 w 48"/>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2">
                    <a:moveTo>
                      <a:pt x="12" y="12"/>
                    </a:moveTo>
                    <a:lnTo>
                      <a:pt x="0" y="18"/>
                    </a:lnTo>
                    <a:lnTo>
                      <a:pt x="0" y="30"/>
                    </a:lnTo>
                    <a:lnTo>
                      <a:pt x="6" y="42"/>
                    </a:lnTo>
                    <a:lnTo>
                      <a:pt x="12" y="42"/>
                    </a:lnTo>
                    <a:lnTo>
                      <a:pt x="24" y="42"/>
                    </a:lnTo>
                    <a:lnTo>
                      <a:pt x="36" y="36"/>
                    </a:lnTo>
                    <a:lnTo>
                      <a:pt x="48" y="24"/>
                    </a:lnTo>
                    <a:lnTo>
                      <a:pt x="48" y="12"/>
                    </a:lnTo>
                    <a:lnTo>
                      <a:pt x="42" y="6"/>
                    </a:lnTo>
                    <a:lnTo>
                      <a:pt x="36" y="0"/>
                    </a:lnTo>
                    <a:lnTo>
                      <a:pt x="24" y="0"/>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8" name="Freeform 138"/>
              <p:cNvSpPr>
                <a:spLocks/>
              </p:cNvSpPr>
              <p:nvPr/>
            </p:nvSpPr>
            <p:spPr bwMode="auto">
              <a:xfrm>
                <a:off x="1526" y="2945"/>
                <a:ext cx="48" cy="42"/>
              </a:xfrm>
              <a:custGeom>
                <a:avLst/>
                <a:gdLst>
                  <a:gd name="T0" fmla="*/ 12 w 48"/>
                  <a:gd name="T1" fmla="*/ 12 h 42"/>
                  <a:gd name="T2" fmla="*/ 0 w 48"/>
                  <a:gd name="T3" fmla="*/ 18 h 42"/>
                  <a:gd name="T4" fmla="*/ 0 w 48"/>
                  <a:gd name="T5" fmla="*/ 30 h 42"/>
                  <a:gd name="T6" fmla="*/ 6 w 48"/>
                  <a:gd name="T7" fmla="*/ 42 h 42"/>
                  <a:gd name="T8" fmla="*/ 6 w 48"/>
                  <a:gd name="T9" fmla="*/ 42 h 42"/>
                  <a:gd name="T10" fmla="*/ 12 w 48"/>
                  <a:gd name="T11" fmla="*/ 42 h 42"/>
                  <a:gd name="T12" fmla="*/ 24 w 48"/>
                  <a:gd name="T13" fmla="*/ 42 h 42"/>
                  <a:gd name="T14" fmla="*/ 36 w 48"/>
                  <a:gd name="T15" fmla="*/ 36 h 42"/>
                  <a:gd name="T16" fmla="*/ 36 w 48"/>
                  <a:gd name="T17" fmla="*/ 36 h 42"/>
                  <a:gd name="T18" fmla="*/ 48 w 48"/>
                  <a:gd name="T19" fmla="*/ 24 h 42"/>
                  <a:gd name="T20" fmla="*/ 48 w 48"/>
                  <a:gd name="T21" fmla="*/ 12 h 42"/>
                  <a:gd name="T22" fmla="*/ 42 w 48"/>
                  <a:gd name="T23" fmla="*/ 6 h 42"/>
                  <a:gd name="T24" fmla="*/ 42 w 48"/>
                  <a:gd name="T25" fmla="*/ 6 h 42"/>
                  <a:gd name="T26" fmla="*/ 36 w 48"/>
                  <a:gd name="T27" fmla="*/ 0 h 42"/>
                  <a:gd name="T28" fmla="*/ 24 w 48"/>
                  <a:gd name="T29" fmla="*/ 0 h 42"/>
                  <a:gd name="T30" fmla="*/ 12 w 48"/>
                  <a:gd name="T31" fmla="*/ 12 h 42"/>
                  <a:gd name="T32" fmla="*/ 12 w 48"/>
                  <a:gd name="T33" fmla="*/ 12 h 42"/>
                  <a:gd name="T34" fmla="*/ 12 w 48"/>
                  <a:gd name="T35" fmla="*/ 12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2"/>
                  <a:gd name="T56" fmla="*/ 48 w 48"/>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2">
                    <a:moveTo>
                      <a:pt x="12" y="12"/>
                    </a:moveTo>
                    <a:lnTo>
                      <a:pt x="0" y="18"/>
                    </a:lnTo>
                    <a:lnTo>
                      <a:pt x="0" y="30"/>
                    </a:lnTo>
                    <a:lnTo>
                      <a:pt x="6" y="42"/>
                    </a:lnTo>
                    <a:lnTo>
                      <a:pt x="12" y="42"/>
                    </a:lnTo>
                    <a:lnTo>
                      <a:pt x="24" y="42"/>
                    </a:lnTo>
                    <a:lnTo>
                      <a:pt x="36" y="36"/>
                    </a:lnTo>
                    <a:lnTo>
                      <a:pt x="48" y="24"/>
                    </a:lnTo>
                    <a:lnTo>
                      <a:pt x="48" y="12"/>
                    </a:lnTo>
                    <a:lnTo>
                      <a:pt x="42" y="6"/>
                    </a:lnTo>
                    <a:lnTo>
                      <a:pt x="36" y="0"/>
                    </a:lnTo>
                    <a:lnTo>
                      <a:pt x="24" y="0"/>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09" name="Freeform 139"/>
              <p:cNvSpPr>
                <a:spLocks/>
              </p:cNvSpPr>
              <p:nvPr/>
            </p:nvSpPr>
            <p:spPr bwMode="auto">
              <a:xfrm>
                <a:off x="1562" y="2903"/>
                <a:ext cx="42" cy="48"/>
              </a:xfrm>
              <a:custGeom>
                <a:avLst/>
                <a:gdLst>
                  <a:gd name="T0" fmla="*/ 6 w 42"/>
                  <a:gd name="T1" fmla="*/ 18 h 48"/>
                  <a:gd name="T2" fmla="*/ 0 w 42"/>
                  <a:gd name="T3" fmla="*/ 30 h 48"/>
                  <a:gd name="T4" fmla="*/ 6 w 42"/>
                  <a:gd name="T5" fmla="*/ 42 h 48"/>
                  <a:gd name="T6" fmla="*/ 12 w 42"/>
                  <a:gd name="T7" fmla="*/ 48 h 48"/>
                  <a:gd name="T8" fmla="*/ 12 w 42"/>
                  <a:gd name="T9" fmla="*/ 48 h 48"/>
                  <a:gd name="T10" fmla="*/ 24 w 42"/>
                  <a:gd name="T11" fmla="*/ 48 h 48"/>
                  <a:gd name="T12" fmla="*/ 30 w 42"/>
                  <a:gd name="T13" fmla="*/ 42 h 48"/>
                  <a:gd name="T14" fmla="*/ 42 w 42"/>
                  <a:gd name="T15" fmla="*/ 30 h 48"/>
                  <a:gd name="T16" fmla="*/ 42 w 42"/>
                  <a:gd name="T17" fmla="*/ 30 h 48"/>
                  <a:gd name="T18" fmla="*/ 42 w 42"/>
                  <a:gd name="T19" fmla="*/ 18 h 48"/>
                  <a:gd name="T20" fmla="*/ 42 w 42"/>
                  <a:gd name="T21" fmla="*/ 6 h 48"/>
                  <a:gd name="T22" fmla="*/ 30 w 42"/>
                  <a:gd name="T23" fmla="*/ 0 h 48"/>
                  <a:gd name="T24" fmla="*/ 30 w 42"/>
                  <a:gd name="T25" fmla="*/ 0 h 48"/>
                  <a:gd name="T26" fmla="*/ 24 w 42"/>
                  <a:gd name="T27" fmla="*/ 0 h 48"/>
                  <a:gd name="T28" fmla="*/ 12 w 42"/>
                  <a:gd name="T29" fmla="*/ 6 h 48"/>
                  <a:gd name="T30" fmla="*/ 6 w 42"/>
                  <a:gd name="T31" fmla="*/ 18 h 48"/>
                  <a:gd name="T32" fmla="*/ 6 w 42"/>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8"/>
                  <a:gd name="T53" fmla="*/ 42 w 42"/>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8">
                    <a:moveTo>
                      <a:pt x="6" y="18"/>
                    </a:moveTo>
                    <a:lnTo>
                      <a:pt x="0" y="30"/>
                    </a:lnTo>
                    <a:lnTo>
                      <a:pt x="6" y="42"/>
                    </a:lnTo>
                    <a:lnTo>
                      <a:pt x="12" y="48"/>
                    </a:lnTo>
                    <a:lnTo>
                      <a:pt x="24" y="48"/>
                    </a:lnTo>
                    <a:lnTo>
                      <a:pt x="30" y="42"/>
                    </a:lnTo>
                    <a:lnTo>
                      <a:pt x="42" y="30"/>
                    </a:lnTo>
                    <a:lnTo>
                      <a:pt x="42" y="18"/>
                    </a:lnTo>
                    <a:lnTo>
                      <a:pt x="42" y="6"/>
                    </a:lnTo>
                    <a:lnTo>
                      <a:pt x="30" y="0"/>
                    </a:lnTo>
                    <a:lnTo>
                      <a:pt x="24" y="0"/>
                    </a:lnTo>
                    <a:lnTo>
                      <a:pt x="12" y="6"/>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0" name="Freeform 140"/>
              <p:cNvSpPr>
                <a:spLocks/>
              </p:cNvSpPr>
              <p:nvPr/>
            </p:nvSpPr>
            <p:spPr bwMode="auto">
              <a:xfrm>
                <a:off x="1562" y="2903"/>
                <a:ext cx="42" cy="48"/>
              </a:xfrm>
              <a:custGeom>
                <a:avLst/>
                <a:gdLst>
                  <a:gd name="T0" fmla="*/ 6 w 42"/>
                  <a:gd name="T1" fmla="*/ 18 h 48"/>
                  <a:gd name="T2" fmla="*/ 0 w 42"/>
                  <a:gd name="T3" fmla="*/ 30 h 48"/>
                  <a:gd name="T4" fmla="*/ 6 w 42"/>
                  <a:gd name="T5" fmla="*/ 42 h 48"/>
                  <a:gd name="T6" fmla="*/ 12 w 42"/>
                  <a:gd name="T7" fmla="*/ 48 h 48"/>
                  <a:gd name="T8" fmla="*/ 12 w 42"/>
                  <a:gd name="T9" fmla="*/ 48 h 48"/>
                  <a:gd name="T10" fmla="*/ 24 w 42"/>
                  <a:gd name="T11" fmla="*/ 48 h 48"/>
                  <a:gd name="T12" fmla="*/ 30 w 42"/>
                  <a:gd name="T13" fmla="*/ 42 h 48"/>
                  <a:gd name="T14" fmla="*/ 42 w 42"/>
                  <a:gd name="T15" fmla="*/ 30 h 48"/>
                  <a:gd name="T16" fmla="*/ 42 w 42"/>
                  <a:gd name="T17" fmla="*/ 30 h 48"/>
                  <a:gd name="T18" fmla="*/ 42 w 42"/>
                  <a:gd name="T19" fmla="*/ 18 h 48"/>
                  <a:gd name="T20" fmla="*/ 42 w 42"/>
                  <a:gd name="T21" fmla="*/ 6 h 48"/>
                  <a:gd name="T22" fmla="*/ 30 w 42"/>
                  <a:gd name="T23" fmla="*/ 0 h 48"/>
                  <a:gd name="T24" fmla="*/ 30 w 42"/>
                  <a:gd name="T25" fmla="*/ 0 h 48"/>
                  <a:gd name="T26" fmla="*/ 24 w 42"/>
                  <a:gd name="T27" fmla="*/ 0 h 48"/>
                  <a:gd name="T28" fmla="*/ 12 w 42"/>
                  <a:gd name="T29" fmla="*/ 6 h 48"/>
                  <a:gd name="T30" fmla="*/ 6 w 42"/>
                  <a:gd name="T31" fmla="*/ 18 h 48"/>
                  <a:gd name="T32" fmla="*/ 6 w 42"/>
                  <a:gd name="T33" fmla="*/ 18 h 48"/>
                  <a:gd name="T34" fmla="*/ 6 w 42"/>
                  <a:gd name="T35" fmla="*/ 18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8"/>
                  <a:gd name="T56" fmla="*/ 42 w 42"/>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8">
                    <a:moveTo>
                      <a:pt x="6" y="18"/>
                    </a:moveTo>
                    <a:lnTo>
                      <a:pt x="0" y="30"/>
                    </a:lnTo>
                    <a:lnTo>
                      <a:pt x="6" y="42"/>
                    </a:lnTo>
                    <a:lnTo>
                      <a:pt x="12" y="48"/>
                    </a:lnTo>
                    <a:lnTo>
                      <a:pt x="24" y="48"/>
                    </a:lnTo>
                    <a:lnTo>
                      <a:pt x="30" y="42"/>
                    </a:lnTo>
                    <a:lnTo>
                      <a:pt x="42" y="30"/>
                    </a:lnTo>
                    <a:lnTo>
                      <a:pt x="42" y="18"/>
                    </a:lnTo>
                    <a:lnTo>
                      <a:pt x="42" y="6"/>
                    </a:lnTo>
                    <a:lnTo>
                      <a:pt x="30" y="0"/>
                    </a:lnTo>
                    <a:lnTo>
                      <a:pt x="24" y="0"/>
                    </a:lnTo>
                    <a:lnTo>
                      <a:pt x="12" y="6"/>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1" name="Freeform 141"/>
              <p:cNvSpPr>
                <a:spLocks/>
              </p:cNvSpPr>
              <p:nvPr/>
            </p:nvSpPr>
            <p:spPr bwMode="auto">
              <a:xfrm>
                <a:off x="1580" y="2855"/>
                <a:ext cx="42" cy="54"/>
              </a:xfrm>
              <a:custGeom>
                <a:avLst/>
                <a:gdLst>
                  <a:gd name="T0" fmla="*/ 0 w 42"/>
                  <a:gd name="T1" fmla="*/ 24 h 54"/>
                  <a:gd name="T2" fmla="*/ 6 w 42"/>
                  <a:gd name="T3" fmla="*/ 42 h 54"/>
                  <a:gd name="T4" fmla="*/ 12 w 42"/>
                  <a:gd name="T5" fmla="*/ 48 h 54"/>
                  <a:gd name="T6" fmla="*/ 18 w 42"/>
                  <a:gd name="T7" fmla="*/ 54 h 54"/>
                  <a:gd name="T8" fmla="*/ 18 w 42"/>
                  <a:gd name="T9" fmla="*/ 54 h 54"/>
                  <a:gd name="T10" fmla="*/ 30 w 42"/>
                  <a:gd name="T11" fmla="*/ 48 h 54"/>
                  <a:gd name="T12" fmla="*/ 36 w 42"/>
                  <a:gd name="T13" fmla="*/ 42 h 54"/>
                  <a:gd name="T14" fmla="*/ 42 w 42"/>
                  <a:gd name="T15" fmla="*/ 24 h 54"/>
                  <a:gd name="T16" fmla="*/ 42 w 42"/>
                  <a:gd name="T17" fmla="*/ 24 h 54"/>
                  <a:gd name="T18" fmla="*/ 36 w 42"/>
                  <a:gd name="T19" fmla="*/ 12 h 54"/>
                  <a:gd name="T20" fmla="*/ 30 w 42"/>
                  <a:gd name="T21" fmla="*/ 0 h 54"/>
                  <a:gd name="T22" fmla="*/ 18 w 42"/>
                  <a:gd name="T23" fmla="*/ 0 h 54"/>
                  <a:gd name="T24" fmla="*/ 18 w 42"/>
                  <a:gd name="T25" fmla="*/ 0 h 54"/>
                  <a:gd name="T26" fmla="*/ 12 w 42"/>
                  <a:gd name="T27" fmla="*/ 0 h 54"/>
                  <a:gd name="T28" fmla="*/ 6 w 42"/>
                  <a:gd name="T29" fmla="*/ 12 h 54"/>
                  <a:gd name="T30" fmla="*/ 0 w 42"/>
                  <a:gd name="T31" fmla="*/ 24 h 54"/>
                  <a:gd name="T32" fmla="*/ 0 w 42"/>
                  <a:gd name="T33" fmla="*/ 2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54"/>
                  <a:gd name="T53" fmla="*/ 42 w 42"/>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54">
                    <a:moveTo>
                      <a:pt x="0" y="24"/>
                    </a:moveTo>
                    <a:lnTo>
                      <a:pt x="6" y="42"/>
                    </a:lnTo>
                    <a:lnTo>
                      <a:pt x="12" y="48"/>
                    </a:lnTo>
                    <a:lnTo>
                      <a:pt x="18" y="54"/>
                    </a:lnTo>
                    <a:lnTo>
                      <a:pt x="30" y="48"/>
                    </a:lnTo>
                    <a:lnTo>
                      <a:pt x="36" y="42"/>
                    </a:lnTo>
                    <a:lnTo>
                      <a:pt x="42" y="24"/>
                    </a:lnTo>
                    <a:lnTo>
                      <a:pt x="36" y="12"/>
                    </a:lnTo>
                    <a:lnTo>
                      <a:pt x="30" y="0"/>
                    </a:lnTo>
                    <a:lnTo>
                      <a:pt x="18" y="0"/>
                    </a:lnTo>
                    <a:lnTo>
                      <a:pt x="12" y="0"/>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2" name="Freeform 142"/>
              <p:cNvSpPr>
                <a:spLocks/>
              </p:cNvSpPr>
              <p:nvPr/>
            </p:nvSpPr>
            <p:spPr bwMode="auto">
              <a:xfrm>
                <a:off x="1580" y="2855"/>
                <a:ext cx="42" cy="54"/>
              </a:xfrm>
              <a:custGeom>
                <a:avLst/>
                <a:gdLst>
                  <a:gd name="T0" fmla="*/ 0 w 42"/>
                  <a:gd name="T1" fmla="*/ 24 h 54"/>
                  <a:gd name="T2" fmla="*/ 6 w 42"/>
                  <a:gd name="T3" fmla="*/ 42 h 54"/>
                  <a:gd name="T4" fmla="*/ 12 w 42"/>
                  <a:gd name="T5" fmla="*/ 48 h 54"/>
                  <a:gd name="T6" fmla="*/ 18 w 42"/>
                  <a:gd name="T7" fmla="*/ 54 h 54"/>
                  <a:gd name="T8" fmla="*/ 18 w 42"/>
                  <a:gd name="T9" fmla="*/ 54 h 54"/>
                  <a:gd name="T10" fmla="*/ 30 w 42"/>
                  <a:gd name="T11" fmla="*/ 48 h 54"/>
                  <a:gd name="T12" fmla="*/ 36 w 42"/>
                  <a:gd name="T13" fmla="*/ 42 h 54"/>
                  <a:gd name="T14" fmla="*/ 42 w 42"/>
                  <a:gd name="T15" fmla="*/ 24 h 54"/>
                  <a:gd name="T16" fmla="*/ 42 w 42"/>
                  <a:gd name="T17" fmla="*/ 24 h 54"/>
                  <a:gd name="T18" fmla="*/ 36 w 42"/>
                  <a:gd name="T19" fmla="*/ 12 h 54"/>
                  <a:gd name="T20" fmla="*/ 30 w 42"/>
                  <a:gd name="T21" fmla="*/ 0 h 54"/>
                  <a:gd name="T22" fmla="*/ 18 w 42"/>
                  <a:gd name="T23" fmla="*/ 0 h 54"/>
                  <a:gd name="T24" fmla="*/ 18 w 42"/>
                  <a:gd name="T25" fmla="*/ 0 h 54"/>
                  <a:gd name="T26" fmla="*/ 12 w 42"/>
                  <a:gd name="T27" fmla="*/ 0 h 54"/>
                  <a:gd name="T28" fmla="*/ 6 w 42"/>
                  <a:gd name="T29" fmla="*/ 12 h 54"/>
                  <a:gd name="T30" fmla="*/ 0 w 42"/>
                  <a:gd name="T31" fmla="*/ 24 h 54"/>
                  <a:gd name="T32" fmla="*/ 0 w 42"/>
                  <a:gd name="T33" fmla="*/ 24 h 54"/>
                  <a:gd name="T34" fmla="*/ 0 w 42"/>
                  <a:gd name="T35" fmla="*/ 2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54"/>
                  <a:gd name="T56" fmla="*/ 42 w 42"/>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54">
                    <a:moveTo>
                      <a:pt x="0" y="24"/>
                    </a:moveTo>
                    <a:lnTo>
                      <a:pt x="6" y="42"/>
                    </a:lnTo>
                    <a:lnTo>
                      <a:pt x="12" y="48"/>
                    </a:lnTo>
                    <a:lnTo>
                      <a:pt x="18" y="54"/>
                    </a:lnTo>
                    <a:lnTo>
                      <a:pt x="30" y="48"/>
                    </a:lnTo>
                    <a:lnTo>
                      <a:pt x="36" y="42"/>
                    </a:lnTo>
                    <a:lnTo>
                      <a:pt x="42" y="24"/>
                    </a:lnTo>
                    <a:lnTo>
                      <a:pt x="36" y="12"/>
                    </a:lnTo>
                    <a:lnTo>
                      <a:pt x="30" y="0"/>
                    </a:lnTo>
                    <a:lnTo>
                      <a:pt x="18" y="0"/>
                    </a:lnTo>
                    <a:lnTo>
                      <a:pt x="12" y="0"/>
                    </a:lnTo>
                    <a:lnTo>
                      <a:pt x="6" y="12"/>
                    </a:lnTo>
                    <a:lnTo>
                      <a:pt x="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3" name="Freeform 143"/>
              <p:cNvSpPr>
                <a:spLocks/>
              </p:cNvSpPr>
              <p:nvPr/>
            </p:nvSpPr>
            <p:spPr bwMode="auto">
              <a:xfrm>
                <a:off x="1574" y="2807"/>
                <a:ext cx="42" cy="48"/>
              </a:xfrm>
              <a:custGeom>
                <a:avLst/>
                <a:gdLst>
                  <a:gd name="T0" fmla="*/ 6 w 42"/>
                  <a:gd name="T1" fmla="*/ 30 h 48"/>
                  <a:gd name="T2" fmla="*/ 12 w 42"/>
                  <a:gd name="T3" fmla="*/ 42 h 48"/>
                  <a:gd name="T4" fmla="*/ 24 w 42"/>
                  <a:gd name="T5" fmla="*/ 48 h 48"/>
                  <a:gd name="T6" fmla="*/ 36 w 42"/>
                  <a:gd name="T7" fmla="*/ 48 h 48"/>
                  <a:gd name="T8" fmla="*/ 36 w 42"/>
                  <a:gd name="T9" fmla="*/ 48 h 48"/>
                  <a:gd name="T10" fmla="*/ 42 w 42"/>
                  <a:gd name="T11" fmla="*/ 42 h 48"/>
                  <a:gd name="T12" fmla="*/ 42 w 42"/>
                  <a:gd name="T13" fmla="*/ 30 h 48"/>
                  <a:gd name="T14" fmla="*/ 42 w 42"/>
                  <a:gd name="T15" fmla="*/ 18 h 48"/>
                  <a:gd name="T16" fmla="*/ 42 w 42"/>
                  <a:gd name="T17" fmla="*/ 18 h 48"/>
                  <a:gd name="T18" fmla="*/ 30 w 42"/>
                  <a:gd name="T19" fmla="*/ 6 h 48"/>
                  <a:gd name="T20" fmla="*/ 24 w 42"/>
                  <a:gd name="T21" fmla="*/ 0 h 48"/>
                  <a:gd name="T22" fmla="*/ 12 w 42"/>
                  <a:gd name="T23" fmla="*/ 0 h 48"/>
                  <a:gd name="T24" fmla="*/ 12 w 42"/>
                  <a:gd name="T25" fmla="*/ 0 h 48"/>
                  <a:gd name="T26" fmla="*/ 6 w 42"/>
                  <a:gd name="T27" fmla="*/ 6 h 48"/>
                  <a:gd name="T28" fmla="*/ 0 w 42"/>
                  <a:gd name="T29" fmla="*/ 18 h 48"/>
                  <a:gd name="T30" fmla="*/ 6 w 42"/>
                  <a:gd name="T31" fmla="*/ 30 h 48"/>
                  <a:gd name="T32" fmla="*/ 6 w 42"/>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8"/>
                  <a:gd name="T53" fmla="*/ 42 w 42"/>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8">
                    <a:moveTo>
                      <a:pt x="6" y="30"/>
                    </a:moveTo>
                    <a:lnTo>
                      <a:pt x="12" y="42"/>
                    </a:lnTo>
                    <a:lnTo>
                      <a:pt x="24" y="48"/>
                    </a:lnTo>
                    <a:lnTo>
                      <a:pt x="36" y="48"/>
                    </a:lnTo>
                    <a:lnTo>
                      <a:pt x="42" y="42"/>
                    </a:lnTo>
                    <a:lnTo>
                      <a:pt x="42" y="30"/>
                    </a:lnTo>
                    <a:lnTo>
                      <a:pt x="42" y="18"/>
                    </a:lnTo>
                    <a:lnTo>
                      <a:pt x="30" y="6"/>
                    </a:lnTo>
                    <a:lnTo>
                      <a:pt x="24" y="0"/>
                    </a:lnTo>
                    <a:lnTo>
                      <a:pt x="12" y="0"/>
                    </a:lnTo>
                    <a:lnTo>
                      <a:pt x="6" y="6"/>
                    </a:lnTo>
                    <a:lnTo>
                      <a:pt x="0" y="18"/>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4" name="Freeform 144"/>
              <p:cNvSpPr>
                <a:spLocks/>
              </p:cNvSpPr>
              <p:nvPr/>
            </p:nvSpPr>
            <p:spPr bwMode="auto">
              <a:xfrm>
                <a:off x="1574" y="2807"/>
                <a:ext cx="42" cy="48"/>
              </a:xfrm>
              <a:custGeom>
                <a:avLst/>
                <a:gdLst>
                  <a:gd name="T0" fmla="*/ 6 w 42"/>
                  <a:gd name="T1" fmla="*/ 30 h 48"/>
                  <a:gd name="T2" fmla="*/ 12 w 42"/>
                  <a:gd name="T3" fmla="*/ 42 h 48"/>
                  <a:gd name="T4" fmla="*/ 24 w 42"/>
                  <a:gd name="T5" fmla="*/ 48 h 48"/>
                  <a:gd name="T6" fmla="*/ 36 w 42"/>
                  <a:gd name="T7" fmla="*/ 48 h 48"/>
                  <a:gd name="T8" fmla="*/ 36 w 42"/>
                  <a:gd name="T9" fmla="*/ 48 h 48"/>
                  <a:gd name="T10" fmla="*/ 42 w 42"/>
                  <a:gd name="T11" fmla="*/ 42 h 48"/>
                  <a:gd name="T12" fmla="*/ 42 w 42"/>
                  <a:gd name="T13" fmla="*/ 30 h 48"/>
                  <a:gd name="T14" fmla="*/ 42 w 42"/>
                  <a:gd name="T15" fmla="*/ 18 h 48"/>
                  <a:gd name="T16" fmla="*/ 42 w 42"/>
                  <a:gd name="T17" fmla="*/ 18 h 48"/>
                  <a:gd name="T18" fmla="*/ 30 w 42"/>
                  <a:gd name="T19" fmla="*/ 6 h 48"/>
                  <a:gd name="T20" fmla="*/ 24 w 42"/>
                  <a:gd name="T21" fmla="*/ 0 h 48"/>
                  <a:gd name="T22" fmla="*/ 12 w 42"/>
                  <a:gd name="T23" fmla="*/ 0 h 48"/>
                  <a:gd name="T24" fmla="*/ 12 w 42"/>
                  <a:gd name="T25" fmla="*/ 0 h 48"/>
                  <a:gd name="T26" fmla="*/ 6 w 42"/>
                  <a:gd name="T27" fmla="*/ 6 h 48"/>
                  <a:gd name="T28" fmla="*/ 0 w 42"/>
                  <a:gd name="T29" fmla="*/ 18 h 48"/>
                  <a:gd name="T30" fmla="*/ 6 w 42"/>
                  <a:gd name="T31" fmla="*/ 30 h 48"/>
                  <a:gd name="T32" fmla="*/ 6 w 42"/>
                  <a:gd name="T33" fmla="*/ 30 h 48"/>
                  <a:gd name="T34" fmla="*/ 6 w 42"/>
                  <a:gd name="T35" fmla="*/ 3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8"/>
                  <a:gd name="T56" fmla="*/ 42 w 42"/>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8">
                    <a:moveTo>
                      <a:pt x="6" y="30"/>
                    </a:moveTo>
                    <a:lnTo>
                      <a:pt x="12" y="42"/>
                    </a:lnTo>
                    <a:lnTo>
                      <a:pt x="24" y="48"/>
                    </a:lnTo>
                    <a:lnTo>
                      <a:pt x="36" y="48"/>
                    </a:lnTo>
                    <a:lnTo>
                      <a:pt x="42" y="42"/>
                    </a:lnTo>
                    <a:lnTo>
                      <a:pt x="42" y="30"/>
                    </a:lnTo>
                    <a:lnTo>
                      <a:pt x="42" y="18"/>
                    </a:lnTo>
                    <a:lnTo>
                      <a:pt x="30" y="6"/>
                    </a:lnTo>
                    <a:lnTo>
                      <a:pt x="24" y="0"/>
                    </a:lnTo>
                    <a:lnTo>
                      <a:pt x="12" y="0"/>
                    </a:lnTo>
                    <a:lnTo>
                      <a:pt x="6" y="6"/>
                    </a:lnTo>
                    <a:lnTo>
                      <a:pt x="0" y="18"/>
                    </a:lnTo>
                    <a:lnTo>
                      <a:pt x="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5" name="Freeform 145"/>
              <p:cNvSpPr>
                <a:spLocks/>
              </p:cNvSpPr>
              <p:nvPr/>
            </p:nvSpPr>
            <p:spPr bwMode="auto">
              <a:xfrm>
                <a:off x="1550" y="2765"/>
                <a:ext cx="48" cy="42"/>
              </a:xfrm>
              <a:custGeom>
                <a:avLst/>
                <a:gdLst>
                  <a:gd name="T0" fmla="*/ 12 w 48"/>
                  <a:gd name="T1" fmla="*/ 36 h 42"/>
                  <a:gd name="T2" fmla="*/ 24 w 48"/>
                  <a:gd name="T3" fmla="*/ 42 h 42"/>
                  <a:gd name="T4" fmla="*/ 36 w 48"/>
                  <a:gd name="T5" fmla="*/ 42 h 42"/>
                  <a:gd name="T6" fmla="*/ 42 w 48"/>
                  <a:gd name="T7" fmla="*/ 42 h 42"/>
                  <a:gd name="T8" fmla="*/ 42 w 48"/>
                  <a:gd name="T9" fmla="*/ 42 h 42"/>
                  <a:gd name="T10" fmla="*/ 48 w 48"/>
                  <a:gd name="T11" fmla="*/ 30 h 42"/>
                  <a:gd name="T12" fmla="*/ 42 w 48"/>
                  <a:gd name="T13" fmla="*/ 18 h 42"/>
                  <a:gd name="T14" fmla="*/ 36 w 48"/>
                  <a:gd name="T15" fmla="*/ 6 h 42"/>
                  <a:gd name="T16" fmla="*/ 36 w 48"/>
                  <a:gd name="T17" fmla="*/ 6 h 42"/>
                  <a:gd name="T18" fmla="*/ 24 w 48"/>
                  <a:gd name="T19" fmla="*/ 0 h 42"/>
                  <a:gd name="T20" fmla="*/ 12 w 48"/>
                  <a:gd name="T21" fmla="*/ 0 h 42"/>
                  <a:gd name="T22" fmla="*/ 6 w 48"/>
                  <a:gd name="T23" fmla="*/ 0 h 42"/>
                  <a:gd name="T24" fmla="*/ 6 w 48"/>
                  <a:gd name="T25" fmla="*/ 0 h 42"/>
                  <a:gd name="T26" fmla="*/ 0 w 48"/>
                  <a:gd name="T27" fmla="*/ 12 h 42"/>
                  <a:gd name="T28" fmla="*/ 0 w 48"/>
                  <a:gd name="T29" fmla="*/ 24 h 42"/>
                  <a:gd name="T30" fmla="*/ 12 w 48"/>
                  <a:gd name="T31" fmla="*/ 36 h 42"/>
                  <a:gd name="T32" fmla="*/ 12 w 48"/>
                  <a:gd name="T33" fmla="*/ 36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2"/>
                  <a:gd name="T53" fmla="*/ 48 w 48"/>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2">
                    <a:moveTo>
                      <a:pt x="12" y="36"/>
                    </a:moveTo>
                    <a:lnTo>
                      <a:pt x="24" y="42"/>
                    </a:lnTo>
                    <a:lnTo>
                      <a:pt x="36" y="42"/>
                    </a:lnTo>
                    <a:lnTo>
                      <a:pt x="42" y="42"/>
                    </a:lnTo>
                    <a:lnTo>
                      <a:pt x="48" y="30"/>
                    </a:lnTo>
                    <a:lnTo>
                      <a:pt x="42" y="18"/>
                    </a:lnTo>
                    <a:lnTo>
                      <a:pt x="36" y="6"/>
                    </a:lnTo>
                    <a:lnTo>
                      <a:pt x="24" y="0"/>
                    </a:lnTo>
                    <a:lnTo>
                      <a:pt x="12" y="0"/>
                    </a:lnTo>
                    <a:lnTo>
                      <a:pt x="6" y="0"/>
                    </a:lnTo>
                    <a:lnTo>
                      <a:pt x="0" y="12"/>
                    </a:lnTo>
                    <a:lnTo>
                      <a:pt x="0" y="24"/>
                    </a:lnTo>
                    <a:lnTo>
                      <a:pt x="12"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6" name="Freeform 146"/>
              <p:cNvSpPr>
                <a:spLocks/>
              </p:cNvSpPr>
              <p:nvPr/>
            </p:nvSpPr>
            <p:spPr bwMode="auto">
              <a:xfrm>
                <a:off x="1550" y="2765"/>
                <a:ext cx="48" cy="42"/>
              </a:xfrm>
              <a:custGeom>
                <a:avLst/>
                <a:gdLst>
                  <a:gd name="T0" fmla="*/ 12 w 48"/>
                  <a:gd name="T1" fmla="*/ 36 h 42"/>
                  <a:gd name="T2" fmla="*/ 24 w 48"/>
                  <a:gd name="T3" fmla="*/ 42 h 42"/>
                  <a:gd name="T4" fmla="*/ 36 w 48"/>
                  <a:gd name="T5" fmla="*/ 42 h 42"/>
                  <a:gd name="T6" fmla="*/ 42 w 48"/>
                  <a:gd name="T7" fmla="*/ 42 h 42"/>
                  <a:gd name="T8" fmla="*/ 42 w 48"/>
                  <a:gd name="T9" fmla="*/ 42 h 42"/>
                  <a:gd name="T10" fmla="*/ 48 w 48"/>
                  <a:gd name="T11" fmla="*/ 30 h 42"/>
                  <a:gd name="T12" fmla="*/ 42 w 48"/>
                  <a:gd name="T13" fmla="*/ 18 h 42"/>
                  <a:gd name="T14" fmla="*/ 36 w 48"/>
                  <a:gd name="T15" fmla="*/ 6 h 42"/>
                  <a:gd name="T16" fmla="*/ 36 w 48"/>
                  <a:gd name="T17" fmla="*/ 6 h 42"/>
                  <a:gd name="T18" fmla="*/ 24 w 48"/>
                  <a:gd name="T19" fmla="*/ 0 h 42"/>
                  <a:gd name="T20" fmla="*/ 12 w 48"/>
                  <a:gd name="T21" fmla="*/ 0 h 42"/>
                  <a:gd name="T22" fmla="*/ 6 w 48"/>
                  <a:gd name="T23" fmla="*/ 0 h 42"/>
                  <a:gd name="T24" fmla="*/ 6 w 48"/>
                  <a:gd name="T25" fmla="*/ 0 h 42"/>
                  <a:gd name="T26" fmla="*/ 0 w 48"/>
                  <a:gd name="T27" fmla="*/ 12 h 42"/>
                  <a:gd name="T28" fmla="*/ 0 w 48"/>
                  <a:gd name="T29" fmla="*/ 24 h 42"/>
                  <a:gd name="T30" fmla="*/ 12 w 48"/>
                  <a:gd name="T31" fmla="*/ 36 h 42"/>
                  <a:gd name="T32" fmla="*/ 12 w 48"/>
                  <a:gd name="T33" fmla="*/ 36 h 42"/>
                  <a:gd name="T34" fmla="*/ 12 w 48"/>
                  <a:gd name="T35" fmla="*/ 36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2"/>
                  <a:gd name="T56" fmla="*/ 48 w 48"/>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2">
                    <a:moveTo>
                      <a:pt x="12" y="36"/>
                    </a:moveTo>
                    <a:lnTo>
                      <a:pt x="24" y="42"/>
                    </a:lnTo>
                    <a:lnTo>
                      <a:pt x="36" y="42"/>
                    </a:lnTo>
                    <a:lnTo>
                      <a:pt x="42" y="42"/>
                    </a:lnTo>
                    <a:lnTo>
                      <a:pt x="48" y="30"/>
                    </a:lnTo>
                    <a:lnTo>
                      <a:pt x="42" y="18"/>
                    </a:lnTo>
                    <a:lnTo>
                      <a:pt x="36" y="6"/>
                    </a:lnTo>
                    <a:lnTo>
                      <a:pt x="24" y="0"/>
                    </a:lnTo>
                    <a:lnTo>
                      <a:pt x="12" y="0"/>
                    </a:lnTo>
                    <a:lnTo>
                      <a:pt x="6" y="0"/>
                    </a:lnTo>
                    <a:lnTo>
                      <a:pt x="0" y="12"/>
                    </a:lnTo>
                    <a:lnTo>
                      <a:pt x="0" y="24"/>
                    </a:lnTo>
                    <a:lnTo>
                      <a:pt x="12"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7" name="Freeform 147"/>
              <p:cNvSpPr>
                <a:spLocks/>
              </p:cNvSpPr>
              <p:nvPr/>
            </p:nvSpPr>
            <p:spPr bwMode="auto">
              <a:xfrm>
                <a:off x="1508" y="2735"/>
                <a:ext cx="54" cy="36"/>
              </a:xfrm>
              <a:custGeom>
                <a:avLst/>
                <a:gdLst>
                  <a:gd name="T0" fmla="*/ 18 w 54"/>
                  <a:gd name="T1" fmla="*/ 36 h 36"/>
                  <a:gd name="T2" fmla="*/ 30 w 54"/>
                  <a:gd name="T3" fmla="*/ 36 h 36"/>
                  <a:gd name="T4" fmla="*/ 42 w 54"/>
                  <a:gd name="T5" fmla="*/ 36 h 36"/>
                  <a:gd name="T6" fmla="*/ 54 w 54"/>
                  <a:gd name="T7" fmla="*/ 30 h 36"/>
                  <a:gd name="T8" fmla="*/ 54 w 54"/>
                  <a:gd name="T9" fmla="*/ 30 h 36"/>
                  <a:gd name="T10" fmla="*/ 54 w 54"/>
                  <a:gd name="T11" fmla="*/ 18 h 36"/>
                  <a:gd name="T12" fmla="*/ 42 w 54"/>
                  <a:gd name="T13" fmla="*/ 6 h 36"/>
                  <a:gd name="T14" fmla="*/ 30 w 54"/>
                  <a:gd name="T15" fmla="*/ 0 h 36"/>
                  <a:gd name="T16" fmla="*/ 30 w 54"/>
                  <a:gd name="T17" fmla="*/ 0 h 36"/>
                  <a:gd name="T18" fmla="*/ 18 w 54"/>
                  <a:gd name="T19" fmla="*/ 0 h 36"/>
                  <a:gd name="T20" fmla="*/ 6 w 54"/>
                  <a:gd name="T21" fmla="*/ 0 h 36"/>
                  <a:gd name="T22" fmla="*/ 0 w 54"/>
                  <a:gd name="T23" fmla="*/ 6 h 36"/>
                  <a:gd name="T24" fmla="*/ 0 w 54"/>
                  <a:gd name="T25" fmla="*/ 6 h 36"/>
                  <a:gd name="T26" fmla="*/ 0 w 54"/>
                  <a:gd name="T27" fmla="*/ 18 h 36"/>
                  <a:gd name="T28" fmla="*/ 6 w 54"/>
                  <a:gd name="T29" fmla="*/ 30 h 36"/>
                  <a:gd name="T30" fmla="*/ 18 w 54"/>
                  <a:gd name="T31" fmla="*/ 36 h 36"/>
                  <a:gd name="T32" fmla="*/ 18 w 54"/>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36"/>
                  <a:gd name="T53" fmla="*/ 54 w 5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36">
                    <a:moveTo>
                      <a:pt x="18" y="36"/>
                    </a:moveTo>
                    <a:lnTo>
                      <a:pt x="30" y="36"/>
                    </a:lnTo>
                    <a:lnTo>
                      <a:pt x="42" y="36"/>
                    </a:lnTo>
                    <a:lnTo>
                      <a:pt x="54" y="30"/>
                    </a:lnTo>
                    <a:lnTo>
                      <a:pt x="54" y="18"/>
                    </a:lnTo>
                    <a:lnTo>
                      <a:pt x="42" y="6"/>
                    </a:lnTo>
                    <a:lnTo>
                      <a:pt x="30" y="0"/>
                    </a:lnTo>
                    <a:lnTo>
                      <a:pt x="18" y="0"/>
                    </a:lnTo>
                    <a:lnTo>
                      <a:pt x="6" y="0"/>
                    </a:lnTo>
                    <a:lnTo>
                      <a:pt x="0" y="6"/>
                    </a:lnTo>
                    <a:lnTo>
                      <a:pt x="0" y="18"/>
                    </a:lnTo>
                    <a:lnTo>
                      <a:pt x="6" y="30"/>
                    </a:lnTo>
                    <a:lnTo>
                      <a:pt x="18"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8" name="Freeform 148"/>
              <p:cNvSpPr>
                <a:spLocks/>
              </p:cNvSpPr>
              <p:nvPr/>
            </p:nvSpPr>
            <p:spPr bwMode="auto">
              <a:xfrm>
                <a:off x="1508" y="2735"/>
                <a:ext cx="54" cy="36"/>
              </a:xfrm>
              <a:custGeom>
                <a:avLst/>
                <a:gdLst>
                  <a:gd name="T0" fmla="*/ 18 w 54"/>
                  <a:gd name="T1" fmla="*/ 36 h 36"/>
                  <a:gd name="T2" fmla="*/ 30 w 54"/>
                  <a:gd name="T3" fmla="*/ 36 h 36"/>
                  <a:gd name="T4" fmla="*/ 42 w 54"/>
                  <a:gd name="T5" fmla="*/ 36 h 36"/>
                  <a:gd name="T6" fmla="*/ 54 w 54"/>
                  <a:gd name="T7" fmla="*/ 30 h 36"/>
                  <a:gd name="T8" fmla="*/ 54 w 54"/>
                  <a:gd name="T9" fmla="*/ 30 h 36"/>
                  <a:gd name="T10" fmla="*/ 54 w 54"/>
                  <a:gd name="T11" fmla="*/ 18 h 36"/>
                  <a:gd name="T12" fmla="*/ 42 w 54"/>
                  <a:gd name="T13" fmla="*/ 6 h 36"/>
                  <a:gd name="T14" fmla="*/ 30 w 54"/>
                  <a:gd name="T15" fmla="*/ 0 h 36"/>
                  <a:gd name="T16" fmla="*/ 30 w 54"/>
                  <a:gd name="T17" fmla="*/ 0 h 36"/>
                  <a:gd name="T18" fmla="*/ 18 w 54"/>
                  <a:gd name="T19" fmla="*/ 0 h 36"/>
                  <a:gd name="T20" fmla="*/ 6 w 54"/>
                  <a:gd name="T21" fmla="*/ 0 h 36"/>
                  <a:gd name="T22" fmla="*/ 0 w 54"/>
                  <a:gd name="T23" fmla="*/ 6 h 36"/>
                  <a:gd name="T24" fmla="*/ 0 w 54"/>
                  <a:gd name="T25" fmla="*/ 6 h 36"/>
                  <a:gd name="T26" fmla="*/ 0 w 54"/>
                  <a:gd name="T27" fmla="*/ 18 h 36"/>
                  <a:gd name="T28" fmla="*/ 6 w 54"/>
                  <a:gd name="T29" fmla="*/ 30 h 36"/>
                  <a:gd name="T30" fmla="*/ 18 w 54"/>
                  <a:gd name="T31" fmla="*/ 36 h 36"/>
                  <a:gd name="T32" fmla="*/ 18 w 54"/>
                  <a:gd name="T33" fmla="*/ 36 h 36"/>
                  <a:gd name="T34" fmla="*/ 18 w 54"/>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36"/>
                  <a:gd name="T56" fmla="*/ 54 w 54"/>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36">
                    <a:moveTo>
                      <a:pt x="18" y="36"/>
                    </a:moveTo>
                    <a:lnTo>
                      <a:pt x="30" y="36"/>
                    </a:lnTo>
                    <a:lnTo>
                      <a:pt x="42" y="36"/>
                    </a:lnTo>
                    <a:lnTo>
                      <a:pt x="54" y="30"/>
                    </a:lnTo>
                    <a:lnTo>
                      <a:pt x="54" y="18"/>
                    </a:lnTo>
                    <a:lnTo>
                      <a:pt x="42" y="6"/>
                    </a:lnTo>
                    <a:lnTo>
                      <a:pt x="30" y="0"/>
                    </a:lnTo>
                    <a:lnTo>
                      <a:pt x="18" y="0"/>
                    </a:lnTo>
                    <a:lnTo>
                      <a:pt x="6" y="0"/>
                    </a:lnTo>
                    <a:lnTo>
                      <a:pt x="0" y="6"/>
                    </a:lnTo>
                    <a:lnTo>
                      <a:pt x="0" y="18"/>
                    </a:lnTo>
                    <a:lnTo>
                      <a:pt x="6" y="30"/>
                    </a:lnTo>
                    <a:lnTo>
                      <a:pt x="18"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19" name="Freeform 149"/>
              <p:cNvSpPr>
                <a:spLocks/>
              </p:cNvSpPr>
              <p:nvPr/>
            </p:nvSpPr>
            <p:spPr bwMode="auto">
              <a:xfrm>
                <a:off x="1454" y="2717"/>
                <a:ext cx="54" cy="36"/>
              </a:xfrm>
              <a:custGeom>
                <a:avLst/>
                <a:gdLst>
                  <a:gd name="T0" fmla="*/ 30 w 54"/>
                  <a:gd name="T1" fmla="*/ 36 h 36"/>
                  <a:gd name="T2" fmla="*/ 42 w 54"/>
                  <a:gd name="T3" fmla="*/ 36 h 36"/>
                  <a:gd name="T4" fmla="*/ 54 w 54"/>
                  <a:gd name="T5" fmla="*/ 30 h 36"/>
                  <a:gd name="T6" fmla="*/ 54 w 54"/>
                  <a:gd name="T7" fmla="*/ 18 h 36"/>
                  <a:gd name="T8" fmla="*/ 54 w 54"/>
                  <a:gd name="T9" fmla="*/ 18 h 36"/>
                  <a:gd name="T10" fmla="*/ 54 w 54"/>
                  <a:gd name="T11" fmla="*/ 12 h 36"/>
                  <a:gd name="T12" fmla="*/ 42 w 54"/>
                  <a:gd name="T13" fmla="*/ 6 h 36"/>
                  <a:gd name="T14" fmla="*/ 30 w 54"/>
                  <a:gd name="T15" fmla="*/ 0 h 36"/>
                  <a:gd name="T16" fmla="*/ 30 w 54"/>
                  <a:gd name="T17" fmla="*/ 0 h 36"/>
                  <a:gd name="T18" fmla="*/ 12 w 54"/>
                  <a:gd name="T19" fmla="*/ 6 h 36"/>
                  <a:gd name="T20" fmla="*/ 6 w 54"/>
                  <a:gd name="T21" fmla="*/ 12 h 36"/>
                  <a:gd name="T22" fmla="*/ 0 w 54"/>
                  <a:gd name="T23" fmla="*/ 18 h 36"/>
                  <a:gd name="T24" fmla="*/ 0 w 54"/>
                  <a:gd name="T25" fmla="*/ 18 h 36"/>
                  <a:gd name="T26" fmla="*/ 6 w 54"/>
                  <a:gd name="T27" fmla="*/ 30 h 36"/>
                  <a:gd name="T28" fmla="*/ 12 w 54"/>
                  <a:gd name="T29" fmla="*/ 36 h 36"/>
                  <a:gd name="T30" fmla="*/ 30 w 54"/>
                  <a:gd name="T31" fmla="*/ 36 h 36"/>
                  <a:gd name="T32" fmla="*/ 30 w 54"/>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36"/>
                  <a:gd name="T53" fmla="*/ 54 w 5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36">
                    <a:moveTo>
                      <a:pt x="30" y="36"/>
                    </a:moveTo>
                    <a:lnTo>
                      <a:pt x="42" y="36"/>
                    </a:lnTo>
                    <a:lnTo>
                      <a:pt x="54" y="30"/>
                    </a:lnTo>
                    <a:lnTo>
                      <a:pt x="54" y="18"/>
                    </a:lnTo>
                    <a:lnTo>
                      <a:pt x="54" y="12"/>
                    </a:lnTo>
                    <a:lnTo>
                      <a:pt x="42" y="6"/>
                    </a:lnTo>
                    <a:lnTo>
                      <a:pt x="30" y="0"/>
                    </a:lnTo>
                    <a:lnTo>
                      <a:pt x="12" y="6"/>
                    </a:lnTo>
                    <a:lnTo>
                      <a:pt x="6" y="12"/>
                    </a:lnTo>
                    <a:lnTo>
                      <a:pt x="0" y="18"/>
                    </a:lnTo>
                    <a:lnTo>
                      <a:pt x="6" y="30"/>
                    </a:lnTo>
                    <a:lnTo>
                      <a:pt x="12" y="36"/>
                    </a:lnTo>
                    <a:lnTo>
                      <a:pt x="3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0" name="Freeform 150"/>
              <p:cNvSpPr>
                <a:spLocks/>
              </p:cNvSpPr>
              <p:nvPr/>
            </p:nvSpPr>
            <p:spPr bwMode="auto">
              <a:xfrm>
                <a:off x="1454" y="2717"/>
                <a:ext cx="54" cy="36"/>
              </a:xfrm>
              <a:custGeom>
                <a:avLst/>
                <a:gdLst>
                  <a:gd name="T0" fmla="*/ 30 w 54"/>
                  <a:gd name="T1" fmla="*/ 36 h 36"/>
                  <a:gd name="T2" fmla="*/ 42 w 54"/>
                  <a:gd name="T3" fmla="*/ 36 h 36"/>
                  <a:gd name="T4" fmla="*/ 54 w 54"/>
                  <a:gd name="T5" fmla="*/ 30 h 36"/>
                  <a:gd name="T6" fmla="*/ 54 w 54"/>
                  <a:gd name="T7" fmla="*/ 18 h 36"/>
                  <a:gd name="T8" fmla="*/ 54 w 54"/>
                  <a:gd name="T9" fmla="*/ 18 h 36"/>
                  <a:gd name="T10" fmla="*/ 54 w 54"/>
                  <a:gd name="T11" fmla="*/ 12 h 36"/>
                  <a:gd name="T12" fmla="*/ 42 w 54"/>
                  <a:gd name="T13" fmla="*/ 6 h 36"/>
                  <a:gd name="T14" fmla="*/ 30 w 54"/>
                  <a:gd name="T15" fmla="*/ 0 h 36"/>
                  <a:gd name="T16" fmla="*/ 30 w 54"/>
                  <a:gd name="T17" fmla="*/ 0 h 36"/>
                  <a:gd name="T18" fmla="*/ 12 w 54"/>
                  <a:gd name="T19" fmla="*/ 6 h 36"/>
                  <a:gd name="T20" fmla="*/ 6 w 54"/>
                  <a:gd name="T21" fmla="*/ 12 h 36"/>
                  <a:gd name="T22" fmla="*/ 0 w 54"/>
                  <a:gd name="T23" fmla="*/ 18 h 36"/>
                  <a:gd name="T24" fmla="*/ 0 w 54"/>
                  <a:gd name="T25" fmla="*/ 18 h 36"/>
                  <a:gd name="T26" fmla="*/ 6 w 54"/>
                  <a:gd name="T27" fmla="*/ 30 h 36"/>
                  <a:gd name="T28" fmla="*/ 12 w 54"/>
                  <a:gd name="T29" fmla="*/ 36 h 36"/>
                  <a:gd name="T30" fmla="*/ 30 w 54"/>
                  <a:gd name="T31" fmla="*/ 36 h 36"/>
                  <a:gd name="T32" fmla="*/ 30 w 54"/>
                  <a:gd name="T33" fmla="*/ 36 h 36"/>
                  <a:gd name="T34" fmla="*/ 30 w 54"/>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36"/>
                  <a:gd name="T56" fmla="*/ 54 w 54"/>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36">
                    <a:moveTo>
                      <a:pt x="30" y="36"/>
                    </a:moveTo>
                    <a:lnTo>
                      <a:pt x="42" y="36"/>
                    </a:lnTo>
                    <a:lnTo>
                      <a:pt x="54" y="30"/>
                    </a:lnTo>
                    <a:lnTo>
                      <a:pt x="54" y="18"/>
                    </a:lnTo>
                    <a:lnTo>
                      <a:pt x="54" y="12"/>
                    </a:lnTo>
                    <a:lnTo>
                      <a:pt x="42" y="6"/>
                    </a:lnTo>
                    <a:lnTo>
                      <a:pt x="30" y="0"/>
                    </a:lnTo>
                    <a:lnTo>
                      <a:pt x="12" y="6"/>
                    </a:lnTo>
                    <a:lnTo>
                      <a:pt x="6" y="12"/>
                    </a:lnTo>
                    <a:lnTo>
                      <a:pt x="0" y="18"/>
                    </a:lnTo>
                    <a:lnTo>
                      <a:pt x="6" y="30"/>
                    </a:lnTo>
                    <a:lnTo>
                      <a:pt x="12" y="36"/>
                    </a:lnTo>
                    <a:lnTo>
                      <a:pt x="3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1" name="Freeform 151"/>
              <p:cNvSpPr>
                <a:spLocks/>
              </p:cNvSpPr>
              <p:nvPr/>
            </p:nvSpPr>
            <p:spPr bwMode="auto">
              <a:xfrm>
                <a:off x="1406" y="2723"/>
                <a:ext cx="48" cy="36"/>
              </a:xfrm>
              <a:custGeom>
                <a:avLst/>
                <a:gdLst>
                  <a:gd name="T0" fmla="*/ 30 w 48"/>
                  <a:gd name="T1" fmla="*/ 36 h 36"/>
                  <a:gd name="T2" fmla="*/ 42 w 48"/>
                  <a:gd name="T3" fmla="*/ 24 h 36"/>
                  <a:gd name="T4" fmla="*/ 48 w 48"/>
                  <a:gd name="T5" fmla="*/ 18 h 36"/>
                  <a:gd name="T6" fmla="*/ 48 w 48"/>
                  <a:gd name="T7" fmla="*/ 6 h 36"/>
                  <a:gd name="T8" fmla="*/ 48 w 48"/>
                  <a:gd name="T9" fmla="*/ 6 h 36"/>
                  <a:gd name="T10" fmla="*/ 42 w 48"/>
                  <a:gd name="T11" fmla="*/ 0 h 36"/>
                  <a:gd name="T12" fmla="*/ 30 w 48"/>
                  <a:gd name="T13" fmla="*/ 0 h 36"/>
                  <a:gd name="T14" fmla="*/ 18 w 48"/>
                  <a:gd name="T15" fmla="*/ 0 h 36"/>
                  <a:gd name="T16" fmla="*/ 18 w 48"/>
                  <a:gd name="T17" fmla="*/ 0 h 36"/>
                  <a:gd name="T18" fmla="*/ 6 w 48"/>
                  <a:gd name="T19" fmla="*/ 6 h 36"/>
                  <a:gd name="T20" fmla="*/ 0 w 48"/>
                  <a:gd name="T21" fmla="*/ 18 h 36"/>
                  <a:gd name="T22" fmla="*/ 0 w 48"/>
                  <a:gd name="T23" fmla="*/ 30 h 36"/>
                  <a:gd name="T24" fmla="*/ 0 w 48"/>
                  <a:gd name="T25" fmla="*/ 30 h 36"/>
                  <a:gd name="T26" fmla="*/ 6 w 48"/>
                  <a:gd name="T27" fmla="*/ 36 h 36"/>
                  <a:gd name="T28" fmla="*/ 18 w 48"/>
                  <a:gd name="T29" fmla="*/ 36 h 36"/>
                  <a:gd name="T30" fmla="*/ 30 w 48"/>
                  <a:gd name="T31" fmla="*/ 36 h 36"/>
                  <a:gd name="T32" fmla="*/ 30 w 48"/>
                  <a:gd name="T33" fmla="*/ 36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6"/>
                  <a:gd name="T53" fmla="*/ 48 w 48"/>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6">
                    <a:moveTo>
                      <a:pt x="30" y="36"/>
                    </a:moveTo>
                    <a:lnTo>
                      <a:pt x="42" y="24"/>
                    </a:lnTo>
                    <a:lnTo>
                      <a:pt x="48" y="18"/>
                    </a:lnTo>
                    <a:lnTo>
                      <a:pt x="48" y="6"/>
                    </a:lnTo>
                    <a:lnTo>
                      <a:pt x="42" y="0"/>
                    </a:lnTo>
                    <a:lnTo>
                      <a:pt x="30" y="0"/>
                    </a:lnTo>
                    <a:lnTo>
                      <a:pt x="18" y="0"/>
                    </a:lnTo>
                    <a:lnTo>
                      <a:pt x="6" y="6"/>
                    </a:lnTo>
                    <a:lnTo>
                      <a:pt x="0" y="18"/>
                    </a:lnTo>
                    <a:lnTo>
                      <a:pt x="0" y="30"/>
                    </a:lnTo>
                    <a:lnTo>
                      <a:pt x="6" y="36"/>
                    </a:lnTo>
                    <a:lnTo>
                      <a:pt x="18" y="36"/>
                    </a:lnTo>
                    <a:lnTo>
                      <a:pt x="30"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2" name="Freeform 152"/>
              <p:cNvSpPr>
                <a:spLocks/>
              </p:cNvSpPr>
              <p:nvPr/>
            </p:nvSpPr>
            <p:spPr bwMode="auto">
              <a:xfrm>
                <a:off x="1406" y="2723"/>
                <a:ext cx="48" cy="36"/>
              </a:xfrm>
              <a:custGeom>
                <a:avLst/>
                <a:gdLst>
                  <a:gd name="T0" fmla="*/ 30 w 48"/>
                  <a:gd name="T1" fmla="*/ 36 h 36"/>
                  <a:gd name="T2" fmla="*/ 42 w 48"/>
                  <a:gd name="T3" fmla="*/ 24 h 36"/>
                  <a:gd name="T4" fmla="*/ 48 w 48"/>
                  <a:gd name="T5" fmla="*/ 18 h 36"/>
                  <a:gd name="T6" fmla="*/ 48 w 48"/>
                  <a:gd name="T7" fmla="*/ 6 h 36"/>
                  <a:gd name="T8" fmla="*/ 48 w 48"/>
                  <a:gd name="T9" fmla="*/ 6 h 36"/>
                  <a:gd name="T10" fmla="*/ 42 w 48"/>
                  <a:gd name="T11" fmla="*/ 0 h 36"/>
                  <a:gd name="T12" fmla="*/ 30 w 48"/>
                  <a:gd name="T13" fmla="*/ 0 h 36"/>
                  <a:gd name="T14" fmla="*/ 18 w 48"/>
                  <a:gd name="T15" fmla="*/ 0 h 36"/>
                  <a:gd name="T16" fmla="*/ 18 w 48"/>
                  <a:gd name="T17" fmla="*/ 0 h 36"/>
                  <a:gd name="T18" fmla="*/ 6 w 48"/>
                  <a:gd name="T19" fmla="*/ 6 h 36"/>
                  <a:gd name="T20" fmla="*/ 0 w 48"/>
                  <a:gd name="T21" fmla="*/ 18 h 36"/>
                  <a:gd name="T22" fmla="*/ 0 w 48"/>
                  <a:gd name="T23" fmla="*/ 30 h 36"/>
                  <a:gd name="T24" fmla="*/ 0 w 48"/>
                  <a:gd name="T25" fmla="*/ 30 h 36"/>
                  <a:gd name="T26" fmla="*/ 6 w 48"/>
                  <a:gd name="T27" fmla="*/ 36 h 36"/>
                  <a:gd name="T28" fmla="*/ 18 w 48"/>
                  <a:gd name="T29" fmla="*/ 36 h 36"/>
                  <a:gd name="T30" fmla="*/ 30 w 48"/>
                  <a:gd name="T31" fmla="*/ 36 h 36"/>
                  <a:gd name="T32" fmla="*/ 30 w 48"/>
                  <a:gd name="T33" fmla="*/ 36 h 36"/>
                  <a:gd name="T34" fmla="*/ 30 w 48"/>
                  <a:gd name="T35" fmla="*/ 3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36"/>
                  <a:gd name="T56" fmla="*/ 48 w 48"/>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36">
                    <a:moveTo>
                      <a:pt x="30" y="36"/>
                    </a:moveTo>
                    <a:lnTo>
                      <a:pt x="42" y="24"/>
                    </a:lnTo>
                    <a:lnTo>
                      <a:pt x="48" y="18"/>
                    </a:lnTo>
                    <a:lnTo>
                      <a:pt x="48" y="6"/>
                    </a:lnTo>
                    <a:lnTo>
                      <a:pt x="42" y="0"/>
                    </a:lnTo>
                    <a:lnTo>
                      <a:pt x="30" y="0"/>
                    </a:lnTo>
                    <a:lnTo>
                      <a:pt x="18" y="0"/>
                    </a:lnTo>
                    <a:lnTo>
                      <a:pt x="6" y="6"/>
                    </a:lnTo>
                    <a:lnTo>
                      <a:pt x="0" y="18"/>
                    </a:lnTo>
                    <a:lnTo>
                      <a:pt x="0" y="30"/>
                    </a:lnTo>
                    <a:lnTo>
                      <a:pt x="6" y="36"/>
                    </a:lnTo>
                    <a:lnTo>
                      <a:pt x="18" y="36"/>
                    </a:lnTo>
                    <a:lnTo>
                      <a:pt x="30"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3" name="Freeform 153"/>
              <p:cNvSpPr>
                <a:spLocks/>
              </p:cNvSpPr>
              <p:nvPr/>
            </p:nvSpPr>
            <p:spPr bwMode="auto">
              <a:xfrm>
                <a:off x="1358" y="2741"/>
                <a:ext cx="48" cy="48"/>
              </a:xfrm>
              <a:custGeom>
                <a:avLst/>
                <a:gdLst>
                  <a:gd name="T0" fmla="*/ 36 w 48"/>
                  <a:gd name="T1" fmla="*/ 36 h 48"/>
                  <a:gd name="T2" fmla="*/ 48 w 48"/>
                  <a:gd name="T3" fmla="*/ 24 h 48"/>
                  <a:gd name="T4" fmla="*/ 48 w 48"/>
                  <a:gd name="T5" fmla="*/ 12 h 48"/>
                  <a:gd name="T6" fmla="*/ 42 w 48"/>
                  <a:gd name="T7" fmla="*/ 6 h 48"/>
                  <a:gd name="T8" fmla="*/ 42 w 48"/>
                  <a:gd name="T9" fmla="*/ 6 h 48"/>
                  <a:gd name="T10" fmla="*/ 36 w 48"/>
                  <a:gd name="T11" fmla="*/ 0 h 48"/>
                  <a:gd name="T12" fmla="*/ 24 w 48"/>
                  <a:gd name="T13" fmla="*/ 0 h 48"/>
                  <a:gd name="T14" fmla="*/ 12 w 48"/>
                  <a:gd name="T15" fmla="*/ 12 h 48"/>
                  <a:gd name="T16" fmla="*/ 12 w 48"/>
                  <a:gd name="T17" fmla="*/ 12 h 48"/>
                  <a:gd name="T18" fmla="*/ 0 w 48"/>
                  <a:gd name="T19" fmla="*/ 18 h 48"/>
                  <a:gd name="T20" fmla="*/ 0 w 48"/>
                  <a:gd name="T21" fmla="*/ 30 h 48"/>
                  <a:gd name="T22" fmla="*/ 6 w 48"/>
                  <a:gd name="T23" fmla="*/ 42 h 48"/>
                  <a:gd name="T24" fmla="*/ 6 w 48"/>
                  <a:gd name="T25" fmla="*/ 42 h 48"/>
                  <a:gd name="T26" fmla="*/ 12 w 48"/>
                  <a:gd name="T27" fmla="*/ 48 h 48"/>
                  <a:gd name="T28" fmla="*/ 24 w 48"/>
                  <a:gd name="T29" fmla="*/ 42 h 48"/>
                  <a:gd name="T30" fmla="*/ 36 w 48"/>
                  <a:gd name="T31" fmla="*/ 36 h 48"/>
                  <a:gd name="T32" fmla="*/ 36 w 48"/>
                  <a:gd name="T33" fmla="*/ 3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36" y="36"/>
                    </a:moveTo>
                    <a:lnTo>
                      <a:pt x="48" y="24"/>
                    </a:lnTo>
                    <a:lnTo>
                      <a:pt x="48" y="12"/>
                    </a:lnTo>
                    <a:lnTo>
                      <a:pt x="42" y="6"/>
                    </a:lnTo>
                    <a:lnTo>
                      <a:pt x="36" y="0"/>
                    </a:lnTo>
                    <a:lnTo>
                      <a:pt x="24" y="0"/>
                    </a:lnTo>
                    <a:lnTo>
                      <a:pt x="12" y="12"/>
                    </a:lnTo>
                    <a:lnTo>
                      <a:pt x="0" y="18"/>
                    </a:lnTo>
                    <a:lnTo>
                      <a:pt x="0" y="30"/>
                    </a:lnTo>
                    <a:lnTo>
                      <a:pt x="6" y="42"/>
                    </a:lnTo>
                    <a:lnTo>
                      <a:pt x="12" y="48"/>
                    </a:lnTo>
                    <a:lnTo>
                      <a:pt x="24" y="42"/>
                    </a:lnTo>
                    <a:lnTo>
                      <a:pt x="3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4" name="Freeform 154"/>
              <p:cNvSpPr>
                <a:spLocks/>
              </p:cNvSpPr>
              <p:nvPr/>
            </p:nvSpPr>
            <p:spPr bwMode="auto">
              <a:xfrm>
                <a:off x="1358" y="2741"/>
                <a:ext cx="48" cy="48"/>
              </a:xfrm>
              <a:custGeom>
                <a:avLst/>
                <a:gdLst>
                  <a:gd name="T0" fmla="*/ 36 w 48"/>
                  <a:gd name="T1" fmla="*/ 36 h 48"/>
                  <a:gd name="T2" fmla="*/ 48 w 48"/>
                  <a:gd name="T3" fmla="*/ 24 h 48"/>
                  <a:gd name="T4" fmla="*/ 48 w 48"/>
                  <a:gd name="T5" fmla="*/ 12 h 48"/>
                  <a:gd name="T6" fmla="*/ 42 w 48"/>
                  <a:gd name="T7" fmla="*/ 6 h 48"/>
                  <a:gd name="T8" fmla="*/ 42 w 48"/>
                  <a:gd name="T9" fmla="*/ 6 h 48"/>
                  <a:gd name="T10" fmla="*/ 36 w 48"/>
                  <a:gd name="T11" fmla="*/ 0 h 48"/>
                  <a:gd name="T12" fmla="*/ 24 w 48"/>
                  <a:gd name="T13" fmla="*/ 0 h 48"/>
                  <a:gd name="T14" fmla="*/ 12 w 48"/>
                  <a:gd name="T15" fmla="*/ 12 h 48"/>
                  <a:gd name="T16" fmla="*/ 12 w 48"/>
                  <a:gd name="T17" fmla="*/ 12 h 48"/>
                  <a:gd name="T18" fmla="*/ 0 w 48"/>
                  <a:gd name="T19" fmla="*/ 18 h 48"/>
                  <a:gd name="T20" fmla="*/ 0 w 48"/>
                  <a:gd name="T21" fmla="*/ 30 h 48"/>
                  <a:gd name="T22" fmla="*/ 6 w 48"/>
                  <a:gd name="T23" fmla="*/ 42 h 48"/>
                  <a:gd name="T24" fmla="*/ 6 w 48"/>
                  <a:gd name="T25" fmla="*/ 42 h 48"/>
                  <a:gd name="T26" fmla="*/ 12 w 48"/>
                  <a:gd name="T27" fmla="*/ 48 h 48"/>
                  <a:gd name="T28" fmla="*/ 24 w 48"/>
                  <a:gd name="T29" fmla="*/ 42 h 48"/>
                  <a:gd name="T30" fmla="*/ 36 w 48"/>
                  <a:gd name="T31" fmla="*/ 36 h 48"/>
                  <a:gd name="T32" fmla="*/ 36 w 48"/>
                  <a:gd name="T33" fmla="*/ 36 h 48"/>
                  <a:gd name="T34" fmla="*/ 36 w 48"/>
                  <a:gd name="T35" fmla="*/ 3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36" y="36"/>
                    </a:moveTo>
                    <a:lnTo>
                      <a:pt x="48" y="24"/>
                    </a:lnTo>
                    <a:lnTo>
                      <a:pt x="48" y="12"/>
                    </a:lnTo>
                    <a:lnTo>
                      <a:pt x="42" y="6"/>
                    </a:lnTo>
                    <a:lnTo>
                      <a:pt x="36" y="0"/>
                    </a:lnTo>
                    <a:lnTo>
                      <a:pt x="24" y="0"/>
                    </a:lnTo>
                    <a:lnTo>
                      <a:pt x="12" y="12"/>
                    </a:lnTo>
                    <a:lnTo>
                      <a:pt x="0" y="18"/>
                    </a:lnTo>
                    <a:lnTo>
                      <a:pt x="0" y="30"/>
                    </a:lnTo>
                    <a:lnTo>
                      <a:pt x="6" y="42"/>
                    </a:lnTo>
                    <a:lnTo>
                      <a:pt x="12" y="48"/>
                    </a:lnTo>
                    <a:lnTo>
                      <a:pt x="24" y="42"/>
                    </a:lnTo>
                    <a:lnTo>
                      <a:pt x="36" y="3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5" name="Freeform 155"/>
              <p:cNvSpPr>
                <a:spLocks/>
              </p:cNvSpPr>
              <p:nvPr/>
            </p:nvSpPr>
            <p:spPr bwMode="auto">
              <a:xfrm>
                <a:off x="1328" y="2777"/>
                <a:ext cx="42" cy="48"/>
              </a:xfrm>
              <a:custGeom>
                <a:avLst/>
                <a:gdLst>
                  <a:gd name="T0" fmla="*/ 36 w 42"/>
                  <a:gd name="T1" fmla="*/ 30 h 48"/>
                  <a:gd name="T2" fmla="*/ 42 w 42"/>
                  <a:gd name="T3" fmla="*/ 18 h 48"/>
                  <a:gd name="T4" fmla="*/ 36 w 42"/>
                  <a:gd name="T5" fmla="*/ 6 h 48"/>
                  <a:gd name="T6" fmla="*/ 30 w 42"/>
                  <a:gd name="T7" fmla="*/ 0 h 48"/>
                  <a:gd name="T8" fmla="*/ 30 w 42"/>
                  <a:gd name="T9" fmla="*/ 0 h 48"/>
                  <a:gd name="T10" fmla="*/ 18 w 42"/>
                  <a:gd name="T11" fmla="*/ 0 h 48"/>
                  <a:gd name="T12" fmla="*/ 12 w 42"/>
                  <a:gd name="T13" fmla="*/ 6 h 48"/>
                  <a:gd name="T14" fmla="*/ 0 w 42"/>
                  <a:gd name="T15" fmla="*/ 18 h 48"/>
                  <a:gd name="T16" fmla="*/ 0 w 42"/>
                  <a:gd name="T17" fmla="*/ 18 h 48"/>
                  <a:gd name="T18" fmla="*/ 0 w 42"/>
                  <a:gd name="T19" fmla="*/ 30 h 48"/>
                  <a:gd name="T20" fmla="*/ 0 w 42"/>
                  <a:gd name="T21" fmla="*/ 42 h 48"/>
                  <a:gd name="T22" fmla="*/ 6 w 42"/>
                  <a:gd name="T23" fmla="*/ 48 h 48"/>
                  <a:gd name="T24" fmla="*/ 6 w 42"/>
                  <a:gd name="T25" fmla="*/ 48 h 48"/>
                  <a:gd name="T26" fmla="*/ 18 w 42"/>
                  <a:gd name="T27" fmla="*/ 48 h 48"/>
                  <a:gd name="T28" fmla="*/ 30 w 42"/>
                  <a:gd name="T29" fmla="*/ 42 h 48"/>
                  <a:gd name="T30" fmla="*/ 36 w 42"/>
                  <a:gd name="T31" fmla="*/ 30 h 48"/>
                  <a:gd name="T32" fmla="*/ 36 w 42"/>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8"/>
                  <a:gd name="T53" fmla="*/ 42 w 42"/>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8">
                    <a:moveTo>
                      <a:pt x="36" y="30"/>
                    </a:moveTo>
                    <a:lnTo>
                      <a:pt x="42" y="18"/>
                    </a:lnTo>
                    <a:lnTo>
                      <a:pt x="36" y="6"/>
                    </a:lnTo>
                    <a:lnTo>
                      <a:pt x="30" y="0"/>
                    </a:lnTo>
                    <a:lnTo>
                      <a:pt x="18" y="0"/>
                    </a:lnTo>
                    <a:lnTo>
                      <a:pt x="12" y="6"/>
                    </a:lnTo>
                    <a:lnTo>
                      <a:pt x="0" y="18"/>
                    </a:lnTo>
                    <a:lnTo>
                      <a:pt x="0" y="30"/>
                    </a:lnTo>
                    <a:lnTo>
                      <a:pt x="0" y="42"/>
                    </a:lnTo>
                    <a:lnTo>
                      <a:pt x="6" y="48"/>
                    </a:lnTo>
                    <a:lnTo>
                      <a:pt x="18" y="48"/>
                    </a:lnTo>
                    <a:lnTo>
                      <a:pt x="30" y="42"/>
                    </a:lnTo>
                    <a:lnTo>
                      <a:pt x="3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6" name="Freeform 156"/>
              <p:cNvSpPr>
                <a:spLocks/>
              </p:cNvSpPr>
              <p:nvPr/>
            </p:nvSpPr>
            <p:spPr bwMode="auto">
              <a:xfrm>
                <a:off x="1328" y="2777"/>
                <a:ext cx="42" cy="48"/>
              </a:xfrm>
              <a:custGeom>
                <a:avLst/>
                <a:gdLst>
                  <a:gd name="T0" fmla="*/ 36 w 42"/>
                  <a:gd name="T1" fmla="*/ 30 h 48"/>
                  <a:gd name="T2" fmla="*/ 42 w 42"/>
                  <a:gd name="T3" fmla="*/ 18 h 48"/>
                  <a:gd name="T4" fmla="*/ 36 w 42"/>
                  <a:gd name="T5" fmla="*/ 6 h 48"/>
                  <a:gd name="T6" fmla="*/ 30 w 42"/>
                  <a:gd name="T7" fmla="*/ 0 h 48"/>
                  <a:gd name="T8" fmla="*/ 30 w 42"/>
                  <a:gd name="T9" fmla="*/ 0 h 48"/>
                  <a:gd name="T10" fmla="*/ 18 w 42"/>
                  <a:gd name="T11" fmla="*/ 0 h 48"/>
                  <a:gd name="T12" fmla="*/ 12 w 42"/>
                  <a:gd name="T13" fmla="*/ 6 h 48"/>
                  <a:gd name="T14" fmla="*/ 0 w 42"/>
                  <a:gd name="T15" fmla="*/ 18 h 48"/>
                  <a:gd name="T16" fmla="*/ 0 w 42"/>
                  <a:gd name="T17" fmla="*/ 18 h 48"/>
                  <a:gd name="T18" fmla="*/ 0 w 42"/>
                  <a:gd name="T19" fmla="*/ 30 h 48"/>
                  <a:gd name="T20" fmla="*/ 0 w 42"/>
                  <a:gd name="T21" fmla="*/ 42 h 48"/>
                  <a:gd name="T22" fmla="*/ 6 w 42"/>
                  <a:gd name="T23" fmla="*/ 48 h 48"/>
                  <a:gd name="T24" fmla="*/ 6 w 42"/>
                  <a:gd name="T25" fmla="*/ 48 h 48"/>
                  <a:gd name="T26" fmla="*/ 18 w 42"/>
                  <a:gd name="T27" fmla="*/ 48 h 48"/>
                  <a:gd name="T28" fmla="*/ 30 w 42"/>
                  <a:gd name="T29" fmla="*/ 42 h 48"/>
                  <a:gd name="T30" fmla="*/ 36 w 42"/>
                  <a:gd name="T31" fmla="*/ 30 h 48"/>
                  <a:gd name="T32" fmla="*/ 36 w 42"/>
                  <a:gd name="T33" fmla="*/ 30 h 48"/>
                  <a:gd name="T34" fmla="*/ 36 w 42"/>
                  <a:gd name="T35" fmla="*/ 3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2"/>
                  <a:gd name="T55" fmla="*/ 0 h 48"/>
                  <a:gd name="T56" fmla="*/ 42 w 42"/>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2" h="48">
                    <a:moveTo>
                      <a:pt x="36" y="30"/>
                    </a:moveTo>
                    <a:lnTo>
                      <a:pt x="42" y="18"/>
                    </a:lnTo>
                    <a:lnTo>
                      <a:pt x="36" y="6"/>
                    </a:lnTo>
                    <a:lnTo>
                      <a:pt x="30" y="0"/>
                    </a:lnTo>
                    <a:lnTo>
                      <a:pt x="18" y="0"/>
                    </a:lnTo>
                    <a:lnTo>
                      <a:pt x="12" y="6"/>
                    </a:lnTo>
                    <a:lnTo>
                      <a:pt x="0" y="18"/>
                    </a:lnTo>
                    <a:lnTo>
                      <a:pt x="0" y="30"/>
                    </a:lnTo>
                    <a:lnTo>
                      <a:pt x="0" y="42"/>
                    </a:lnTo>
                    <a:lnTo>
                      <a:pt x="6" y="48"/>
                    </a:lnTo>
                    <a:lnTo>
                      <a:pt x="18" y="48"/>
                    </a:lnTo>
                    <a:lnTo>
                      <a:pt x="30" y="42"/>
                    </a:lnTo>
                    <a:lnTo>
                      <a:pt x="3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7" name="Freeform 157"/>
              <p:cNvSpPr>
                <a:spLocks/>
              </p:cNvSpPr>
              <p:nvPr/>
            </p:nvSpPr>
            <p:spPr bwMode="auto">
              <a:xfrm>
                <a:off x="1394" y="2759"/>
                <a:ext cx="48" cy="48"/>
              </a:xfrm>
              <a:custGeom>
                <a:avLst/>
                <a:gdLst>
                  <a:gd name="T0" fmla="*/ 42 w 48"/>
                  <a:gd name="T1" fmla="*/ 0 h 48"/>
                  <a:gd name="T2" fmla="*/ 36 w 48"/>
                  <a:gd name="T3" fmla="*/ 0 h 48"/>
                  <a:gd name="T4" fmla="*/ 18 w 48"/>
                  <a:gd name="T5" fmla="*/ 0 h 48"/>
                  <a:gd name="T6" fmla="*/ 6 w 48"/>
                  <a:gd name="T7" fmla="*/ 6 h 48"/>
                  <a:gd name="T8" fmla="*/ 6 w 48"/>
                  <a:gd name="T9" fmla="*/ 6 h 48"/>
                  <a:gd name="T10" fmla="*/ 0 w 48"/>
                  <a:gd name="T11" fmla="*/ 18 h 48"/>
                  <a:gd name="T12" fmla="*/ 0 w 48"/>
                  <a:gd name="T13" fmla="*/ 30 h 48"/>
                  <a:gd name="T14" fmla="*/ 6 w 48"/>
                  <a:gd name="T15" fmla="*/ 42 h 48"/>
                  <a:gd name="T16" fmla="*/ 6 w 48"/>
                  <a:gd name="T17" fmla="*/ 42 h 48"/>
                  <a:gd name="T18" fmla="*/ 12 w 48"/>
                  <a:gd name="T19" fmla="*/ 48 h 48"/>
                  <a:gd name="T20" fmla="*/ 30 w 48"/>
                  <a:gd name="T21" fmla="*/ 48 h 48"/>
                  <a:gd name="T22" fmla="*/ 42 w 48"/>
                  <a:gd name="T23" fmla="*/ 36 h 48"/>
                  <a:gd name="T24" fmla="*/ 42 w 48"/>
                  <a:gd name="T25" fmla="*/ 36 h 48"/>
                  <a:gd name="T26" fmla="*/ 48 w 48"/>
                  <a:gd name="T27" fmla="*/ 24 h 48"/>
                  <a:gd name="T28" fmla="*/ 48 w 48"/>
                  <a:gd name="T29" fmla="*/ 12 h 48"/>
                  <a:gd name="T30" fmla="*/ 42 w 48"/>
                  <a:gd name="T31" fmla="*/ 0 h 48"/>
                  <a:gd name="T32" fmla="*/ 42 w 48"/>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42" y="0"/>
                    </a:moveTo>
                    <a:lnTo>
                      <a:pt x="36" y="0"/>
                    </a:lnTo>
                    <a:lnTo>
                      <a:pt x="18" y="0"/>
                    </a:lnTo>
                    <a:lnTo>
                      <a:pt x="6" y="6"/>
                    </a:lnTo>
                    <a:lnTo>
                      <a:pt x="0" y="18"/>
                    </a:lnTo>
                    <a:lnTo>
                      <a:pt x="0" y="30"/>
                    </a:lnTo>
                    <a:lnTo>
                      <a:pt x="6" y="42"/>
                    </a:lnTo>
                    <a:lnTo>
                      <a:pt x="12" y="48"/>
                    </a:lnTo>
                    <a:lnTo>
                      <a:pt x="30" y="48"/>
                    </a:lnTo>
                    <a:lnTo>
                      <a:pt x="42" y="36"/>
                    </a:lnTo>
                    <a:lnTo>
                      <a:pt x="48" y="24"/>
                    </a:lnTo>
                    <a:lnTo>
                      <a:pt x="48" y="12"/>
                    </a:lnTo>
                    <a:lnTo>
                      <a:pt x="4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8" name="Freeform 158"/>
              <p:cNvSpPr>
                <a:spLocks/>
              </p:cNvSpPr>
              <p:nvPr/>
            </p:nvSpPr>
            <p:spPr bwMode="auto">
              <a:xfrm>
                <a:off x="1394" y="2759"/>
                <a:ext cx="48" cy="48"/>
              </a:xfrm>
              <a:custGeom>
                <a:avLst/>
                <a:gdLst>
                  <a:gd name="T0" fmla="*/ 42 w 48"/>
                  <a:gd name="T1" fmla="*/ 0 h 48"/>
                  <a:gd name="T2" fmla="*/ 36 w 48"/>
                  <a:gd name="T3" fmla="*/ 0 h 48"/>
                  <a:gd name="T4" fmla="*/ 18 w 48"/>
                  <a:gd name="T5" fmla="*/ 0 h 48"/>
                  <a:gd name="T6" fmla="*/ 6 w 48"/>
                  <a:gd name="T7" fmla="*/ 6 h 48"/>
                  <a:gd name="T8" fmla="*/ 6 w 48"/>
                  <a:gd name="T9" fmla="*/ 6 h 48"/>
                  <a:gd name="T10" fmla="*/ 0 w 48"/>
                  <a:gd name="T11" fmla="*/ 18 h 48"/>
                  <a:gd name="T12" fmla="*/ 0 w 48"/>
                  <a:gd name="T13" fmla="*/ 30 h 48"/>
                  <a:gd name="T14" fmla="*/ 6 w 48"/>
                  <a:gd name="T15" fmla="*/ 42 h 48"/>
                  <a:gd name="T16" fmla="*/ 6 w 48"/>
                  <a:gd name="T17" fmla="*/ 42 h 48"/>
                  <a:gd name="T18" fmla="*/ 12 w 48"/>
                  <a:gd name="T19" fmla="*/ 48 h 48"/>
                  <a:gd name="T20" fmla="*/ 30 w 48"/>
                  <a:gd name="T21" fmla="*/ 48 h 48"/>
                  <a:gd name="T22" fmla="*/ 42 w 48"/>
                  <a:gd name="T23" fmla="*/ 36 h 48"/>
                  <a:gd name="T24" fmla="*/ 42 w 48"/>
                  <a:gd name="T25" fmla="*/ 36 h 48"/>
                  <a:gd name="T26" fmla="*/ 48 w 48"/>
                  <a:gd name="T27" fmla="*/ 24 h 48"/>
                  <a:gd name="T28" fmla="*/ 48 w 48"/>
                  <a:gd name="T29" fmla="*/ 12 h 48"/>
                  <a:gd name="T30" fmla="*/ 42 w 48"/>
                  <a:gd name="T31" fmla="*/ 0 h 48"/>
                  <a:gd name="T32" fmla="*/ 42 w 48"/>
                  <a:gd name="T33" fmla="*/ 0 h 48"/>
                  <a:gd name="T34" fmla="*/ 42 w 48"/>
                  <a:gd name="T35" fmla="*/ 0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42" y="0"/>
                    </a:moveTo>
                    <a:lnTo>
                      <a:pt x="36" y="0"/>
                    </a:lnTo>
                    <a:lnTo>
                      <a:pt x="18" y="0"/>
                    </a:lnTo>
                    <a:lnTo>
                      <a:pt x="6" y="6"/>
                    </a:lnTo>
                    <a:lnTo>
                      <a:pt x="0" y="18"/>
                    </a:lnTo>
                    <a:lnTo>
                      <a:pt x="0" y="30"/>
                    </a:lnTo>
                    <a:lnTo>
                      <a:pt x="6" y="42"/>
                    </a:lnTo>
                    <a:lnTo>
                      <a:pt x="12" y="48"/>
                    </a:lnTo>
                    <a:lnTo>
                      <a:pt x="30" y="48"/>
                    </a:lnTo>
                    <a:lnTo>
                      <a:pt x="42" y="36"/>
                    </a:lnTo>
                    <a:lnTo>
                      <a:pt x="48" y="24"/>
                    </a:lnTo>
                    <a:lnTo>
                      <a:pt x="48" y="12"/>
                    </a:lnTo>
                    <a:lnTo>
                      <a:pt x="4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29" name="Freeform 159"/>
              <p:cNvSpPr>
                <a:spLocks/>
              </p:cNvSpPr>
              <p:nvPr/>
            </p:nvSpPr>
            <p:spPr bwMode="auto">
              <a:xfrm>
                <a:off x="1346" y="2813"/>
                <a:ext cx="48" cy="54"/>
              </a:xfrm>
              <a:custGeom>
                <a:avLst/>
                <a:gdLst>
                  <a:gd name="T0" fmla="*/ 24 w 48"/>
                  <a:gd name="T1" fmla="*/ 0 h 54"/>
                  <a:gd name="T2" fmla="*/ 12 w 48"/>
                  <a:gd name="T3" fmla="*/ 0 h 54"/>
                  <a:gd name="T4" fmla="*/ 6 w 48"/>
                  <a:gd name="T5" fmla="*/ 12 h 54"/>
                  <a:gd name="T6" fmla="*/ 0 w 48"/>
                  <a:gd name="T7" fmla="*/ 24 h 54"/>
                  <a:gd name="T8" fmla="*/ 0 w 48"/>
                  <a:gd name="T9" fmla="*/ 24 h 54"/>
                  <a:gd name="T10" fmla="*/ 6 w 48"/>
                  <a:gd name="T11" fmla="*/ 42 h 54"/>
                  <a:gd name="T12" fmla="*/ 12 w 48"/>
                  <a:gd name="T13" fmla="*/ 48 h 54"/>
                  <a:gd name="T14" fmla="*/ 24 w 48"/>
                  <a:gd name="T15" fmla="*/ 54 h 54"/>
                  <a:gd name="T16" fmla="*/ 24 w 48"/>
                  <a:gd name="T17" fmla="*/ 54 h 54"/>
                  <a:gd name="T18" fmla="*/ 36 w 48"/>
                  <a:gd name="T19" fmla="*/ 48 h 54"/>
                  <a:gd name="T20" fmla="*/ 42 w 48"/>
                  <a:gd name="T21" fmla="*/ 42 h 54"/>
                  <a:gd name="T22" fmla="*/ 48 w 48"/>
                  <a:gd name="T23" fmla="*/ 24 h 54"/>
                  <a:gd name="T24" fmla="*/ 48 w 48"/>
                  <a:gd name="T25" fmla="*/ 24 h 54"/>
                  <a:gd name="T26" fmla="*/ 42 w 48"/>
                  <a:gd name="T27" fmla="*/ 12 h 54"/>
                  <a:gd name="T28" fmla="*/ 36 w 48"/>
                  <a:gd name="T29" fmla="*/ 0 h 54"/>
                  <a:gd name="T30" fmla="*/ 24 w 48"/>
                  <a:gd name="T31" fmla="*/ 0 h 54"/>
                  <a:gd name="T32" fmla="*/ 24 w 4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4"/>
                  <a:gd name="T53" fmla="*/ 48 w 4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4">
                    <a:moveTo>
                      <a:pt x="24" y="0"/>
                    </a:moveTo>
                    <a:lnTo>
                      <a:pt x="12" y="0"/>
                    </a:lnTo>
                    <a:lnTo>
                      <a:pt x="6" y="12"/>
                    </a:lnTo>
                    <a:lnTo>
                      <a:pt x="0" y="24"/>
                    </a:lnTo>
                    <a:lnTo>
                      <a:pt x="6" y="42"/>
                    </a:lnTo>
                    <a:lnTo>
                      <a:pt x="12" y="48"/>
                    </a:lnTo>
                    <a:lnTo>
                      <a:pt x="24" y="54"/>
                    </a:lnTo>
                    <a:lnTo>
                      <a:pt x="36" y="48"/>
                    </a:lnTo>
                    <a:lnTo>
                      <a:pt x="42" y="42"/>
                    </a:lnTo>
                    <a:lnTo>
                      <a:pt x="48" y="24"/>
                    </a:lnTo>
                    <a:lnTo>
                      <a:pt x="42" y="12"/>
                    </a:lnTo>
                    <a:lnTo>
                      <a:pt x="36" y="0"/>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0" name="Freeform 160"/>
              <p:cNvSpPr>
                <a:spLocks/>
              </p:cNvSpPr>
              <p:nvPr/>
            </p:nvSpPr>
            <p:spPr bwMode="auto">
              <a:xfrm>
                <a:off x="1346" y="2813"/>
                <a:ext cx="48" cy="54"/>
              </a:xfrm>
              <a:custGeom>
                <a:avLst/>
                <a:gdLst>
                  <a:gd name="T0" fmla="*/ 24 w 48"/>
                  <a:gd name="T1" fmla="*/ 0 h 54"/>
                  <a:gd name="T2" fmla="*/ 12 w 48"/>
                  <a:gd name="T3" fmla="*/ 0 h 54"/>
                  <a:gd name="T4" fmla="*/ 6 w 48"/>
                  <a:gd name="T5" fmla="*/ 12 h 54"/>
                  <a:gd name="T6" fmla="*/ 0 w 48"/>
                  <a:gd name="T7" fmla="*/ 24 h 54"/>
                  <a:gd name="T8" fmla="*/ 0 w 48"/>
                  <a:gd name="T9" fmla="*/ 24 h 54"/>
                  <a:gd name="T10" fmla="*/ 6 w 48"/>
                  <a:gd name="T11" fmla="*/ 42 h 54"/>
                  <a:gd name="T12" fmla="*/ 12 w 48"/>
                  <a:gd name="T13" fmla="*/ 48 h 54"/>
                  <a:gd name="T14" fmla="*/ 24 w 48"/>
                  <a:gd name="T15" fmla="*/ 54 h 54"/>
                  <a:gd name="T16" fmla="*/ 24 w 48"/>
                  <a:gd name="T17" fmla="*/ 54 h 54"/>
                  <a:gd name="T18" fmla="*/ 36 w 48"/>
                  <a:gd name="T19" fmla="*/ 48 h 54"/>
                  <a:gd name="T20" fmla="*/ 42 w 48"/>
                  <a:gd name="T21" fmla="*/ 42 h 54"/>
                  <a:gd name="T22" fmla="*/ 48 w 48"/>
                  <a:gd name="T23" fmla="*/ 24 h 54"/>
                  <a:gd name="T24" fmla="*/ 48 w 48"/>
                  <a:gd name="T25" fmla="*/ 24 h 54"/>
                  <a:gd name="T26" fmla="*/ 42 w 48"/>
                  <a:gd name="T27" fmla="*/ 12 h 54"/>
                  <a:gd name="T28" fmla="*/ 36 w 48"/>
                  <a:gd name="T29" fmla="*/ 0 h 54"/>
                  <a:gd name="T30" fmla="*/ 24 w 48"/>
                  <a:gd name="T31" fmla="*/ 0 h 54"/>
                  <a:gd name="T32" fmla="*/ 24 w 48"/>
                  <a:gd name="T33" fmla="*/ 0 h 54"/>
                  <a:gd name="T34" fmla="*/ 24 w 48"/>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4"/>
                  <a:gd name="T56" fmla="*/ 48 w 48"/>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4">
                    <a:moveTo>
                      <a:pt x="24" y="0"/>
                    </a:moveTo>
                    <a:lnTo>
                      <a:pt x="12" y="0"/>
                    </a:lnTo>
                    <a:lnTo>
                      <a:pt x="6" y="12"/>
                    </a:lnTo>
                    <a:lnTo>
                      <a:pt x="0" y="24"/>
                    </a:lnTo>
                    <a:lnTo>
                      <a:pt x="6" y="42"/>
                    </a:lnTo>
                    <a:lnTo>
                      <a:pt x="12" y="48"/>
                    </a:lnTo>
                    <a:lnTo>
                      <a:pt x="24" y="54"/>
                    </a:lnTo>
                    <a:lnTo>
                      <a:pt x="36" y="48"/>
                    </a:lnTo>
                    <a:lnTo>
                      <a:pt x="42" y="42"/>
                    </a:lnTo>
                    <a:lnTo>
                      <a:pt x="48" y="24"/>
                    </a:lnTo>
                    <a:lnTo>
                      <a:pt x="42" y="12"/>
                    </a:lnTo>
                    <a:lnTo>
                      <a:pt x="36" y="0"/>
                    </a:lnTo>
                    <a:lnTo>
                      <a:pt x="2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1" name="Freeform 161"/>
              <p:cNvSpPr>
                <a:spLocks/>
              </p:cNvSpPr>
              <p:nvPr/>
            </p:nvSpPr>
            <p:spPr bwMode="auto">
              <a:xfrm>
                <a:off x="1352" y="2885"/>
                <a:ext cx="54" cy="48"/>
              </a:xfrm>
              <a:custGeom>
                <a:avLst/>
                <a:gdLst>
                  <a:gd name="T0" fmla="*/ 6 w 54"/>
                  <a:gd name="T1" fmla="*/ 6 h 48"/>
                  <a:gd name="T2" fmla="*/ 0 w 54"/>
                  <a:gd name="T3" fmla="*/ 18 h 48"/>
                  <a:gd name="T4" fmla="*/ 0 w 54"/>
                  <a:gd name="T5" fmla="*/ 30 h 48"/>
                  <a:gd name="T6" fmla="*/ 12 w 54"/>
                  <a:gd name="T7" fmla="*/ 42 h 48"/>
                  <a:gd name="T8" fmla="*/ 12 w 54"/>
                  <a:gd name="T9" fmla="*/ 42 h 48"/>
                  <a:gd name="T10" fmla="*/ 24 w 54"/>
                  <a:gd name="T11" fmla="*/ 48 h 48"/>
                  <a:gd name="T12" fmla="*/ 36 w 54"/>
                  <a:gd name="T13" fmla="*/ 48 h 48"/>
                  <a:gd name="T14" fmla="*/ 48 w 54"/>
                  <a:gd name="T15" fmla="*/ 48 h 48"/>
                  <a:gd name="T16" fmla="*/ 48 w 54"/>
                  <a:gd name="T17" fmla="*/ 48 h 48"/>
                  <a:gd name="T18" fmla="*/ 54 w 54"/>
                  <a:gd name="T19" fmla="*/ 36 h 48"/>
                  <a:gd name="T20" fmla="*/ 48 w 54"/>
                  <a:gd name="T21" fmla="*/ 24 h 48"/>
                  <a:gd name="T22" fmla="*/ 42 w 54"/>
                  <a:gd name="T23" fmla="*/ 12 h 48"/>
                  <a:gd name="T24" fmla="*/ 42 w 54"/>
                  <a:gd name="T25" fmla="*/ 12 h 48"/>
                  <a:gd name="T26" fmla="*/ 30 w 54"/>
                  <a:gd name="T27" fmla="*/ 0 h 48"/>
                  <a:gd name="T28" fmla="*/ 18 w 54"/>
                  <a:gd name="T29" fmla="*/ 0 h 48"/>
                  <a:gd name="T30" fmla="*/ 6 w 54"/>
                  <a:gd name="T31" fmla="*/ 6 h 48"/>
                  <a:gd name="T32" fmla="*/ 6 w 54"/>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48"/>
                  <a:gd name="T53" fmla="*/ 54 w 5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48">
                    <a:moveTo>
                      <a:pt x="6" y="6"/>
                    </a:moveTo>
                    <a:lnTo>
                      <a:pt x="0" y="18"/>
                    </a:lnTo>
                    <a:lnTo>
                      <a:pt x="0" y="30"/>
                    </a:lnTo>
                    <a:lnTo>
                      <a:pt x="12" y="42"/>
                    </a:lnTo>
                    <a:lnTo>
                      <a:pt x="24" y="48"/>
                    </a:lnTo>
                    <a:lnTo>
                      <a:pt x="36" y="48"/>
                    </a:lnTo>
                    <a:lnTo>
                      <a:pt x="48" y="48"/>
                    </a:lnTo>
                    <a:lnTo>
                      <a:pt x="54" y="36"/>
                    </a:lnTo>
                    <a:lnTo>
                      <a:pt x="48" y="24"/>
                    </a:lnTo>
                    <a:lnTo>
                      <a:pt x="42" y="12"/>
                    </a:lnTo>
                    <a:lnTo>
                      <a:pt x="30" y="0"/>
                    </a:lnTo>
                    <a:lnTo>
                      <a:pt x="18" y="0"/>
                    </a:lnTo>
                    <a:lnTo>
                      <a:pt x="6"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2" name="Freeform 162"/>
              <p:cNvSpPr>
                <a:spLocks/>
              </p:cNvSpPr>
              <p:nvPr/>
            </p:nvSpPr>
            <p:spPr bwMode="auto">
              <a:xfrm>
                <a:off x="1352" y="2885"/>
                <a:ext cx="54" cy="48"/>
              </a:xfrm>
              <a:custGeom>
                <a:avLst/>
                <a:gdLst>
                  <a:gd name="T0" fmla="*/ 6 w 54"/>
                  <a:gd name="T1" fmla="*/ 6 h 48"/>
                  <a:gd name="T2" fmla="*/ 0 w 54"/>
                  <a:gd name="T3" fmla="*/ 18 h 48"/>
                  <a:gd name="T4" fmla="*/ 0 w 54"/>
                  <a:gd name="T5" fmla="*/ 30 h 48"/>
                  <a:gd name="T6" fmla="*/ 12 w 54"/>
                  <a:gd name="T7" fmla="*/ 42 h 48"/>
                  <a:gd name="T8" fmla="*/ 12 w 54"/>
                  <a:gd name="T9" fmla="*/ 42 h 48"/>
                  <a:gd name="T10" fmla="*/ 24 w 54"/>
                  <a:gd name="T11" fmla="*/ 48 h 48"/>
                  <a:gd name="T12" fmla="*/ 36 w 54"/>
                  <a:gd name="T13" fmla="*/ 48 h 48"/>
                  <a:gd name="T14" fmla="*/ 48 w 54"/>
                  <a:gd name="T15" fmla="*/ 48 h 48"/>
                  <a:gd name="T16" fmla="*/ 48 w 54"/>
                  <a:gd name="T17" fmla="*/ 48 h 48"/>
                  <a:gd name="T18" fmla="*/ 54 w 54"/>
                  <a:gd name="T19" fmla="*/ 36 h 48"/>
                  <a:gd name="T20" fmla="*/ 48 w 54"/>
                  <a:gd name="T21" fmla="*/ 24 h 48"/>
                  <a:gd name="T22" fmla="*/ 42 w 54"/>
                  <a:gd name="T23" fmla="*/ 12 h 48"/>
                  <a:gd name="T24" fmla="*/ 42 w 54"/>
                  <a:gd name="T25" fmla="*/ 12 h 48"/>
                  <a:gd name="T26" fmla="*/ 30 w 54"/>
                  <a:gd name="T27" fmla="*/ 0 h 48"/>
                  <a:gd name="T28" fmla="*/ 18 w 54"/>
                  <a:gd name="T29" fmla="*/ 0 h 48"/>
                  <a:gd name="T30" fmla="*/ 6 w 54"/>
                  <a:gd name="T31" fmla="*/ 6 h 48"/>
                  <a:gd name="T32" fmla="*/ 6 w 54"/>
                  <a:gd name="T33" fmla="*/ 6 h 48"/>
                  <a:gd name="T34" fmla="*/ 6 w 54"/>
                  <a:gd name="T35" fmla="*/ 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8"/>
                  <a:gd name="T56" fmla="*/ 54 w 54"/>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8">
                    <a:moveTo>
                      <a:pt x="6" y="6"/>
                    </a:moveTo>
                    <a:lnTo>
                      <a:pt x="0" y="18"/>
                    </a:lnTo>
                    <a:lnTo>
                      <a:pt x="0" y="30"/>
                    </a:lnTo>
                    <a:lnTo>
                      <a:pt x="12" y="42"/>
                    </a:lnTo>
                    <a:lnTo>
                      <a:pt x="24" y="48"/>
                    </a:lnTo>
                    <a:lnTo>
                      <a:pt x="36" y="48"/>
                    </a:lnTo>
                    <a:lnTo>
                      <a:pt x="48" y="48"/>
                    </a:lnTo>
                    <a:lnTo>
                      <a:pt x="54" y="36"/>
                    </a:lnTo>
                    <a:lnTo>
                      <a:pt x="48" y="24"/>
                    </a:lnTo>
                    <a:lnTo>
                      <a:pt x="42" y="12"/>
                    </a:lnTo>
                    <a:lnTo>
                      <a:pt x="30" y="0"/>
                    </a:lnTo>
                    <a:lnTo>
                      <a:pt x="18"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3" name="Freeform 163"/>
              <p:cNvSpPr>
                <a:spLocks/>
              </p:cNvSpPr>
              <p:nvPr/>
            </p:nvSpPr>
            <p:spPr bwMode="auto">
              <a:xfrm>
                <a:off x="1406" y="2933"/>
                <a:ext cx="60" cy="48"/>
              </a:xfrm>
              <a:custGeom>
                <a:avLst/>
                <a:gdLst>
                  <a:gd name="T0" fmla="*/ 0 w 60"/>
                  <a:gd name="T1" fmla="*/ 24 h 48"/>
                  <a:gd name="T2" fmla="*/ 6 w 60"/>
                  <a:gd name="T3" fmla="*/ 36 h 48"/>
                  <a:gd name="T4" fmla="*/ 18 w 60"/>
                  <a:gd name="T5" fmla="*/ 42 h 48"/>
                  <a:gd name="T6" fmla="*/ 30 w 60"/>
                  <a:gd name="T7" fmla="*/ 48 h 48"/>
                  <a:gd name="T8" fmla="*/ 30 w 60"/>
                  <a:gd name="T9" fmla="*/ 48 h 48"/>
                  <a:gd name="T10" fmla="*/ 48 w 60"/>
                  <a:gd name="T11" fmla="*/ 42 h 48"/>
                  <a:gd name="T12" fmla="*/ 60 w 60"/>
                  <a:gd name="T13" fmla="*/ 36 h 48"/>
                  <a:gd name="T14" fmla="*/ 60 w 60"/>
                  <a:gd name="T15" fmla="*/ 24 h 48"/>
                  <a:gd name="T16" fmla="*/ 60 w 60"/>
                  <a:gd name="T17" fmla="*/ 24 h 48"/>
                  <a:gd name="T18" fmla="*/ 60 w 60"/>
                  <a:gd name="T19" fmla="*/ 12 h 48"/>
                  <a:gd name="T20" fmla="*/ 48 w 60"/>
                  <a:gd name="T21" fmla="*/ 6 h 48"/>
                  <a:gd name="T22" fmla="*/ 30 w 60"/>
                  <a:gd name="T23" fmla="*/ 0 h 48"/>
                  <a:gd name="T24" fmla="*/ 30 w 60"/>
                  <a:gd name="T25" fmla="*/ 0 h 48"/>
                  <a:gd name="T26" fmla="*/ 18 w 60"/>
                  <a:gd name="T27" fmla="*/ 6 h 48"/>
                  <a:gd name="T28" fmla="*/ 6 w 60"/>
                  <a:gd name="T29" fmla="*/ 12 h 48"/>
                  <a:gd name="T30" fmla="*/ 0 w 60"/>
                  <a:gd name="T31" fmla="*/ 24 h 48"/>
                  <a:gd name="T32" fmla="*/ 0 w 60"/>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8"/>
                  <a:gd name="T53" fmla="*/ 60 w 6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8">
                    <a:moveTo>
                      <a:pt x="0" y="24"/>
                    </a:moveTo>
                    <a:lnTo>
                      <a:pt x="6" y="36"/>
                    </a:lnTo>
                    <a:lnTo>
                      <a:pt x="18" y="42"/>
                    </a:lnTo>
                    <a:lnTo>
                      <a:pt x="30" y="48"/>
                    </a:lnTo>
                    <a:lnTo>
                      <a:pt x="48" y="42"/>
                    </a:lnTo>
                    <a:lnTo>
                      <a:pt x="60" y="36"/>
                    </a:lnTo>
                    <a:lnTo>
                      <a:pt x="60" y="24"/>
                    </a:lnTo>
                    <a:lnTo>
                      <a:pt x="60" y="12"/>
                    </a:lnTo>
                    <a:lnTo>
                      <a:pt x="48" y="6"/>
                    </a:lnTo>
                    <a:lnTo>
                      <a:pt x="30" y="0"/>
                    </a:lnTo>
                    <a:lnTo>
                      <a:pt x="18" y="6"/>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4" name="Freeform 164"/>
              <p:cNvSpPr>
                <a:spLocks/>
              </p:cNvSpPr>
              <p:nvPr/>
            </p:nvSpPr>
            <p:spPr bwMode="auto">
              <a:xfrm>
                <a:off x="1406" y="2933"/>
                <a:ext cx="60" cy="48"/>
              </a:xfrm>
              <a:custGeom>
                <a:avLst/>
                <a:gdLst>
                  <a:gd name="T0" fmla="*/ 0 w 60"/>
                  <a:gd name="T1" fmla="*/ 24 h 48"/>
                  <a:gd name="T2" fmla="*/ 6 w 60"/>
                  <a:gd name="T3" fmla="*/ 36 h 48"/>
                  <a:gd name="T4" fmla="*/ 18 w 60"/>
                  <a:gd name="T5" fmla="*/ 42 h 48"/>
                  <a:gd name="T6" fmla="*/ 30 w 60"/>
                  <a:gd name="T7" fmla="*/ 48 h 48"/>
                  <a:gd name="T8" fmla="*/ 30 w 60"/>
                  <a:gd name="T9" fmla="*/ 48 h 48"/>
                  <a:gd name="T10" fmla="*/ 48 w 60"/>
                  <a:gd name="T11" fmla="*/ 42 h 48"/>
                  <a:gd name="T12" fmla="*/ 60 w 60"/>
                  <a:gd name="T13" fmla="*/ 36 h 48"/>
                  <a:gd name="T14" fmla="*/ 60 w 60"/>
                  <a:gd name="T15" fmla="*/ 24 h 48"/>
                  <a:gd name="T16" fmla="*/ 60 w 60"/>
                  <a:gd name="T17" fmla="*/ 24 h 48"/>
                  <a:gd name="T18" fmla="*/ 60 w 60"/>
                  <a:gd name="T19" fmla="*/ 12 h 48"/>
                  <a:gd name="T20" fmla="*/ 48 w 60"/>
                  <a:gd name="T21" fmla="*/ 6 h 48"/>
                  <a:gd name="T22" fmla="*/ 30 w 60"/>
                  <a:gd name="T23" fmla="*/ 0 h 48"/>
                  <a:gd name="T24" fmla="*/ 30 w 60"/>
                  <a:gd name="T25" fmla="*/ 0 h 48"/>
                  <a:gd name="T26" fmla="*/ 18 w 60"/>
                  <a:gd name="T27" fmla="*/ 6 h 48"/>
                  <a:gd name="T28" fmla="*/ 6 w 60"/>
                  <a:gd name="T29" fmla="*/ 12 h 48"/>
                  <a:gd name="T30" fmla="*/ 0 w 60"/>
                  <a:gd name="T31" fmla="*/ 24 h 48"/>
                  <a:gd name="T32" fmla="*/ 0 w 60"/>
                  <a:gd name="T33" fmla="*/ 24 h 48"/>
                  <a:gd name="T34" fmla="*/ 0 w 60"/>
                  <a:gd name="T35" fmla="*/ 24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8"/>
                  <a:gd name="T56" fmla="*/ 60 w 60"/>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8">
                    <a:moveTo>
                      <a:pt x="0" y="24"/>
                    </a:moveTo>
                    <a:lnTo>
                      <a:pt x="6" y="36"/>
                    </a:lnTo>
                    <a:lnTo>
                      <a:pt x="18" y="42"/>
                    </a:lnTo>
                    <a:lnTo>
                      <a:pt x="30" y="48"/>
                    </a:lnTo>
                    <a:lnTo>
                      <a:pt x="48" y="42"/>
                    </a:lnTo>
                    <a:lnTo>
                      <a:pt x="60" y="36"/>
                    </a:lnTo>
                    <a:lnTo>
                      <a:pt x="60" y="24"/>
                    </a:lnTo>
                    <a:lnTo>
                      <a:pt x="60" y="12"/>
                    </a:lnTo>
                    <a:lnTo>
                      <a:pt x="48" y="6"/>
                    </a:lnTo>
                    <a:lnTo>
                      <a:pt x="30" y="0"/>
                    </a:lnTo>
                    <a:lnTo>
                      <a:pt x="18" y="6"/>
                    </a:lnTo>
                    <a:lnTo>
                      <a:pt x="6" y="12"/>
                    </a:lnTo>
                    <a:lnTo>
                      <a:pt x="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5" name="Freeform 165"/>
              <p:cNvSpPr>
                <a:spLocks/>
              </p:cNvSpPr>
              <p:nvPr/>
            </p:nvSpPr>
            <p:spPr bwMode="auto">
              <a:xfrm>
                <a:off x="1490" y="2927"/>
                <a:ext cx="48" cy="48"/>
              </a:xfrm>
              <a:custGeom>
                <a:avLst/>
                <a:gdLst>
                  <a:gd name="T0" fmla="*/ 6 w 48"/>
                  <a:gd name="T1" fmla="*/ 42 h 48"/>
                  <a:gd name="T2" fmla="*/ 12 w 48"/>
                  <a:gd name="T3" fmla="*/ 48 h 48"/>
                  <a:gd name="T4" fmla="*/ 30 w 48"/>
                  <a:gd name="T5" fmla="*/ 42 h 48"/>
                  <a:gd name="T6" fmla="*/ 42 w 48"/>
                  <a:gd name="T7" fmla="*/ 36 h 48"/>
                  <a:gd name="T8" fmla="*/ 42 w 48"/>
                  <a:gd name="T9" fmla="*/ 36 h 48"/>
                  <a:gd name="T10" fmla="*/ 48 w 48"/>
                  <a:gd name="T11" fmla="*/ 24 h 48"/>
                  <a:gd name="T12" fmla="*/ 48 w 48"/>
                  <a:gd name="T13" fmla="*/ 12 h 48"/>
                  <a:gd name="T14" fmla="*/ 42 w 48"/>
                  <a:gd name="T15" fmla="*/ 0 h 48"/>
                  <a:gd name="T16" fmla="*/ 42 w 48"/>
                  <a:gd name="T17" fmla="*/ 0 h 48"/>
                  <a:gd name="T18" fmla="*/ 36 w 48"/>
                  <a:gd name="T19" fmla="*/ 0 h 48"/>
                  <a:gd name="T20" fmla="*/ 18 w 48"/>
                  <a:gd name="T21" fmla="*/ 0 h 48"/>
                  <a:gd name="T22" fmla="*/ 6 w 48"/>
                  <a:gd name="T23" fmla="*/ 6 h 48"/>
                  <a:gd name="T24" fmla="*/ 6 w 48"/>
                  <a:gd name="T25" fmla="*/ 6 h 48"/>
                  <a:gd name="T26" fmla="*/ 0 w 48"/>
                  <a:gd name="T27" fmla="*/ 18 h 48"/>
                  <a:gd name="T28" fmla="*/ 0 w 48"/>
                  <a:gd name="T29" fmla="*/ 30 h 48"/>
                  <a:gd name="T30" fmla="*/ 6 w 48"/>
                  <a:gd name="T31" fmla="*/ 42 h 48"/>
                  <a:gd name="T32" fmla="*/ 6 w 48"/>
                  <a:gd name="T33" fmla="*/ 4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48"/>
                  <a:gd name="T53" fmla="*/ 48 w 4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48">
                    <a:moveTo>
                      <a:pt x="6" y="42"/>
                    </a:moveTo>
                    <a:lnTo>
                      <a:pt x="12" y="48"/>
                    </a:lnTo>
                    <a:lnTo>
                      <a:pt x="30" y="42"/>
                    </a:lnTo>
                    <a:lnTo>
                      <a:pt x="42" y="36"/>
                    </a:lnTo>
                    <a:lnTo>
                      <a:pt x="48" y="24"/>
                    </a:lnTo>
                    <a:lnTo>
                      <a:pt x="48" y="12"/>
                    </a:lnTo>
                    <a:lnTo>
                      <a:pt x="42" y="0"/>
                    </a:lnTo>
                    <a:lnTo>
                      <a:pt x="36" y="0"/>
                    </a:lnTo>
                    <a:lnTo>
                      <a:pt x="18" y="0"/>
                    </a:lnTo>
                    <a:lnTo>
                      <a:pt x="6" y="6"/>
                    </a:lnTo>
                    <a:lnTo>
                      <a:pt x="0" y="18"/>
                    </a:lnTo>
                    <a:lnTo>
                      <a:pt x="0" y="30"/>
                    </a:lnTo>
                    <a:lnTo>
                      <a:pt x="6"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6" name="Freeform 166"/>
              <p:cNvSpPr>
                <a:spLocks/>
              </p:cNvSpPr>
              <p:nvPr/>
            </p:nvSpPr>
            <p:spPr bwMode="auto">
              <a:xfrm>
                <a:off x="1490" y="2927"/>
                <a:ext cx="48" cy="48"/>
              </a:xfrm>
              <a:custGeom>
                <a:avLst/>
                <a:gdLst>
                  <a:gd name="T0" fmla="*/ 6 w 48"/>
                  <a:gd name="T1" fmla="*/ 42 h 48"/>
                  <a:gd name="T2" fmla="*/ 12 w 48"/>
                  <a:gd name="T3" fmla="*/ 48 h 48"/>
                  <a:gd name="T4" fmla="*/ 30 w 48"/>
                  <a:gd name="T5" fmla="*/ 42 h 48"/>
                  <a:gd name="T6" fmla="*/ 42 w 48"/>
                  <a:gd name="T7" fmla="*/ 36 h 48"/>
                  <a:gd name="T8" fmla="*/ 42 w 48"/>
                  <a:gd name="T9" fmla="*/ 36 h 48"/>
                  <a:gd name="T10" fmla="*/ 48 w 48"/>
                  <a:gd name="T11" fmla="*/ 24 h 48"/>
                  <a:gd name="T12" fmla="*/ 48 w 48"/>
                  <a:gd name="T13" fmla="*/ 12 h 48"/>
                  <a:gd name="T14" fmla="*/ 42 w 48"/>
                  <a:gd name="T15" fmla="*/ 0 h 48"/>
                  <a:gd name="T16" fmla="*/ 42 w 48"/>
                  <a:gd name="T17" fmla="*/ 0 h 48"/>
                  <a:gd name="T18" fmla="*/ 36 w 48"/>
                  <a:gd name="T19" fmla="*/ 0 h 48"/>
                  <a:gd name="T20" fmla="*/ 18 w 48"/>
                  <a:gd name="T21" fmla="*/ 0 h 48"/>
                  <a:gd name="T22" fmla="*/ 6 w 48"/>
                  <a:gd name="T23" fmla="*/ 6 h 48"/>
                  <a:gd name="T24" fmla="*/ 6 w 48"/>
                  <a:gd name="T25" fmla="*/ 6 h 48"/>
                  <a:gd name="T26" fmla="*/ 0 w 48"/>
                  <a:gd name="T27" fmla="*/ 18 h 48"/>
                  <a:gd name="T28" fmla="*/ 0 w 48"/>
                  <a:gd name="T29" fmla="*/ 30 h 48"/>
                  <a:gd name="T30" fmla="*/ 6 w 48"/>
                  <a:gd name="T31" fmla="*/ 42 h 48"/>
                  <a:gd name="T32" fmla="*/ 6 w 48"/>
                  <a:gd name="T33" fmla="*/ 42 h 48"/>
                  <a:gd name="T34" fmla="*/ 6 w 48"/>
                  <a:gd name="T35" fmla="*/ 4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8"/>
                  <a:gd name="T56" fmla="*/ 48 w 48"/>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8">
                    <a:moveTo>
                      <a:pt x="6" y="42"/>
                    </a:moveTo>
                    <a:lnTo>
                      <a:pt x="12" y="48"/>
                    </a:lnTo>
                    <a:lnTo>
                      <a:pt x="30" y="42"/>
                    </a:lnTo>
                    <a:lnTo>
                      <a:pt x="42" y="36"/>
                    </a:lnTo>
                    <a:lnTo>
                      <a:pt x="48" y="24"/>
                    </a:lnTo>
                    <a:lnTo>
                      <a:pt x="48" y="12"/>
                    </a:lnTo>
                    <a:lnTo>
                      <a:pt x="42" y="0"/>
                    </a:lnTo>
                    <a:lnTo>
                      <a:pt x="36" y="0"/>
                    </a:lnTo>
                    <a:lnTo>
                      <a:pt x="18" y="0"/>
                    </a:lnTo>
                    <a:lnTo>
                      <a:pt x="6" y="6"/>
                    </a:lnTo>
                    <a:lnTo>
                      <a:pt x="0" y="18"/>
                    </a:lnTo>
                    <a:lnTo>
                      <a:pt x="0" y="30"/>
                    </a:lnTo>
                    <a:lnTo>
                      <a:pt x="6"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7" name="Freeform 167"/>
              <p:cNvSpPr>
                <a:spLocks/>
              </p:cNvSpPr>
              <p:nvPr/>
            </p:nvSpPr>
            <p:spPr bwMode="auto">
              <a:xfrm>
                <a:off x="1538" y="2861"/>
                <a:ext cx="48" cy="60"/>
              </a:xfrm>
              <a:custGeom>
                <a:avLst/>
                <a:gdLst>
                  <a:gd name="T0" fmla="*/ 24 w 48"/>
                  <a:gd name="T1" fmla="*/ 60 h 60"/>
                  <a:gd name="T2" fmla="*/ 36 w 48"/>
                  <a:gd name="T3" fmla="*/ 54 h 60"/>
                  <a:gd name="T4" fmla="*/ 42 w 48"/>
                  <a:gd name="T5" fmla="*/ 42 h 60"/>
                  <a:gd name="T6" fmla="*/ 48 w 48"/>
                  <a:gd name="T7" fmla="*/ 30 h 60"/>
                  <a:gd name="T8" fmla="*/ 48 w 48"/>
                  <a:gd name="T9" fmla="*/ 30 h 60"/>
                  <a:gd name="T10" fmla="*/ 42 w 48"/>
                  <a:gd name="T11" fmla="*/ 18 h 60"/>
                  <a:gd name="T12" fmla="*/ 36 w 48"/>
                  <a:gd name="T13" fmla="*/ 6 h 60"/>
                  <a:gd name="T14" fmla="*/ 24 w 48"/>
                  <a:gd name="T15" fmla="*/ 0 h 60"/>
                  <a:gd name="T16" fmla="*/ 24 w 48"/>
                  <a:gd name="T17" fmla="*/ 0 h 60"/>
                  <a:gd name="T18" fmla="*/ 12 w 48"/>
                  <a:gd name="T19" fmla="*/ 6 h 60"/>
                  <a:gd name="T20" fmla="*/ 6 w 48"/>
                  <a:gd name="T21" fmla="*/ 18 h 60"/>
                  <a:gd name="T22" fmla="*/ 0 w 48"/>
                  <a:gd name="T23" fmla="*/ 30 h 60"/>
                  <a:gd name="T24" fmla="*/ 0 w 48"/>
                  <a:gd name="T25" fmla="*/ 30 h 60"/>
                  <a:gd name="T26" fmla="*/ 6 w 48"/>
                  <a:gd name="T27" fmla="*/ 42 h 60"/>
                  <a:gd name="T28" fmla="*/ 12 w 48"/>
                  <a:gd name="T29" fmla="*/ 54 h 60"/>
                  <a:gd name="T30" fmla="*/ 24 w 48"/>
                  <a:gd name="T31" fmla="*/ 60 h 60"/>
                  <a:gd name="T32" fmla="*/ 24 w 48"/>
                  <a:gd name="T33" fmla="*/ 6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24" y="60"/>
                    </a:moveTo>
                    <a:lnTo>
                      <a:pt x="36" y="54"/>
                    </a:lnTo>
                    <a:lnTo>
                      <a:pt x="42" y="42"/>
                    </a:lnTo>
                    <a:lnTo>
                      <a:pt x="48" y="30"/>
                    </a:lnTo>
                    <a:lnTo>
                      <a:pt x="42" y="18"/>
                    </a:lnTo>
                    <a:lnTo>
                      <a:pt x="36" y="6"/>
                    </a:lnTo>
                    <a:lnTo>
                      <a:pt x="24" y="0"/>
                    </a:lnTo>
                    <a:lnTo>
                      <a:pt x="12" y="6"/>
                    </a:lnTo>
                    <a:lnTo>
                      <a:pt x="6" y="18"/>
                    </a:lnTo>
                    <a:lnTo>
                      <a:pt x="0" y="30"/>
                    </a:lnTo>
                    <a:lnTo>
                      <a:pt x="6" y="42"/>
                    </a:lnTo>
                    <a:lnTo>
                      <a:pt x="12" y="54"/>
                    </a:lnTo>
                    <a:lnTo>
                      <a:pt x="24" y="6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8" name="Freeform 168"/>
              <p:cNvSpPr>
                <a:spLocks/>
              </p:cNvSpPr>
              <p:nvPr/>
            </p:nvSpPr>
            <p:spPr bwMode="auto">
              <a:xfrm>
                <a:off x="1538" y="2861"/>
                <a:ext cx="48" cy="60"/>
              </a:xfrm>
              <a:custGeom>
                <a:avLst/>
                <a:gdLst>
                  <a:gd name="T0" fmla="*/ 24 w 48"/>
                  <a:gd name="T1" fmla="*/ 60 h 60"/>
                  <a:gd name="T2" fmla="*/ 36 w 48"/>
                  <a:gd name="T3" fmla="*/ 54 h 60"/>
                  <a:gd name="T4" fmla="*/ 42 w 48"/>
                  <a:gd name="T5" fmla="*/ 42 h 60"/>
                  <a:gd name="T6" fmla="*/ 48 w 48"/>
                  <a:gd name="T7" fmla="*/ 30 h 60"/>
                  <a:gd name="T8" fmla="*/ 48 w 48"/>
                  <a:gd name="T9" fmla="*/ 30 h 60"/>
                  <a:gd name="T10" fmla="*/ 42 w 48"/>
                  <a:gd name="T11" fmla="*/ 18 h 60"/>
                  <a:gd name="T12" fmla="*/ 36 w 48"/>
                  <a:gd name="T13" fmla="*/ 6 h 60"/>
                  <a:gd name="T14" fmla="*/ 24 w 48"/>
                  <a:gd name="T15" fmla="*/ 0 h 60"/>
                  <a:gd name="T16" fmla="*/ 24 w 48"/>
                  <a:gd name="T17" fmla="*/ 0 h 60"/>
                  <a:gd name="T18" fmla="*/ 12 w 48"/>
                  <a:gd name="T19" fmla="*/ 6 h 60"/>
                  <a:gd name="T20" fmla="*/ 6 w 48"/>
                  <a:gd name="T21" fmla="*/ 18 h 60"/>
                  <a:gd name="T22" fmla="*/ 0 w 48"/>
                  <a:gd name="T23" fmla="*/ 30 h 60"/>
                  <a:gd name="T24" fmla="*/ 0 w 48"/>
                  <a:gd name="T25" fmla="*/ 30 h 60"/>
                  <a:gd name="T26" fmla="*/ 6 w 48"/>
                  <a:gd name="T27" fmla="*/ 42 h 60"/>
                  <a:gd name="T28" fmla="*/ 12 w 48"/>
                  <a:gd name="T29" fmla="*/ 54 h 60"/>
                  <a:gd name="T30" fmla="*/ 24 w 48"/>
                  <a:gd name="T31" fmla="*/ 60 h 60"/>
                  <a:gd name="T32" fmla="*/ 24 w 48"/>
                  <a:gd name="T33" fmla="*/ 60 h 60"/>
                  <a:gd name="T34" fmla="*/ 24 w 48"/>
                  <a:gd name="T35" fmla="*/ 60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60"/>
                  <a:gd name="T56" fmla="*/ 48 w 4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60">
                    <a:moveTo>
                      <a:pt x="24" y="60"/>
                    </a:moveTo>
                    <a:lnTo>
                      <a:pt x="36" y="54"/>
                    </a:lnTo>
                    <a:lnTo>
                      <a:pt x="42" y="42"/>
                    </a:lnTo>
                    <a:lnTo>
                      <a:pt x="48" y="30"/>
                    </a:lnTo>
                    <a:lnTo>
                      <a:pt x="42" y="18"/>
                    </a:lnTo>
                    <a:lnTo>
                      <a:pt x="36" y="6"/>
                    </a:lnTo>
                    <a:lnTo>
                      <a:pt x="24" y="0"/>
                    </a:lnTo>
                    <a:lnTo>
                      <a:pt x="12" y="6"/>
                    </a:lnTo>
                    <a:lnTo>
                      <a:pt x="6" y="18"/>
                    </a:lnTo>
                    <a:lnTo>
                      <a:pt x="0" y="30"/>
                    </a:lnTo>
                    <a:lnTo>
                      <a:pt x="6" y="42"/>
                    </a:lnTo>
                    <a:lnTo>
                      <a:pt x="12" y="54"/>
                    </a:lnTo>
                    <a:lnTo>
                      <a:pt x="24" y="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39" name="Freeform 169"/>
              <p:cNvSpPr>
                <a:spLocks/>
              </p:cNvSpPr>
              <p:nvPr/>
            </p:nvSpPr>
            <p:spPr bwMode="auto">
              <a:xfrm>
                <a:off x="1526" y="2795"/>
                <a:ext cx="54" cy="48"/>
              </a:xfrm>
              <a:custGeom>
                <a:avLst/>
                <a:gdLst>
                  <a:gd name="T0" fmla="*/ 48 w 54"/>
                  <a:gd name="T1" fmla="*/ 42 h 48"/>
                  <a:gd name="T2" fmla="*/ 54 w 54"/>
                  <a:gd name="T3" fmla="*/ 36 h 48"/>
                  <a:gd name="T4" fmla="*/ 54 w 54"/>
                  <a:gd name="T5" fmla="*/ 24 h 48"/>
                  <a:gd name="T6" fmla="*/ 42 w 54"/>
                  <a:gd name="T7" fmla="*/ 12 h 48"/>
                  <a:gd name="T8" fmla="*/ 42 w 54"/>
                  <a:gd name="T9" fmla="*/ 12 h 48"/>
                  <a:gd name="T10" fmla="*/ 30 w 54"/>
                  <a:gd name="T11" fmla="*/ 0 h 48"/>
                  <a:gd name="T12" fmla="*/ 18 w 54"/>
                  <a:gd name="T13" fmla="*/ 0 h 48"/>
                  <a:gd name="T14" fmla="*/ 6 w 54"/>
                  <a:gd name="T15" fmla="*/ 6 h 48"/>
                  <a:gd name="T16" fmla="*/ 6 w 54"/>
                  <a:gd name="T17" fmla="*/ 6 h 48"/>
                  <a:gd name="T18" fmla="*/ 0 w 54"/>
                  <a:gd name="T19" fmla="*/ 12 h 48"/>
                  <a:gd name="T20" fmla="*/ 6 w 54"/>
                  <a:gd name="T21" fmla="*/ 30 h 48"/>
                  <a:gd name="T22" fmla="*/ 12 w 54"/>
                  <a:gd name="T23" fmla="*/ 42 h 48"/>
                  <a:gd name="T24" fmla="*/ 12 w 54"/>
                  <a:gd name="T25" fmla="*/ 42 h 48"/>
                  <a:gd name="T26" fmla="*/ 24 w 54"/>
                  <a:gd name="T27" fmla="*/ 48 h 48"/>
                  <a:gd name="T28" fmla="*/ 36 w 54"/>
                  <a:gd name="T29" fmla="*/ 48 h 48"/>
                  <a:gd name="T30" fmla="*/ 48 w 54"/>
                  <a:gd name="T31" fmla="*/ 42 h 48"/>
                  <a:gd name="T32" fmla="*/ 48 w 54"/>
                  <a:gd name="T33" fmla="*/ 42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48"/>
                  <a:gd name="T53" fmla="*/ 54 w 5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48">
                    <a:moveTo>
                      <a:pt x="48" y="42"/>
                    </a:moveTo>
                    <a:lnTo>
                      <a:pt x="54" y="36"/>
                    </a:lnTo>
                    <a:lnTo>
                      <a:pt x="54" y="24"/>
                    </a:lnTo>
                    <a:lnTo>
                      <a:pt x="42" y="12"/>
                    </a:lnTo>
                    <a:lnTo>
                      <a:pt x="30" y="0"/>
                    </a:lnTo>
                    <a:lnTo>
                      <a:pt x="18" y="0"/>
                    </a:lnTo>
                    <a:lnTo>
                      <a:pt x="6" y="6"/>
                    </a:lnTo>
                    <a:lnTo>
                      <a:pt x="0" y="12"/>
                    </a:lnTo>
                    <a:lnTo>
                      <a:pt x="6" y="30"/>
                    </a:lnTo>
                    <a:lnTo>
                      <a:pt x="12" y="42"/>
                    </a:lnTo>
                    <a:lnTo>
                      <a:pt x="24" y="48"/>
                    </a:lnTo>
                    <a:lnTo>
                      <a:pt x="36" y="48"/>
                    </a:lnTo>
                    <a:lnTo>
                      <a:pt x="48"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0" name="Freeform 170"/>
              <p:cNvSpPr>
                <a:spLocks/>
              </p:cNvSpPr>
              <p:nvPr/>
            </p:nvSpPr>
            <p:spPr bwMode="auto">
              <a:xfrm>
                <a:off x="1526" y="2795"/>
                <a:ext cx="54" cy="48"/>
              </a:xfrm>
              <a:custGeom>
                <a:avLst/>
                <a:gdLst>
                  <a:gd name="T0" fmla="*/ 48 w 54"/>
                  <a:gd name="T1" fmla="*/ 42 h 48"/>
                  <a:gd name="T2" fmla="*/ 54 w 54"/>
                  <a:gd name="T3" fmla="*/ 36 h 48"/>
                  <a:gd name="T4" fmla="*/ 54 w 54"/>
                  <a:gd name="T5" fmla="*/ 24 h 48"/>
                  <a:gd name="T6" fmla="*/ 42 w 54"/>
                  <a:gd name="T7" fmla="*/ 12 h 48"/>
                  <a:gd name="T8" fmla="*/ 42 w 54"/>
                  <a:gd name="T9" fmla="*/ 12 h 48"/>
                  <a:gd name="T10" fmla="*/ 30 w 54"/>
                  <a:gd name="T11" fmla="*/ 0 h 48"/>
                  <a:gd name="T12" fmla="*/ 18 w 54"/>
                  <a:gd name="T13" fmla="*/ 0 h 48"/>
                  <a:gd name="T14" fmla="*/ 6 w 54"/>
                  <a:gd name="T15" fmla="*/ 6 h 48"/>
                  <a:gd name="T16" fmla="*/ 6 w 54"/>
                  <a:gd name="T17" fmla="*/ 6 h 48"/>
                  <a:gd name="T18" fmla="*/ 0 w 54"/>
                  <a:gd name="T19" fmla="*/ 12 h 48"/>
                  <a:gd name="T20" fmla="*/ 6 w 54"/>
                  <a:gd name="T21" fmla="*/ 30 h 48"/>
                  <a:gd name="T22" fmla="*/ 12 w 54"/>
                  <a:gd name="T23" fmla="*/ 42 h 48"/>
                  <a:gd name="T24" fmla="*/ 12 w 54"/>
                  <a:gd name="T25" fmla="*/ 42 h 48"/>
                  <a:gd name="T26" fmla="*/ 24 w 54"/>
                  <a:gd name="T27" fmla="*/ 48 h 48"/>
                  <a:gd name="T28" fmla="*/ 36 w 54"/>
                  <a:gd name="T29" fmla="*/ 48 h 48"/>
                  <a:gd name="T30" fmla="*/ 48 w 54"/>
                  <a:gd name="T31" fmla="*/ 42 h 48"/>
                  <a:gd name="T32" fmla="*/ 48 w 54"/>
                  <a:gd name="T33" fmla="*/ 42 h 48"/>
                  <a:gd name="T34" fmla="*/ 48 w 54"/>
                  <a:gd name="T35" fmla="*/ 42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48"/>
                  <a:gd name="T56" fmla="*/ 54 w 54"/>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48">
                    <a:moveTo>
                      <a:pt x="48" y="42"/>
                    </a:moveTo>
                    <a:lnTo>
                      <a:pt x="54" y="36"/>
                    </a:lnTo>
                    <a:lnTo>
                      <a:pt x="54" y="24"/>
                    </a:lnTo>
                    <a:lnTo>
                      <a:pt x="42" y="12"/>
                    </a:lnTo>
                    <a:lnTo>
                      <a:pt x="30" y="0"/>
                    </a:lnTo>
                    <a:lnTo>
                      <a:pt x="18" y="0"/>
                    </a:lnTo>
                    <a:lnTo>
                      <a:pt x="6" y="6"/>
                    </a:lnTo>
                    <a:lnTo>
                      <a:pt x="0" y="12"/>
                    </a:lnTo>
                    <a:lnTo>
                      <a:pt x="6" y="30"/>
                    </a:lnTo>
                    <a:lnTo>
                      <a:pt x="12" y="42"/>
                    </a:lnTo>
                    <a:lnTo>
                      <a:pt x="24" y="48"/>
                    </a:lnTo>
                    <a:lnTo>
                      <a:pt x="36" y="48"/>
                    </a:lnTo>
                    <a:lnTo>
                      <a:pt x="48"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1" name="Freeform 171"/>
              <p:cNvSpPr>
                <a:spLocks/>
              </p:cNvSpPr>
              <p:nvPr/>
            </p:nvSpPr>
            <p:spPr bwMode="auto">
              <a:xfrm>
                <a:off x="1466" y="2753"/>
                <a:ext cx="60" cy="42"/>
              </a:xfrm>
              <a:custGeom>
                <a:avLst/>
                <a:gdLst>
                  <a:gd name="T0" fmla="*/ 60 w 60"/>
                  <a:gd name="T1" fmla="*/ 18 h 42"/>
                  <a:gd name="T2" fmla="*/ 54 w 60"/>
                  <a:gd name="T3" fmla="*/ 12 h 42"/>
                  <a:gd name="T4" fmla="*/ 42 w 60"/>
                  <a:gd name="T5" fmla="*/ 0 h 42"/>
                  <a:gd name="T6" fmla="*/ 30 w 60"/>
                  <a:gd name="T7" fmla="*/ 0 h 42"/>
                  <a:gd name="T8" fmla="*/ 30 w 60"/>
                  <a:gd name="T9" fmla="*/ 0 h 42"/>
                  <a:gd name="T10" fmla="*/ 12 w 60"/>
                  <a:gd name="T11" fmla="*/ 0 h 42"/>
                  <a:gd name="T12" fmla="*/ 0 w 60"/>
                  <a:gd name="T13" fmla="*/ 12 h 42"/>
                  <a:gd name="T14" fmla="*/ 0 w 60"/>
                  <a:gd name="T15" fmla="*/ 18 h 42"/>
                  <a:gd name="T16" fmla="*/ 0 w 60"/>
                  <a:gd name="T17" fmla="*/ 18 h 42"/>
                  <a:gd name="T18" fmla="*/ 0 w 60"/>
                  <a:gd name="T19" fmla="*/ 30 h 42"/>
                  <a:gd name="T20" fmla="*/ 12 w 60"/>
                  <a:gd name="T21" fmla="*/ 42 h 42"/>
                  <a:gd name="T22" fmla="*/ 30 w 60"/>
                  <a:gd name="T23" fmla="*/ 42 h 42"/>
                  <a:gd name="T24" fmla="*/ 30 w 60"/>
                  <a:gd name="T25" fmla="*/ 42 h 42"/>
                  <a:gd name="T26" fmla="*/ 42 w 60"/>
                  <a:gd name="T27" fmla="*/ 42 h 42"/>
                  <a:gd name="T28" fmla="*/ 54 w 60"/>
                  <a:gd name="T29" fmla="*/ 30 h 42"/>
                  <a:gd name="T30" fmla="*/ 60 w 60"/>
                  <a:gd name="T31" fmla="*/ 18 h 42"/>
                  <a:gd name="T32" fmla="*/ 60 w 60"/>
                  <a:gd name="T33" fmla="*/ 18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2"/>
                  <a:gd name="T53" fmla="*/ 60 w 6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2">
                    <a:moveTo>
                      <a:pt x="60" y="18"/>
                    </a:moveTo>
                    <a:lnTo>
                      <a:pt x="54" y="12"/>
                    </a:lnTo>
                    <a:lnTo>
                      <a:pt x="42" y="0"/>
                    </a:lnTo>
                    <a:lnTo>
                      <a:pt x="30" y="0"/>
                    </a:lnTo>
                    <a:lnTo>
                      <a:pt x="12" y="0"/>
                    </a:lnTo>
                    <a:lnTo>
                      <a:pt x="0" y="12"/>
                    </a:lnTo>
                    <a:lnTo>
                      <a:pt x="0" y="18"/>
                    </a:lnTo>
                    <a:lnTo>
                      <a:pt x="0" y="30"/>
                    </a:lnTo>
                    <a:lnTo>
                      <a:pt x="12" y="42"/>
                    </a:lnTo>
                    <a:lnTo>
                      <a:pt x="30" y="42"/>
                    </a:lnTo>
                    <a:lnTo>
                      <a:pt x="42" y="42"/>
                    </a:lnTo>
                    <a:lnTo>
                      <a:pt x="54" y="30"/>
                    </a:lnTo>
                    <a:lnTo>
                      <a:pt x="60"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2" name="Freeform 172"/>
              <p:cNvSpPr>
                <a:spLocks/>
              </p:cNvSpPr>
              <p:nvPr/>
            </p:nvSpPr>
            <p:spPr bwMode="auto">
              <a:xfrm>
                <a:off x="1466" y="2753"/>
                <a:ext cx="60" cy="42"/>
              </a:xfrm>
              <a:custGeom>
                <a:avLst/>
                <a:gdLst>
                  <a:gd name="T0" fmla="*/ 60 w 60"/>
                  <a:gd name="T1" fmla="*/ 18 h 42"/>
                  <a:gd name="T2" fmla="*/ 54 w 60"/>
                  <a:gd name="T3" fmla="*/ 12 h 42"/>
                  <a:gd name="T4" fmla="*/ 42 w 60"/>
                  <a:gd name="T5" fmla="*/ 0 h 42"/>
                  <a:gd name="T6" fmla="*/ 30 w 60"/>
                  <a:gd name="T7" fmla="*/ 0 h 42"/>
                  <a:gd name="T8" fmla="*/ 30 w 60"/>
                  <a:gd name="T9" fmla="*/ 0 h 42"/>
                  <a:gd name="T10" fmla="*/ 12 w 60"/>
                  <a:gd name="T11" fmla="*/ 0 h 42"/>
                  <a:gd name="T12" fmla="*/ 0 w 60"/>
                  <a:gd name="T13" fmla="*/ 12 h 42"/>
                  <a:gd name="T14" fmla="*/ 0 w 60"/>
                  <a:gd name="T15" fmla="*/ 18 h 42"/>
                  <a:gd name="T16" fmla="*/ 0 w 60"/>
                  <a:gd name="T17" fmla="*/ 18 h 42"/>
                  <a:gd name="T18" fmla="*/ 0 w 60"/>
                  <a:gd name="T19" fmla="*/ 30 h 42"/>
                  <a:gd name="T20" fmla="*/ 12 w 60"/>
                  <a:gd name="T21" fmla="*/ 42 h 42"/>
                  <a:gd name="T22" fmla="*/ 30 w 60"/>
                  <a:gd name="T23" fmla="*/ 42 h 42"/>
                  <a:gd name="T24" fmla="*/ 30 w 60"/>
                  <a:gd name="T25" fmla="*/ 42 h 42"/>
                  <a:gd name="T26" fmla="*/ 42 w 60"/>
                  <a:gd name="T27" fmla="*/ 42 h 42"/>
                  <a:gd name="T28" fmla="*/ 54 w 60"/>
                  <a:gd name="T29" fmla="*/ 30 h 42"/>
                  <a:gd name="T30" fmla="*/ 60 w 60"/>
                  <a:gd name="T31" fmla="*/ 18 h 42"/>
                  <a:gd name="T32" fmla="*/ 60 w 60"/>
                  <a:gd name="T33" fmla="*/ 18 h 42"/>
                  <a:gd name="T34" fmla="*/ 60 w 60"/>
                  <a:gd name="T35" fmla="*/ 18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2"/>
                  <a:gd name="T56" fmla="*/ 60 w 60"/>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2">
                    <a:moveTo>
                      <a:pt x="60" y="18"/>
                    </a:moveTo>
                    <a:lnTo>
                      <a:pt x="54" y="12"/>
                    </a:lnTo>
                    <a:lnTo>
                      <a:pt x="42" y="0"/>
                    </a:lnTo>
                    <a:lnTo>
                      <a:pt x="30" y="0"/>
                    </a:lnTo>
                    <a:lnTo>
                      <a:pt x="12" y="0"/>
                    </a:lnTo>
                    <a:lnTo>
                      <a:pt x="0" y="12"/>
                    </a:lnTo>
                    <a:lnTo>
                      <a:pt x="0" y="18"/>
                    </a:lnTo>
                    <a:lnTo>
                      <a:pt x="0" y="30"/>
                    </a:lnTo>
                    <a:lnTo>
                      <a:pt x="12" y="42"/>
                    </a:lnTo>
                    <a:lnTo>
                      <a:pt x="30" y="42"/>
                    </a:lnTo>
                    <a:lnTo>
                      <a:pt x="42" y="42"/>
                    </a:lnTo>
                    <a:lnTo>
                      <a:pt x="54" y="30"/>
                    </a:lnTo>
                    <a:lnTo>
                      <a:pt x="60"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3" name="Freeform 173"/>
              <p:cNvSpPr>
                <a:spLocks/>
              </p:cNvSpPr>
              <p:nvPr/>
            </p:nvSpPr>
            <p:spPr bwMode="auto">
              <a:xfrm>
                <a:off x="1436" y="2777"/>
                <a:ext cx="60" cy="54"/>
              </a:xfrm>
              <a:custGeom>
                <a:avLst/>
                <a:gdLst>
                  <a:gd name="T0" fmla="*/ 0 w 60"/>
                  <a:gd name="T1" fmla="*/ 24 h 54"/>
                  <a:gd name="T2" fmla="*/ 6 w 60"/>
                  <a:gd name="T3" fmla="*/ 42 h 54"/>
                  <a:gd name="T4" fmla="*/ 12 w 60"/>
                  <a:gd name="T5" fmla="*/ 48 h 54"/>
                  <a:gd name="T6" fmla="*/ 30 w 60"/>
                  <a:gd name="T7" fmla="*/ 54 h 54"/>
                  <a:gd name="T8" fmla="*/ 30 w 60"/>
                  <a:gd name="T9" fmla="*/ 54 h 54"/>
                  <a:gd name="T10" fmla="*/ 42 w 60"/>
                  <a:gd name="T11" fmla="*/ 48 h 54"/>
                  <a:gd name="T12" fmla="*/ 54 w 60"/>
                  <a:gd name="T13" fmla="*/ 42 h 54"/>
                  <a:gd name="T14" fmla="*/ 60 w 60"/>
                  <a:gd name="T15" fmla="*/ 24 h 54"/>
                  <a:gd name="T16" fmla="*/ 60 w 60"/>
                  <a:gd name="T17" fmla="*/ 24 h 54"/>
                  <a:gd name="T18" fmla="*/ 54 w 60"/>
                  <a:gd name="T19" fmla="*/ 12 h 54"/>
                  <a:gd name="T20" fmla="*/ 42 w 60"/>
                  <a:gd name="T21" fmla="*/ 0 h 54"/>
                  <a:gd name="T22" fmla="*/ 30 w 60"/>
                  <a:gd name="T23" fmla="*/ 0 h 54"/>
                  <a:gd name="T24" fmla="*/ 30 w 60"/>
                  <a:gd name="T25" fmla="*/ 0 h 54"/>
                  <a:gd name="T26" fmla="*/ 12 w 60"/>
                  <a:gd name="T27" fmla="*/ 0 h 54"/>
                  <a:gd name="T28" fmla="*/ 6 w 60"/>
                  <a:gd name="T29" fmla="*/ 12 h 54"/>
                  <a:gd name="T30" fmla="*/ 0 w 60"/>
                  <a:gd name="T31" fmla="*/ 24 h 54"/>
                  <a:gd name="T32" fmla="*/ 0 w 60"/>
                  <a:gd name="T33" fmla="*/ 2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0" y="24"/>
                    </a:moveTo>
                    <a:lnTo>
                      <a:pt x="6" y="42"/>
                    </a:lnTo>
                    <a:lnTo>
                      <a:pt x="12" y="48"/>
                    </a:lnTo>
                    <a:lnTo>
                      <a:pt x="30" y="54"/>
                    </a:lnTo>
                    <a:lnTo>
                      <a:pt x="42" y="48"/>
                    </a:lnTo>
                    <a:lnTo>
                      <a:pt x="54" y="42"/>
                    </a:lnTo>
                    <a:lnTo>
                      <a:pt x="60" y="24"/>
                    </a:lnTo>
                    <a:lnTo>
                      <a:pt x="54" y="12"/>
                    </a:lnTo>
                    <a:lnTo>
                      <a:pt x="42" y="0"/>
                    </a:lnTo>
                    <a:lnTo>
                      <a:pt x="30" y="0"/>
                    </a:lnTo>
                    <a:lnTo>
                      <a:pt x="12" y="0"/>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4" name="Freeform 174"/>
              <p:cNvSpPr>
                <a:spLocks/>
              </p:cNvSpPr>
              <p:nvPr/>
            </p:nvSpPr>
            <p:spPr bwMode="auto">
              <a:xfrm>
                <a:off x="1436" y="2777"/>
                <a:ext cx="60" cy="54"/>
              </a:xfrm>
              <a:custGeom>
                <a:avLst/>
                <a:gdLst>
                  <a:gd name="T0" fmla="*/ 0 w 60"/>
                  <a:gd name="T1" fmla="*/ 24 h 54"/>
                  <a:gd name="T2" fmla="*/ 6 w 60"/>
                  <a:gd name="T3" fmla="*/ 42 h 54"/>
                  <a:gd name="T4" fmla="*/ 12 w 60"/>
                  <a:gd name="T5" fmla="*/ 48 h 54"/>
                  <a:gd name="T6" fmla="*/ 30 w 60"/>
                  <a:gd name="T7" fmla="*/ 54 h 54"/>
                  <a:gd name="T8" fmla="*/ 30 w 60"/>
                  <a:gd name="T9" fmla="*/ 54 h 54"/>
                  <a:gd name="T10" fmla="*/ 42 w 60"/>
                  <a:gd name="T11" fmla="*/ 48 h 54"/>
                  <a:gd name="T12" fmla="*/ 54 w 60"/>
                  <a:gd name="T13" fmla="*/ 42 h 54"/>
                  <a:gd name="T14" fmla="*/ 60 w 60"/>
                  <a:gd name="T15" fmla="*/ 24 h 54"/>
                  <a:gd name="T16" fmla="*/ 60 w 60"/>
                  <a:gd name="T17" fmla="*/ 24 h 54"/>
                  <a:gd name="T18" fmla="*/ 54 w 60"/>
                  <a:gd name="T19" fmla="*/ 12 h 54"/>
                  <a:gd name="T20" fmla="*/ 42 w 60"/>
                  <a:gd name="T21" fmla="*/ 0 h 54"/>
                  <a:gd name="T22" fmla="*/ 30 w 60"/>
                  <a:gd name="T23" fmla="*/ 0 h 54"/>
                  <a:gd name="T24" fmla="*/ 30 w 60"/>
                  <a:gd name="T25" fmla="*/ 0 h 54"/>
                  <a:gd name="T26" fmla="*/ 12 w 60"/>
                  <a:gd name="T27" fmla="*/ 0 h 54"/>
                  <a:gd name="T28" fmla="*/ 6 w 60"/>
                  <a:gd name="T29" fmla="*/ 12 h 54"/>
                  <a:gd name="T30" fmla="*/ 0 w 60"/>
                  <a:gd name="T31" fmla="*/ 24 h 54"/>
                  <a:gd name="T32" fmla="*/ 0 w 60"/>
                  <a:gd name="T33" fmla="*/ 24 h 54"/>
                  <a:gd name="T34" fmla="*/ 0 w 60"/>
                  <a:gd name="T35" fmla="*/ 2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0" y="24"/>
                    </a:moveTo>
                    <a:lnTo>
                      <a:pt x="6" y="42"/>
                    </a:lnTo>
                    <a:lnTo>
                      <a:pt x="12" y="48"/>
                    </a:lnTo>
                    <a:lnTo>
                      <a:pt x="30" y="54"/>
                    </a:lnTo>
                    <a:lnTo>
                      <a:pt x="42" y="48"/>
                    </a:lnTo>
                    <a:lnTo>
                      <a:pt x="54" y="42"/>
                    </a:lnTo>
                    <a:lnTo>
                      <a:pt x="60" y="24"/>
                    </a:lnTo>
                    <a:lnTo>
                      <a:pt x="54" y="12"/>
                    </a:lnTo>
                    <a:lnTo>
                      <a:pt x="42" y="0"/>
                    </a:lnTo>
                    <a:lnTo>
                      <a:pt x="30" y="0"/>
                    </a:lnTo>
                    <a:lnTo>
                      <a:pt x="12" y="0"/>
                    </a:lnTo>
                    <a:lnTo>
                      <a:pt x="6" y="12"/>
                    </a:lnTo>
                    <a:lnTo>
                      <a:pt x="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5" name="Freeform 175"/>
              <p:cNvSpPr>
                <a:spLocks/>
              </p:cNvSpPr>
              <p:nvPr/>
            </p:nvSpPr>
            <p:spPr bwMode="auto">
              <a:xfrm>
                <a:off x="1436" y="2903"/>
                <a:ext cx="60" cy="54"/>
              </a:xfrm>
              <a:custGeom>
                <a:avLst/>
                <a:gdLst>
                  <a:gd name="T0" fmla="*/ 60 w 60"/>
                  <a:gd name="T1" fmla="*/ 24 h 54"/>
                  <a:gd name="T2" fmla="*/ 54 w 60"/>
                  <a:gd name="T3" fmla="*/ 12 h 54"/>
                  <a:gd name="T4" fmla="*/ 48 w 60"/>
                  <a:gd name="T5" fmla="*/ 0 h 54"/>
                  <a:gd name="T6" fmla="*/ 30 w 60"/>
                  <a:gd name="T7" fmla="*/ 0 h 54"/>
                  <a:gd name="T8" fmla="*/ 30 w 60"/>
                  <a:gd name="T9" fmla="*/ 0 h 54"/>
                  <a:gd name="T10" fmla="*/ 18 w 60"/>
                  <a:gd name="T11" fmla="*/ 0 h 54"/>
                  <a:gd name="T12" fmla="*/ 6 w 60"/>
                  <a:gd name="T13" fmla="*/ 12 h 54"/>
                  <a:gd name="T14" fmla="*/ 0 w 60"/>
                  <a:gd name="T15" fmla="*/ 24 h 54"/>
                  <a:gd name="T16" fmla="*/ 0 w 60"/>
                  <a:gd name="T17" fmla="*/ 24 h 54"/>
                  <a:gd name="T18" fmla="*/ 6 w 60"/>
                  <a:gd name="T19" fmla="*/ 36 h 54"/>
                  <a:gd name="T20" fmla="*/ 18 w 60"/>
                  <a:gd name="T21" fmla="*/ 48 h 54"/>
                  <a:gd name="T22" fmla="*/ 30 w 60"/>
                  <a:gd name="T23" fmla="*/ 54 h 54"/>
                  <a:gd name="T24" fmla="*/ 30 w 60"/>
                  <a:gd name="T25" fmla="*/ 54 h 54"/>
                  <a:gd name="T26" fmla="*/ 48 w 60"/>
                  <a:gd name="T27" fmla="*/ 48 h 54"/>
                  <a:gd name="T28" fmla="*/ 54 w 60"/>
                  <a:gd name="T29" fmla="*/ 36 h 54"/>
                  <a:gd name="T30" fmla="*/ 60 w 60"/>
                  <a:gd name="T31" fmla="*/ 24 h 54"/>
                  <a:gd name="T32" fmla="*/ 60 w 60"/>
                  <a:gd name="T33" fmla="*/ 2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60" y="24"/>
                    </a:moveTo>
                    <a:lnTo>
                      <a:pt x="54" y="12"/>
                    </a:lnTo>
                    <a:lnTo>
                      <a:pt x="48" y="0"/>
                    </a:lnTo>
                    <a:lnTo>
                      <a:pt x="30" y="0"/>
                    </a:lnTo>
                    <a:lnTo>
                      <a:pt x="18" y="0"/>
                    </a:lnTo>
                    <a:lnTo>
                      <a:pt x="6" y="12"/>
                    </a:lnTo>
                    <a:lnTo>
                      <a:pt x="0" y="24"/>
                    </a:lnTo>
                    <a:lnTo>
                      <a:pt x="6" y="36"/>
                    </a:lnTo>
                    <a:lnTo>
                      <a:pt x="18" y="48"/>
                    </a:lnTo>
                    <a:lnTo>
                      <a:pt x="30" y="54"/>
                    </a:lnTo>
                    <a:lnTo>
                      <a:pt x="48" y="48"/>
                    </a:lnTo>
                    <a:lnTo>
                      <a:pt x="54" y="36"/>
                    </a:lnTo>
                    <a:lnTo>
                      <a:pt x="6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6" name="Freeform 176"/>
              <p:cNvSpPr>
                <a:spLocks/>
              </p:cNvSpPr>
              <p:nvPr/>
            </p:nvSpPr>
            <p:spPr bwMode="auto">
              <a:xfrm>
                <a:off x="1436" y="2903"/>
                <a:ext cx="60" cy="54"/>
              </a:xfrm>
              <a:custGeom>
                <a:avLst/>
                <a:gdLst>
                  <a:gd name="T0" fmla="*/ 60 w 60"/>
                  <a:gd name="T1" fmla="*/ 24 h 54"/>
                  <a:gd name="T2" fmla="*/ 54 w 60"/>
                  <a:gd name="T3" fmla="*/ 12 h 54"/>
                  <a:gd name="T4" fmla="*/ 48 w 60"/>
                  <a:gd name="T5" fmla="*/ 0 h 54"/>
                  <a:gd name="T6" fmla="*/ 30 w 60"/>
                  <a:gd name="T7" fmla="*/ 0 h 54"/>
                  <a:gd name="T8" fmla="*/ 30 w 60"/>
                  <a:gd name="T9" fmla="*/ 0 h 54"/>
                  <a:gd name="T10" fmla="*/ 18 w 60"/>
                  <a:gd name="T11" fmla="*/ 0 h 54"/>
                  <a:gd name="T12" fmla="*/ 6 w 60"/>
                  <a:gd name="T13" fmla="*/ 12 h 54"/>
                  <a:gd name="T14" fmla="*/ 0 w 60"/>
                  <a:gd name="T15" fmla="*/ 24 h 54"/>
                  <a:gd name="T16" fmla="*/ 0 w 60"/>
                  <a:gd name="T17" fmla="*/ 24 h 54"/>
                  <a:gd name="T18" fmla="*/ 6 w 60"/>
                  <a:gd name="T19" fmla="*/ 36 h 54"/>
                  <a:gd name="T20" fmla="*/ 18 w 60"/>
                  <a:gd name="T21" fmla="*/ 48 h 54"/>
                  <a:gd name="T22" fmla="*/ 30 w 60"/>
                  <a:gd name="T23" fmla="*/ 54 h 54"/>
                  <a:gd name="T24" fmla="*/ 30 w 60"/>
                  <a:gd name="T25" fmla="*/ 54 h 54"/>
                  <a:gd name="T26" fmla="*/ 48 w 60"/>
                  <a:gd name="T27" fmla="*/ 48 h 54"/>
                  <a:gd name="T28" fmla="*/ 54 w 60"/>
                  <a:gd name="T29" fmla="*/ 36 h 54"/>
                  <a:gd name="T30" fmla="*/ 60 w 60"/>
                  <a:gd name="T31" fmla="*/ 24 h 54"/>
                  <a:gd name="T32" fmla="*/ 60 w 60"/>
                  <a:gd name="T33" fmla="*/ 24 h 54"/>
                  <a:gd name="T34" fmla="*/ 60 w 60"/>
                  <a:gd name="T35" fmla="*/ 2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60" y="24"/>
                    </a:moveTo>
                    <a:lnTo>
                      <a:pt x="54" y="12"/>
                    </a:lnTo>
                    <a:lnTo>
                      <a:pt x="48" y="0"/>
                    </a:lnTo>
                    <a:lnTo>
                      <a:pt x="30" y="0"/>
                    </a:lnTo>
                    <a:lnTo>
                      <a:pt x="18" y="0"/>
                    </a:lnTo>
                    <a:lnTo>
                      <a:pt x="6" y="12"/>
                    </a:lnTo>
                    <a:lnTo>
                      <a:pt x="0" y="24"/>
                    </a:lnTo>
                    <a:lnTo>
                      <a:pt x="6" y="36"/>
                    </a:lnTo>
                    <a:lnTo>
                      <a:pt x="18" y="48"/>
                    </a:lnTo>
                    <a:lnTo>
                      <a:pt x="30" y="54"/>
                    </a:lnTo>
                    <a:lnTo>
                      <a:pt x="48" y="48"/>
                    </a:lnTo>
                    <a:lnTo>
                      <a:pt x="54" y="36"/>
                    </a:lnTo>
                    <a:lnTo>
                      <a:pt x="60"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7" name="Freeform 177"/>
              <p:cNvSpPr>
                <a:spLocks/>
              </p:cNvSpPr>
              <p:nvPr/>
            </p:nvSpPr>
            <p:spPr bwMode="auto">
              <a:xfrm>
                <a:off x="1502" y="2837"/>
                <a:ext cx="60" cy="54"/>
              </a:xfrm>
              <a:custGeom>
                <a:avLst/>
                <a:gdLst>
                  <a:gd name="T0" fmla="*/ 30 w 60"/>
                  <a:gd name="T1" fmla="*/ 0 h 54"/>
                  <a:gd name="T2" fmla="*/ 18 w 60"/>
                  <a:gd name="T3" fmla="*/ 6 h 54"/>
                  <a:gd name="T4" fmla="*/ 6 w 60"/>
                  <a:gd name="T5" fmla="*/ 12 h 54"/>
                  <a:gd name="T6" fmla="*/ 0 w 60"/>
                  <a:gd name="T7" fmla="*/ 24 h 54"/>
                  <a:gd name="T8" fmla="*/ 0 w 60"/>
                  <a:gd name="T9" fmla="*/ 24 h 54"/>
                  <a:gd name="T10" fmla="*/ 6 w 60"/>
                  <a:gd name="T11" fmla="*/ 42 h 54"/>
                  <a:gd name="T12" fmla="*/ 18 w 60"/>
                  <a:gd name="T13" fmla="*/ 48 h 54"/>
                  <a:gd name="T14" fmla="*/ 30 w 60"/>
                  <a:gd name="T15" fmla="*/ 54 h 54"/>
                  <a:gd name="T16" fmla="*/ 30 w 60"/>
                  <a:gd name="T17" fmla="*/ 54 h 54"/>
                  <a:gd name="T18" fmla="*/ 42 w 60"/>
                  <a:gd name="T19" fmla="*/ 48 h 54"/>
                  <a:gd name="T20" fmla="*/ 54 w 60"/>
                  <a:gd name="T21" fmla="*/ 42 h 54"/>
                  <a:gd name="T22" fmla="*/ 60 w 60"/>
                  <a:gd name="T23" fmla="*/ 24 h 54"/>
                  <a:gd name="T24" fmla="*/ 60 w 60"/>
                  <a:gd name="T25" fmla="*/ 24 h 54"/>
                  <a:gd name="T26" fmla="*/ 54 w 60"/>
                  <a:gd name="T27" fmla="*/ 12 h 54"/>
                  <a:gd name="T28" fmla="*/ 42 w 60"/>
                  <a:gd name="T29" fmla="*/ 6 h 54"/>
                  <a:gd name="T30" fmla="*/ 30 w 60"/>
                  <a:gd name="T31" fmla="*/ 0 h 54"/>
                  <a:gd name="T32" fmla="*/ 30 w 60"/>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30" y="0"/>
                    </a:moveTo>
                    <a:lnTo>
                      <a:pt x="18" y="6"/>
                    </a:lnTo>
                    <a:lnTo>
                      <a:pt x="6" y="12"/>
                    </a:lnTo>
                    <a:lnTo>
                      <a:pt x="0" y="24"/>
                    </a:lnTo>
                    <a:lnTo>
                      <a:pt x="6" y="42"/>
                    </a:lnTo>
                    <a:lnTo>
                      <a:pt x="18" y="48"/>
                    </a:lnTo>
                    <a:lnTo>
                      <a:pt x="30" y="54"/>
                    </a:lnTo>
                    <a:lnTo>
                      <a:pt x="42" y="48"/>
                    </a:lnTo>
                    <a:lnTo>
                      <a:pt x="54" y="42"/>
                    </a:lnTo>
                    <a:lnTo>
                      <a:pt x="60" y="24"/>
                    </a:lnTo>
                    <a:lnTo>
                      <a:pt x="54" y="12"/>
                    </a:lnTo>
                    <a:lnTo>
                      <a:pt x="42" y="6"/>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8" name="Freeform 178"/>
              <p:cNvSpPr>
                <a:spLocks/>
              </p:cNvSpPr>
              <p:nvPr/>
            </p:nvSpPr>
            <p:spPr bwMode="auto">
              <a:xfrm>
                <a:off x="1502" y="2837"/>
                <a:ext cx="60" cy="54"/>
              </a:xfrm>
              <a:custGeom>
                <a:avLst/>
                <a:gdLst>
                  <a:gd name="T0" fmla="*/ 30 w 60"/>
                  <a:gd name="T1" fmla="*/ 0 h 54"/>
                  <a:gd name="T2" fmla="*/ 18 w 60"/>
                  <a:gd name="T3" fmla="*/ 6 h 54"/>
                  <a:gd name="T4" fmla="*/ 6 w 60"/>
                  <a:gd name="T5" fmla="*/ 12 h 54"/>
                  <a:gd name="T6" fmla="*/ 0 w 60"/>
                  <a:gd name="T7" fmla="*/ 24 h 54"/>
                  <a:gd name="T8" fmla="*/ 0 w 60"/>
                  <a:gd name="T9" fmla="*/ 24 h 54"/>
                  <a:gd name="T10" fmla="*/ 6 w 60"/>
                  <a:gd name="T11" fmla="*/ 42 h 54"/>
                  <a:gd name="T12" fmla="*/ 18 w 60"/>
                  <a:gd name="T13" fmla="*/ 48 h 54"/>
                  <a:gd name="T14" fmla="*/ 30 w 60"/>
                  <a:gd name="T15" fmla="*/ 54 h 54"/>
                  <a:gd name="T16" fmla="*/ 30 w 60"/>
                  <a:gd name="T17" fmla="*/ 54 h 54"/>
                  <a:gd name="T18" fmla="*/ 42 w 60"/>
                  <a:gd name="T19" fmla="*/ 48 h 54"/>
                  <a:gd name="T20" fmla="*/ 54 w 60"/>
                  <a:gd name="T21" fmla="*/ 42 h 54"/>
                  <a:gd name="T22" fmla="*/ 60 w 60"/>
                  <a:gd name="T23" fmla="*/ 24 h 54"/>
                  <a:gd name="T24" fmla="*/ 60 w 60"/>
                  <a:gd name="T25" fmla="*/ 24 h 54"/>
                  <a:gd name="T26" fmla="*/ 54 w 60"/>
                  <a:gd name="T27" fmla="*/ 12 h 54"/>
                  <a:gd name="T28" fmla="*/ 42 w 60"/>
                  <a:gd name="T29" fmla="*/ 6 h 54"/>
                  <a:gd name="T30" fmla="*/ 30 w 60"/>
                  <a:gd name="T31" fmla="*/ 0 h 54"/>
                  <a:gd name="T32" fmla="*/ 30 w 60"/>
                  <a:gd name="T33" fmla="*/ 0 h 54"/>
                  <a:gd name="T34" fmla="*/ 30 w 60"/>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30" y="0"/>
                    </a:moveTo>
                    <a:lnTo>
                      <a:pt x="18" y="6"/>
                    </a:lnTo>
                    <a:lnTo>
                      <a:pt x="6" y="12"/>
                    </a:lnTo>
                    <a:lnTo>
                      <a:pt x="0" y="24"/>
                    </a:lnTo>
                    <a:lnTo>
                      <a:pt x="6" y="42"/>
                    </a:lnTo>
                    <a:lnTo>
                      <a:pt x="18" y="48"/>
                    </a:lnTo>
                    <a:lnTo>
                      <a:pt x="30" y="54"/>
                    </a:lnTo>
                    <a:lnTo>
                      <a:pt x="42" y="48"/>
                    </a:lnTo>
                    <a:lnTo>
                      <a:pt x="54" y="42"/>
                    </a:lnTo>
                    <a:lnTo>
                      <a:pt x="60" y="24"/>
                    </a:lnTo>
                    <a:lnTo>
                      <a:pt x="54" y="12"/>
                    </a:lnTo>
                    <a:lnTo>
                      <a:pt x="42" y="6"/>
                    </a:lnTo>
                    <a:lnTo>
                      <a:pt x="3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49" name="Freeform 179"/>
              <p:cNvSpPr>
                <a:spLocks/>
              </p:cNvSpPr>
              <p:nvPr/>
            </p:nvSpPr>
            <p:spPr bwMode="auto">
              <a:xfrm>
                <a:off x="1484" y="2795"/>
                <a:ext cx="54" cy="54"/>
              </a:xfrm>
              <a:custGeom>
                <a:avLst/>
                <a:gdLst>
                  <a:gd name="T0" fmla="*/ 6 w 54"/>
                  <a:gd name="T1" fmla="*/ 6 h 54"/>
                  <a:gd name="T2" fmla="*/ 0 w 54"/>
                  <a:gd name="T3" fmla="*/ 18 h 54"/>
                  <a:gd name="T4" fmla="*/ 0 w 54"/>
                  <a:gd name="T5" fmla="*/ 30 h 54"/>
                  <a:gd name="T6" fmla="*/ 6 w 54"/>
                  <a:gd name="T7" fmla="*/ 42 h 54"/>
                  <a:gd name="T8" fmla="*/ 6 w 54"/>
                  <a:gd name="T9" fmla="*/ 42 h 54"/>
                  <a:gd name="T10" fmla="*/ 18 w 54"/>
                  <a:gd name="T11" fmla="*/ 54 h 54"/>
                  <a:gd name="T12" fmla="*/ 36 w 54"/>
                  <a:gd name="T13" fmla="*/ 54 h 54"/>
                  <a:gd name="T14" fmla="*/ 48 w 54"/>
                  <a:gd name="T15" fmla="*/ 42 h 54"/>
                  <a:gd name="T16" fmla="*/ 48 w 54"/>
                  <a:gd name="T17" fmla="*/ 42 h 54"/>
                  <a:gd name="T18" fmla="*/ 54 w 54"/>
                  <a:gd name="T19" fmla="*/ 30 h 54"/>
                  <a:gd name="T20" fmla="*/ 54 w 54"/>
                  <a:gd name="T21" fmla="*/ 18 h 54"/>
                  <a:gd name="T22" fmla="*/ 48 w 54"/>
                  <a:gd name="T23" fmla="*/ 6 h 54"/>
                  <a:gd name="T24" fmla="*/ 48 w 54"/>
                  <a:gd name="T25" fmla="*/ 6 h 54"/>
                  <a:gd name="T26" fmla="*/ 36 w 54"/>
                  <a:gd name="T27" fmla="*/ 0 h 54"/>
                  <a:gd name="T28" fmla="*/ 18 w 54"/>
                  <a:gd name="T29" fmla="*/ 0 h 54"/>
                  <a:gd name="T30" fmla="*/ 6 w 54"/>
                  <a:gd name="T31" fmla="*/ 6 h 54"/>
                  <a:gd name="T32" fmla="*/ 6 w 54"/>
                  <a:gd name="T33" fmla="*/ 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6" y="6"/>
                    </a:moveTo>
                    <a:lnTo>
                      <a:pt x="0" y="18"/>
                    </a:lnTo>
                    <a:lnTo>
                      <a:pt x="0" y="30"/>
                    </a:lnTo>
                    <a:lnTo>
                      <a:pt x="6" y="42"/>
                    </a:lnTo>
                    <a:lnTo>
                      <a:pt x="18" y="54"/>
                    </a:lnTo>
                    <a:lnTo>
                      <a:pt x="36" y="54"/>
                    </a:lnTo>
                    <a:lnTo>
                      <a:pt x="48" y="42"/>
                    </a:lnTo>
                    <a:lnTo>
                      <a:pt x="54" y="30"/>
                    </a:lnTo>
                    <a:lnTo>
                      <a:pt x="54" y="18"/>
                    </a:lnTo>
                    <a:lnTo>
                      <a:pt x="48" y="6"/>
                    </a:lnTo>
                    <a:lnTo>
                      <a:pt x="36" y="0"/>
                    </a:lnTo>
                    <a:lnTo>
                      <a:pt x="18" y="0"/>
                    </a:lnTo>
                    <a:lnTo>
                      <a:pt x="6"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0" name="Freeform 180"/>
              <p:cNvSpPr>
                <a:spLocks/>
              </p:cNvSpPr>
              <p:nvPr/>
            </p:nvSpPr>
            <p:spPr bwMode="auto">
              <a:xfrm>
                <a:off x="1484" y="2795"/>
                <a:ext cx="54" cy="54"/>
              </a:xfrm>
              <a:custGeom>
                <a:avLst/>
                <a:gdLst>
                  <a:gd name="T0" fmla="*/ 6 w 54"/>
                  <a:gd name="T1" fmla="*/ 6 h 54"/>
                  <a:gd name="T2" fmla="*/ 0 w 54"/>
                  <a:gd name="T3" fmla="*/ 18 h 54"/>
                  <a:gd name="T4" fmla="*/ 0 w 54"/>
                  <a:gd name="T5" fmla="*/ 30 h 54"/>
                  <a:gd name="T6" fmla="*/ 6 w 54"/>
                  <a:gd name="T7" fmla="*/ 42 h 54"/>
                  <a:gd name="T8" fmla="*/ 6 w 54"/>
                  <a:gd name="T9" fmla="*/ 42 h 54"/>
                  <a:gd name="T10" fmla="*/ 18 w 54"/>
                  <a:gd name="T11" fmla="*/ 54 h 54"/>
                  <a:gd name="T12" fmla="*/ 36 w 54"/>
                  <a:gd name="T13" fmla="*/ 54 h 54"/>
                  <a:gd name="T14" fmla="*/ 48 w 54"/>
                  <a:gd name="T15" fmla="*/ 42 h 54"/>
                  <a:gd name="T16" fmla="*/ 48 w 54"/>
                  <a:gd name="T17" fmla="*/ 42 h 54"/>
                  <a:gd name="T18" fmla="*/ 54 w 54"/>
                  <a:gd name="T19" fmla="*/ 30 h 54"/>
                  <a:gd name="T20" fmla="*/ 54 w 54"/>
                  <a:gd name="T21" fmla="*/ 18 h 54"/>
                  <a:gd name="T22" fmla="*/ 48 w 54"/>
                  <a:gd name="T23" fmla="*/ 6 h 54"/>
                  <a:gd name="T24" fmla="*/ 48 w 54"/>
                  <a:gd name="T25" fmla="*/ 6 h 54"/>
                  <a:gd name="T26" fmla="*/ 36 w 54"/>
                  <a:gd name="T27" fmla="*/ 0 h 54"/>
                  <a:gd name="T28" fmla="*/ 18 w 54"/>
                  <a:gd name="T29" fmla="*/ 0 h 54"/>
                  <a:gd name="T30" fmla="*/ 6 w 54"/>
                  <a:gd name="T31" fmla="*/ 6 h 54"/>
                  <a:gd name="T32" fmla="*/ 6 w 54"/>
                  <a:gd name="T33" fmla="*/ 6 h 54"/>
                  <a:gd name="T34" fmla="*/ 6 w 54"/>
                  <a:gd name="T35" fmla="*/ 6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6" y="6"/>
                    </a:moveTo>
                    <a:lnTo>
                      <a:pt x="0" y="18"/>
                    </a:lnTo>
                    <a:lnTo>
                      <a:pt x="0" y="30"/>
                    </a:lnTo>
                    <a:lnTo>
                      <a:pt x="6" y="42"/>
                    </a:lnTo>
                    <a:lnTo>
                      <a:pt x="18" y="54"/>
                    </a:lnTo>
                    <a:lnTo>
                      <a:pt x="36" y="54"/>
                    </a:lnTo>
                    <a:lnTo>
                      <a:pt x="48" y="42"/>
                    </a:lnTo>
                    <a:lnTo>
                      <a:pt x="54" y="30"/>
                    </a:lnTo>
                    <a:lnTo>
                      <a:pt x="54" y="18"/>
                    </a:lnTo>
                    <a:lnTo>
                      <a:pt x="48" y="6"/>
                    </a:lnTo>
                    <a:lnTo>
                      <a:pt x="36" y="0"/>
                    </a:lnTo>
                    <a:lnTo>
                      <a:pt x="18"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1" name="Freeform 181"/>
              <p:cNvSpPr>
                <a:spLocks/>
              </p:cNvSpPr>
              <p:nvPr/>
            </p:nvSpPr>
            <p:spPr bwMode="auto">
              <a:xfrm>
                <a:off x="1370" y="2837"/>
                <a:ext cx="60" cy="54"/>
              </a:xfrm>
              <a:custGeom>
                <a:avLst/>
                <a:gdLst>
                  <a:gd name="T0" fmla="*/ 30 w 60"/>
                  <a:gd name="T1" fmla="*/ 54 h 54"/>
                  <a:gd name="T2" fmla="*/ 42 w 60"/>
                  <a:gd name="T3" fmla="*/ 54 h 54"/>
                  <a:gd name="T4" fmla="*/ 54 w 60"/>
                  <a:gd name="T5" fmla="*/ 42 h 54"/>
                  <a:gd name="T6" fmla="*/ 60 w 60"/>
                  <a:gd name="T7" fmla="*/ 30 h 54"/>
                  <a:gd name="T8" fmla="*/ 60 w 60"/>
                  <a:gd name="T9" fmla="*/ 30 h 54"/>
                  <a:gd name="T10" fmla="*/ 54 w 60"/>
                  <a:gd name="T11" fmla="*/ 18 h 54"/>
                  <a:gd name="T12" fmla="*/ 42 w 60"/>
                  <a:gd name="T13" fmla="*/ 6 h 54"/>
                  <a:gd name="T14" fmla="*/ 30 w 60"/>
                  <a:gd name="T15" fmla="*/ 0 h 54"/>
                  <a:gd name="T16" fmla="*/ 30 w 60"/>
                  <a:gd name="T17" fmla="*/ 0 h 54"/>
                  <a:gd name="T18" fmla="*/ 18 w 60"/>
                  <a:gd name="T19" fmla="*/ 6 h 54"/>
                  <a:gd name="T20" fmla="*/ 6 w 60"/>
                  <a:gd name="T21" fmla="*/ 18 h 54"/>
                  <a:gd name="T22" fmla="*/ 0 w 60"/>
                  <a:gd name="T23" fmla="*/ 30 h 54"/>
                  <a:gd name="T24" fmla="*/ 0 w 60"/>
                  <a:gd name="T25" fmla="*/ 30 h 54"/>
                  <a:gd name="T26" fmla="*/ 6 w 60"/>
                  <a:gd name="T27" fmla="*/ 42 h 54"/>
                  <a:gd name="T28" fmla="*/ 18 w 60"/>
                  <a:gd name="T29" fmla="*/ 54 h 54"/>
                  <a:gd name="T30" fmla="*/ 30 w 60"/>
                  <a:gd name="T31" fmla="*/ 54 h 54"/>
                  <a:gd name="T32" fmla="*/ 30 w 60"/>
                  <a:gd name="T33" fmla="*/ 5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30" y="54"/>
                    </a:moveTo>
                    <a:lnTo>
                      <a:pt x="42" y="54"/>
                    </a:lnTo>
                    <a:lnTo>
                      <a:pt x="54" y="42"/>
                    </a:lnTo>
                    <a:lnTo>
                      <a:pt x="60" y="30"/>
                    </a:lnTo>
                    <a:lnTo>
                      <a:pt x="54" y="18"/>
                    </a:lnTo>
                    <a:lnTo>
                      <a:pt x="42" y="6"/>
                    </a:lnTo>
                    <a:lnTo>
                      <a:pt x="30" y="0"/>
                    </a:lnTo>
                    <a:lnTo>
                      <a:pt x="18" y="6"/>
                    </a:lnTo>
                    <a:lnTo>
                      <a:pt x="6" y="18"/>
                    </a:lnTo>
                    <a:lnTo>
                      <a:pt x="0" y="30"/>
                    </a:lnTo>
                    <a:lnTo>
                      <a:pt x="6" y="42"/>
                    </a:lnTo>
                    <a:lnTo>
                      <a:pt x="18" y="54"/>
                    </a:lnTo>
                    <a:lnTo>
                      <a:pt x="30" y="5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2" name="Freeform 182"/>
              <p:cNvSpPr>
                <a:spLocks/>
              </p:cNvSpPr>
              <p:nvPr/>
            </p:nvSpPr>
            <p:spPr bwMode="auto">
              <a:xfrm>
                <a:off x="1370" y="2837"/>
                <a:ext cx="60" cy="54"/>
              </a:xfrm>
              <a:custGeom>
                <a:avLst/>
                <a:gdLst>
                  <a:gd name="T0" fmla="*/ 30 w 60"/>
                  <a:gd name="T1" fmla="*/ 54 h 54"/>
                  <a:gd name="T2" fmla="*/ 42 w 60"/>
                  <a:gd name="T3" fmla="*/ 54 h 54"/>
                  <a:gd name="T4" fmla="*/ 54 w 60"/>
                  <a:gd name="T5" fmla="*/ 42 h 54"/>
                  <a:gd name="T6" fmla="*/ 60 w 60"/>
                  <a:gd name="T7" fmla="*/ 30 h 54"/>
                  <a:gd name="T8" fmla="*/ 60 w 60"/>
                  <a:gd name="T9" fmla="*/ 30 h 54"/>
                  <a:gd name="T10" fmla="*/ 54 w 60"/>
                  <a:gd name="T11" fmla="*/ 18 h 54"/>
                  <a:gd name="T12" fmla="*/ 42 w 60"/>
                  <a:gd name="T13" fmla="*/ 6 h 54"/>
                  <a:gd name="T14" fmla="*/ 30 w 60"/>
                  <a:gd name="T15" fmla="*/ 0 h 54"/>
                  <a:gd name="T16" fmla="*/ 30 w 60"/>
                  <a:gd name="T17" fmla="*/ 0 h 54"/>
                  <a:gd name="T18" fmla="*/ 18 w 60"/>
                  <a:gd name="T19" fmla="*/ 6 h 54"/>
                  <a:gd name="T20" fmla="*/ 6 w 60"/>
                  <a:gd name="T21" fmla="*/ 18 h 54"/>
                  <a:gd name="T22" fmla="*/ 0 w 60"/>
                  <a:gd name="T23" fmla="*/ 30 h 54"/>
                  <a:gd name="T24" fmla="*/ 0 w 60"/>
                  <a:gd name="T25" fmla="*/ 30 h 54"/>
                  <a:gd name="T26" fmla="*/ 6 w 60"/>
                  <a:gd name="T27" fmla="*/ 42 h 54"/>
                  <a:gd name="T28" fmla="*/ 18 w 60"/>
                  <a:gd name="T29" fmla="*/ 54 h 54"/>
                  <a:gd name="T30" fmla="*/ 30 w 60"/>
                  <a:gd name="T31" fmla="*/ 54 h 54"/>
                  <a:gd name="T32" fmla="*/ 30 w 60"/>
                  <a:gd name="T33" fmla="*/ 54 h 54"/>
                  <a:gd name="T34" fmla="*/ 30 w 60"/>
                  <a:gd name="T35" fmla="*/ 5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30" y="54"/>
                    </a:moveTo>
                    <a:lnTo>
                      <a:pt x="42" y="54"/>
                    </a:lnTo>
                    <a:lnTo>
                      <a:pt x="54" y="42"/>
                    </a:lnTo>
                    <a:lnTo>
                      <a:pt x="60" y="30"/>
                    </a:lnTo>
                    <a:lnTo>
                      <a:pt x="54" y="18"/>
                    </a:lnTo>
                    <a:lnTo>
                      <a:pt x="42" y="6"/>
                    </a:lnTo>
                    <a:lnTo>
                      <a:pt x="30" y="0"/>
                    </a:lnTo>
                    <a:lnTo>
                      <a:pt x="18" y="6"/>
                    </a:lnTo>
                    <a:lnTo>
                      <a:pt x="6" y="18"/>
                    </a:lnTo>
                    <a:lnTo>
                      <a:pt x="0" y="30"/>
                    </a:lnTo>
                    <a:lnTo>
                      <a:pt x="6" y="42"/>
                    </a:lnTo>
                    <a:lnTo>
                      <a:pt x="18" y="54"/>
                    </a:lnTo>
                    <a:lnTo>
                      <a:pt x="30" y="5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3" name="Freeform 183"/>
              <p:cNvSpPr>
                <a:spLocks/>
              </p:cNvSpPr>
              <p:nvPr/>
            </p:nvSpPr>
            <p:spPr bwMode="auto">
              <a:xfrm>
                <a:off x="1394" y="2885"/>
                <a:ext cx="54" cy="54"/>
              </a:xfrm>
              <a:custGeom>
                <a:avLst/>
                <a:gdLst>
                  <a:gd name="T0" fmla="*/ 48 w 54"/>
                  <a:gd name="T1" fmla="*/ 42 h 54"/>
                  <a:gd name="T2" fmla="*/ 54 w 54"/>
                  <a:gd name="T3" fmla="*/ 30 h 54"/>
                  <a:gd name="T4" fmla="*/ 54 w 54"/>
                  <a:gd name="T5" fmla="*/ 18 h 54"/>
                  <a:gd name="T6" fmla="*/ 48 w 54"/>
                  <a:gd name="T7" fmla="*/ 6 h 54"/>
                  <a:gd name="T8" fmla="*/ 48 w 54"/>
                  <a:gd name="T9" fmla="*/ 6 h 54"/>
                  <a:gd name="T10" fmla="*/ 36 w 54"/>
                  <a:gd name="T11" fmla="*/ 0 h 54"/>
                  <a:gd name="T12" fmla="*/ 18 w 54"/>
                  <a:gd name="T13" fmla="*/ 0 h 54"/>
                  <a:gd name="T14" fmla="*/ 6 w 54"/>
                  <a:gd name="T15" fmla="*/ 6 h 54"/>
                  <a:gd name="T16" fmla="*/ 6 w 54"/>
                  <a:gd name="T17" fmla="*/ 6 h 54"/>
                  <a:gd name="T18" fmla="*/ 0 w 54"/>
                  <a:gd name="T19" fmla="*/ 18 h 54"/>
                  <a:gd name="T20" fmla="*/ 0 w 54"/>
                  <a:gd name="T21" fmla="*/ 30 h 54"/>
                  <a:gd name="T22" fmla="*/ 6 w 54"/>
                  <a:gd name="T23" fmla="*/ 42 h 54"/>
                  <a:gd name="T24" fmla="*/ 6 w 54"/>
                  <a:gd name="T25" fmla="*/ 42 h 54"/>
                  <a:gd name="T26" fmla="*/ 18 w 54"/>
                  <a:gd name="T27" fmla="*/ 54 h 54"/>
                  <a:gd name="T28" fmla="*/ 36 w 54"/>
                  <a:gd name="T29" fmla="*/ 54 h 54"/>
                  <a:gd name="T30" fmla="*/ 48 w 54"/>
                  <a:gd name="T31" fmla="*/ 42 h 54"/>
                  <a:gd name="T32" fmla="*/ 48 w 54"/>
                  <a:gd name="T33" fmla="*/ 42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54"/>
                  <a:gd name="T53" fmla="*/ 54 w 5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54">
                    <a:moveTo>
                      <a:pt x="48" y="42"/>
                    </a:moveTo>
                    <a:lnTo>
                      <a:pt x="54" y="30"/>
                    </a:lnTo>
                    <a:lnTo>
                      <a:pt x="54" y="18"/>
                    </a:lnTo>
                    <a:lnTo>
                      <a:pt x="48" y="6"/>
                    </a:lnTo>
                    <a:lnTo>
                      <a:pt x="36" y="0"/>
                    </a:lnTo>
                    <a:lnTo>
                      <a:pt x="18" y="0"/>
                    </a:lnTo>
                    <a:lnTo>
                      <a:pt x="6" y="6"/>
                    </a:lnTo>
                    <a:lnTo>
                      <a:pt x="0" y="18"/>
                    </a:lnTo>
                    <a:lnTo>
                      <a:pt x="0" y="30"/>
                    </a:lnTo>
                    <a:lnTo>
                      <a:pt x="6" y="42"/>
                    </a:lnTo>
                    <a:lnTo>
                      <a:pt x="18" y="54"/>
                    </a:lnTo>
                    <a:lnTo>
                      <a:pt x="36" y="54"/>
                    </a:lnTo>
                    <a:lnTo>
                      <a:pt x="48"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4" name="Freeform 184"/>
              <p:cNvSpPr>
                <a:spLocks/>
              </p:cNvSpPr>
              <p:nvPr/>
            </p:nvSpPr>
            <p:spPr bwMode="auto">
              <a:xfrm>
                <a:off x="1394" y="2885"/>
                <a:ext cx="54" cy="54"/>
              </a:xfrm>
              <a:custGeom>
                <a:avLst/>
                <a:gdLst>
                  <a:gd name="T0" fmla="*/ 48 w 54"/>
                  <a:gd name="T1" fmla="*/ 42 h 54"/>
                  <a:gd name="T2" fmla="*/ 54 w 54"/>
                  <a:gd name="T3" fmla="*/ 30 h 54"/>
                  <a:gd name="T4" fmla="*/ 54 w 54"/>
                  <a:gd name="T5" fmla="*/ 18 h 54"/>
                  <a:gd name="T6" fmla="*/ 48 w 54"/>
                  <a:gd name="T7" fmla="*/ 6 h 54"/>
                  <a:gd name="T8" fmla="*/ 48 w 54"/>
                  <a:gd name="T9" fmla="*/ 6 h 54"/>
                  <a:gd name="T10" fmla="*/ 36 w 54"/>
                  <a:gd name="T11" fmla="*/ 0 h 54"/>
                  <a:gd name="T12" fmla="*/ 18 w 54"/>
                  <a:gd name="T13" fmla="*/ 0 h 54"/>
                  <a:gd name="T14" fmla="*/ 6 w 54"/>
                  <a:gd name="T15" fmla="*/ 6 h 54"/>
                  <a:gd name="T16" fmla="*/ 6 w 54"/>
                  <a:gd name="T17" fmla="*/ 6 h 54"/>
                  <a:gd name="T18" fmla="*/ 0 w 54"/>
                  <a:gd name="T19" fmla="*/ 18 h 54"/>
                  <a:gd name="T20" fmla="*/ 0 w 54"/>
                  <a:gd name="T21" fmla="*/ 30 h 54"/>
                  <a:gd name="T22" fmla="*/ 6 w 54"/>
                  <a:gd name="T23" fmla="*/ 42 h 54"/>
                  <a:gd name="T24" fmla="*/ 6 w 54"/>
                  <a:gd name="T25" fmla="*/ 42 h 54"/>
                  <a:gd name="T26" fmla="*/ 18 w 54"/>
                  <a:gd name="T27" fmla="*/ 54 h 54"/>
                  <a:gd name="T28" fmla="*/ 36 w 54"/>
                  <a:gd name="T29" fmla="*/ 54 h 54"/>
                  <a:gd name="T30" fmla="*/ 48 w 54"/>
                  <a:gd name="T31" fmla="*/ 42 h 54"/>
                  <a:gd name="T32" fmla="*/ 48 w 54"/>
                  <a:gd name="T33" fmla="*/ 42 h 54"/>
                  <a:gd name="T34" fmla="*/ 48 w 54"/>
                  <a:gd name="T35" fmla="*/ 42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4"/>
                  <a:gd name="T55" fmla="*/ 0 h 54"/>
                  <a:gd name="T56" fmla="*/ 54 w 54"/>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4" h="54">
                    <a:moveTo>
                      <a:pt x="48" y="42"/>
                    </a:moveTo>
                    <a:lnTo>
                      <a:pt x="54" y="30"/>
                    </a:lnTo>
                    <a:lnTo>
                      <a:pt x="54" y="18"/>
                    </a:lnTo>
                    <a:lnTo>
                      <a:pt x="48" y="6"/>
                    </a:lnTo>
                    <a:lnTo>
                      <a:pt x="36" y="0"/>
                    </a:lnTo>
                    <a:lnTo>
                      <a:pt x="18" y="0"/>
                    </a:lnTo>
                    <a:lnTo>
                      <a:pt x="6" y="6"/>
                    </a:lnTo>
                    <a:lnTo>
                      <a:pt x="0" y="18"/>
                    </a:lnTo>
                    <a:lnTo>
                      <a:pt x="0" y="30"/>
                    </a:lnTo>
                    <a:lnTo>
                      <a:pt x="6" y="42"/>
                    </a:lnTo>
                    <a:lnTo>
                      <a:pt x="18" y="54"/>
                    </a:lnTo>
                    <a:lnTo>
                      <a:pt x="36" y="54"/>
                    </a:lnTo>
                    <a:lnTo>
                      <a:pt x="48"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5" name="Freeform 185"/>
              <p:cNvSpPr>
                <a:spLocks/>
              </p:cNvSpPr>
              <p:nvPr/>
            </p:nvSpPr>
            <p:spPr bwMode="auto">
              <a:xfrm>
                <a:off x="1388" y="2795"/>
                <a:ext cx="60" cy="54"/>
              </a:xfrm>
              <a:custGeom>
                <a:avLst/>
                <a:gdLst>
                  <a:gd name="T0" fmla="*/ 12 w 60"/>
                  <a:gd name="T1" fmla="*/ 48 h 54"/>
                  <a:gd name="T2" fmla="*/ 24 w 60"/>
                  <a:gd name="T3" fmla="*/ 54 h 54"/>
                  <a:gd name="T4" fmla="*/ 36 w 60"/>
                  <a:gd name="T5" fmla="*/ 54 h 54"/>
                  <a:gd name="T6" fmla="*/ 48 w 60"/>
                  <a:gd name="T7" fmla="*/ 48 h 54"/>
                  <a:gd name="T8" fmla="*/ 48 w 60"/>
                  <a:gd name="T9" fmla="*/ 48 h 54"/>
                  <a:gd name="T10" fmla="*/ 60 w 60"/>
                  <a:gd name="T11" fmla="*/ 36 h 54"/>
                  <a:gd name="T12" fmla="*/ 60 w 60"/>
                  <a:gd name="T13" fmla="*/ 18 h 54"/>
                  <a:gd name="T14" fmla="*/ 48 w 60"/>
                  <a:gd name="T15" fmla="*/ 6 h 54"/>
                  <a:gd name="T16" fmla="*/ 48 w 60"/>
                  <a:gd name="T17" fmla="*/ 6 h 54"/>
                  <a:gd name="T18" fmla="*/ 36 w 60"/>
                  <a:gd name="T19" fmla="*/ 0 h 54"/>
                  <a:gd name="T20" fmla="*/ 24 w 60"/>
                  <a:gd name="T21" fmla="*/ 0 h 54"/>
                  <a:gd name="T22" fmla="*/ 12 w 60"/>
                  <a:gd name="T23" fmla="*/ 6 h 54"/>
                  <a:gd name="T24" fmla="*/ 12 w 60"/>
                  <a:gd name="T25" fmla="*/ 6 h 54"/>
                  <a:gd name="T26" fmla="*/ 0 w 60"/>
                  <a:gd name="T27" fmla="*/ 18 h 54"/>
                  <a:gd name="T28" fmla="*/ 0 w 60"/>
                  <a:gd name="T29" fmla="*/ 36 h 54"/>
                  <a:gd name="T30" fmla="*/ 12 w 60"/>
                  <a:gd name="T31" fmla="*/ 48 h 54"/>
                  <a:gd name="T32" fmla="*/ 12 w 60"/>
                  <a:gd name="T33" fmla="*/ 48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54"/>
                  <a:gd name="T53" fmla="*/ 60 w 60"/>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54">
                    <a:moveTo>
                      <a:pt x="12" y="48"/>
                    </a:moveTo>
                    <a:lnTo>
                      <a:pt x="24" y="54"/>
                    </a:lnTo>
                    <a:lnTo>
                      <a:pt x="36" y="54"/>
                    </a:lnTo>
                    <a:lnTo>
                      <a:pt x="48" y="48"/>
                    </a:lnTo>
                    <a:lnTo>
                      <a:pt x="60" y="36"/>
                    </a:lnTo>
                    <a:lnTo>
                      <a:pt x="60" y="18"/>
                    </a:lnTo>
                    <a:lnTo>
                      <a:pt x="48" y="6"/>
                    </a:lnTo>
                    <a:lnTo>
                      <a:pt x="36" y="0"/>
                    </a:lnTo>
                    <a:lnTo>
                      <a:pt x="24" y="0"/>
                    </a:lnTo>
                    <a:lnTo>
                      <a:pt x="12" y="6"/>
                    </a:lnTo>
                    <a:lnTo>
                      <a:pt x="0" y="18"/>
                    </a:lnTo>
                    <a:lnTo>
                      <a:pt x="0" y="36"/>
                    </a:lnTo>
                    <a:lnTo>
                      <a:pt x="12" y="4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6" name="Freeform 186"/>
              <p:cNvSpPr>
                <a:spLocks/>
              </p:cNvSpPr>
              <p:nvPr/>
            </p:nvSpPr>
            <p:spPr bwMode="auto">
              <a:xfrm>
                <a:off x="1388" y="2795"/>
                <a:ext cx="60" cy="54"/>
              </a:xfrm>
              <a:custGeom>
                <a:avLst/>
                <a:gdLst>
                  <a:gd name="T0" fmla="*/ 12 w 60"/>
                  <a:gd name="T1" fmla="*/ 48 h 54"/>
                  <a:gd name="T2" fmla="*/ 24 w 60"/>
                  <a:gd name="T3" fmla="*/ 54 h 54"/>
                  <a:gd name="T4" fmla="*/ 36 w 60"/>
                  <a:gd name="T5" fmla="*/ 54 h 54"/>
                  <a:gd name="T6" fmla="*/ 48 w 60"/>
                  <a:gd name="T7" fmla="*/ 48 h 54"/>
                  <a:gd name="T8" fmla="*/ 48 w 60"/>
                  <a:gd name="T9" fmla="*/ 48 h 54"/>
                  <a:gd name="T10" fmla="*/ 60 w 60"/>
                  <a:gd name="T11" fmla="*/ 36 h 54"/>
                  <a:gd name="T12" fmla="*/ 60 w 60"/>
                  <a:gd name="T13" fmla="*/ 18 h 54"/>
                  <a:gd name="T14" fmla="*/ 48 w 60"/>
                  <a:gd name="T15" fmla="*/ 6 h 54"/>
                  <a:gd name="T16" fmla="*/ 48 w 60"/>
                  <a:gd name="T17" fmla="*/ 6 h 54"/>
                  <a:gd name="T18" fmla="*/ 36 w 60"/>
                  <a:gd name="T19" fmla="*/ 0 h 54"/>
                  <a:gd name="T20" fmla="*/ 24 w 60"/>
                  <a:gd name="T21" fmla="*/ 0 h 54"/>
                  <a:gd name="T22" fmla="*/ 12 w 60"/>
                  <a:gd name="T23" fmla="*/ 6 h 54"/>
                  <a:gd name="T24" fmla="*/ 12 w 60"/>
                  <a:gd name="T25" fmla="*/ 6 h 54"/>
                  <a:gd name="T26" fmla="*/ 0 w 60"/>
                  <a:gd name="T27" fmla="*/ 18 h 54"/>
                  <a:gd name="T28" fmla="*/ 0 w 60"/>
                  <a:gd name="T29" fmla="*/ 36 h 54"/>
                  <a:gd name="T30" fmla="*/ 12 w 60"/>
                  <a:gd name="T31" fmla="*/ 48 h 54"/>
                  <a:gd name="T32" fmla="*/ 12 w 60"/>
                  <a:gd name="T33" fmla="*/ 48 h 54"/>
                  <a:gd name="T34" fmla="*/ 12 w 60"/>
                  <a:gd name="T35" fmla="*/ 48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54"/>
                  <a:gd name="T56" fmla="*/ 60 w 60"/>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54">
                    <a:moveTo>
                      <a:pt x="12" y="48"/>
                    </a:moveTo>
                    <a:lnTo>
                      <a:pt x="24" y="54"/>
                    </a:lnTo>
                    <a:lnTo>
                      <a:pt x="36" y="54"/>
                    </a:lnTo>
                    <a:lnTo>
                      <a:pt x="48" y="48"/>
                    </a:lnTo>
                    <a:lnTo>
                      <a:pt x="60" y="36"/>
                    </a:lnTo>
                    <a:lnTo>
                      <a:pt x="60" y="18"/>
                    </a:lnTo>
                    <a:lnTo>
                      <a:pt x="48" y="6"/>
                    </a:lnTo>
                    <a:lnTo>
                      <a:pt x="36" y="0"/>
                    </a:lnTo>
                    <a:lnTo>
                      <a:pt x="24" y="0"/>
                    </a:lnTo>
                    <a:lnTo>
                      <a:pt x="12" y="6"/>
                    </a:lnTo>
                    <a:lnTo>
                      <a:pt x="0" y="18"/>
                    </a:lnTo>
                    <a:lnTo>
                      <a:pt x="0" y="36"/>
                    </a:lnTo>
                    <a:lnTo>
                      <a:pt x="12" y="4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7" name="Freeform 187"/>
              <p:cNvSpPr>
                <a:spLocks/>
              </p:cNvSpPr>
              <p:nvPr/>
            </p:nvSpPr>
            <p:spPr bwMode="auto">
              <a:xfrm>
                <a:off x="1484" y="2885"/>
                <a:ext cx="60" cy="48"/>
              </a:xfrm>
              <a:custGeom>
                <a:avLst/>
                <a:gdLst>
                  <a:gd name="T0" fmla="*/ 48 w 60"/>
                  <a:gd name="T1" fmla="*/ 6 h 48"/>
                  <a:gd name="T2" fmla="*/ 36 w 60"/>
                  <a:gd name="T3" fmla="*/ 0 h 48"/>
                  <a:gd name="T4" fmla="*/ 24 w 60"/>
                  <a:gd name="T5" fmla="*/ 0 h 48"/>
                  <a:gd name="T6" fmla="*/ 12 w 60"/>
                  <a:gd name="T7" fmla="*/ 6 h 48"/>
                  <a:gd name="T8" fmla="*/ 12 w 60"/>
                  <a:gd name="T9" fmla="*/ 6 h 48"/>
                  <a:gd name="T10" fmla="*/ 0 w 60"/>
                  <a:gd name="T11" fmla="*/ 18 h 48"/>
                  <a:gd name="T12" fmla="*/ 0 w 60"/>
                  <a:gd name="T13" fmla="*/ 30 h 48"/>
                  <a:gd name="T14" fmla="*/ 12 w 60"/>
                  <a:gd name="T15" fmla="*/ 42 h 48"/>
                  <a:gd name="T16" fmla="*/ 12 w 60"/>
                  <a:gd name="T17" fmla="*/ 42 h 48"/>
                  <a:gd name="T18" fmla="*/ 24 w 60"/>
                  <a:gd name="T19" fmla="*/ 48 h 48"/>
                  <a:gd name="T20" fmla="*/ 36 w 60"/>
                  <a:gd name="T21" fmla="*/ 48 h 48"/>
                  <a:gd name="T22" fmla="*/ 48 w 60"/>
                  <a:gd name="T23" fmla="*/ 42 h 48"/>
                  <a:gd name="T24" fmla="*/ 48 w 60"/>
                  <a:gd name="T25" fmla="*/ 42 h 48"/>
                  <a:gd name="T26" fmla="*/ 60 w 60"/>
                  <a:gd name="T27" fmla="*/ 30 h 48"/>
                  <a:gd name="T28" fmla="*/ 60 w 60"/>
                  <a:gd name="T29" fmla="*/ 18 h 48"/>
                  <a:gd name="T30" fmla="*/ 48 w 60"/>
                  <a:gd name="T31" fmla="*/ 6 h 48"/>
                  <a:gd name="T32" fmla="*/ 48 w 60"/>
                  <a:gd name="T33" fmla="*/ 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48"/>
                  <a:gd name="T53" fmla="*/ 60 w 6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48">
                    <a:moveTo>
                      <a:pt x="48" y="6"/>
                    </a:moveTo>
                    <a:lnTo>
                      <a:pt x="36" y="0"/>
                    </a:lnTo>
                    <a:lnTo>
                      <a:pt x="24" y="0"/>
                    </a:lnTo>
                    <a:lnTo>
                      <a:pt x="12" y="6"/>
                    </a:lnTo>
                    <a:lnTo>
                      <a:pt x="0" y="18"/>
                    </a:lnTo>
                    <a:lnTo>
                      <a:pt x="0" y="30"/>
                    </a:lnTo>
                    <a:lnTo>
                      <a:pt x="12" y="42"/>
                    </a:lnTo>
                    <a:lnTo>
                      <a:pt x="24" y="48"/>
                    </a:lnTo>
                    <a:lnTo>
                      <a:pt x="36" y="48"/>
                    </a:lnTo>
                    <a:lnTo>
                      <a:pt x="48" y="42"/>
                    </a:lnTo>
                    <a:lnTo>
                      <a:pt x="60" y="30"/>
                    </a:lnTo>
                    <a:lnTo>
                      <a:pt x="60" y="18"/>
                    </a:lnTo>
                    <a:lnTo>
                      <a:pt x="4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8" name="Freeform 188"/>
              <p:cNvSpPr>
                <a:spLocks/>
              </p:cNvSpPr>
              <p:nvPr/>
            </p:nvSpPr>
            <p:spPr bwMode="auto">
              <a:xfrm>
                <a:off x="1484" y="2885"/>
                <a:ext cx="60" cy="48"/>
              </a:xfrm>
              <a:custGeom>
                <a:avLst/>
                <a:gdLst>
                  <a:gd name="T0" fmla="*/ 48 w 60"/>
                  <a:gd name="T1" fmla="*/ 6 h 48"/>
                  <a:gd name="T2" fmla="*/ 36 w 60"/>
                  <a:gd name="T3" fmla="*/ 0 h 48"/>
                  <a:gd name="T4" fmla="*/ 24 w 60"/>
                  <a:gd name="T5" fmla="*/ 0 h 48"/>
                  <a:gd name="T6" fmla="*/ 12 w 60"/>
                  <a:gd name="T7" fmla="*/ 6 h 48"/>
                  <a:gd name="T8" fmla="*/ 12 w 60"/>
                  <a:gd name="T9" fmla="*/ 6 h 48"/>
                  <a:gd name="T10" fmla="*/ 0 w 60"/>
                  <a:gd name="T11" fmla="*/ 18 h 48"/>
                  <a:gd name="T12" fmla="*/ 0 w 60"/>
                  <a:gd name="T13" fmla="*/ 30 h 48"/>
                  <a:gd name="T14" fmla="*/ 12 w 60"/>
                  <a:gd name="T15" fmla="*/ 42 h 48"/>
                  <a:gd name="T16" fmla="*/ 12 w 60"/>
                  <a:gd name="T17" fmla="*/ 42 h 48"/>
                  <a:gd name="T18" fmla="*/ 24 w 60"/>
                  <a:gd name="T19" fmla="*/ 48 h 48"/>
                  <a:gd name="T20" fmla="*/ 36 w 60"/>
                  <a:gd name="T21" fmla="*/ 48 h 48"/>
                  <a:gd name="T22" fmla="*/ 48 w 60"/>
                  <a:gd name="T23" fmla="*/ 42 h 48"/>
                  <a:gd name="T24" fmla="*/ 48 w 60"/>
                  <a:gd name="T25" fmla="*/ 42 h 48"/>
                  <a:gd name="T26" fmla="*/ 60 w 60"/>
                  <a:gd name="T27" fmla="*/ 30 h 48"/>
                  <a:gd name="T28" fmla="*/ 60 w 60"/>
                  <a:gd name="T29" fmla="*/ 18 h 48"/>
                  <a:gd name="T30" fmla="*/ 48 w 60"/>
                  <a:gd name="T31" fmla="*/ 6 h 48"/>
                  <a:gd name="T32" fmla="*/ 48 w 60"/>
                  <a:gd name="T33" fmla="*/ 6 h 48"/>
                  <a:gd name="T34" fmla="*/ 48 w 60"/>
                  <a:gd name="T35" fmla="*/ 6 h 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0"/>
                  <a:gd name="T55" fmla="*/ 0 h 48"/>
                  <a:gd name="T56" fmla="*/ 60 w 60"/>
                  <a:gd name="T57" fmla="*/ 48 h 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0" h="48">
                    <a:moveTo>
                      <a:pt x="48" y="6"/>
                    </a:moveTo>
                    <a:lnTo>
                      <a:pt x="36" y="0"/>
                    </a:lnTo>
                    <a:lnTo>
                      <a:pt x="24" y="0"/>
                    </a:lnTo>
                    <a:lnTo>
                      <a:pt x="12" y="6"/>
                    </a:lnTo>
                    <a:lnTo>
                      <a:pt x="0" y="18"/>
                    </a:lnTo>
                    <a:lnTo>
                      <a:pt x="0" y="30"/>
                    </a:lnTo>
                    <a:lnTo>
                      <a:pt x="12" y="42"/>
                    </a:lnTo>
                    <a:lnTo>
                      <a:pt x="24" y="48"/>
                    </a:lnTo>
                    <a:lnTo>
                      <a:pt x="36" y="48"/>
                    </a:lnTo>
                    <a:lnTo>
                      <a:pt x="48" y="42"/>
                    </a:lnTo>
                    <a:lnTo>
                      <a:pt x="60" y="30"/>
                    </a:lnTo>
                    <a:lnTo>
                      <a:pt x="60" y="18"/>
                    </a:lnTo>
                    <a:lnTo>
                      <a:pt x="4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59" name="Freeform 189"/>
              <p:cNvSpPr>
                <a:spLocks/>
              </p:cNvSpPr>
              <p:nvPr/>
            </p:nvSpPr>
            <p:spPr bwMode="auto">
              <a:xfrm>
                <a:off x="1424" y="2825"/>
                <a:ext cx="84" cy="78"/>
              </a:xfrm>
              <a:custGeom>
                <a:avLst/>
                <a:gdLst>
                  <a:gd name="T0" fmla="*/ 84 w 84"/>
                  <a:gd name="T1" fmla="*/ 42 h 78"/>
                  <a:gd name="T2" fmla="*/ 78 w 84"/>
                  <a:gd name="T3" fmla="*/ 18 h 78"/>
                  <a:gd name="T4" fmla="*/ 60 w 84"/>
                  <a:gd name="T5" fmla="*/ 6 h 78"/>
                  <a:gd name="T6" fmla="*/ 42 w 84"/>
                  <a:gd name="T7" fmla="*/ 0 h 78"/>
                  <a:gd name="T8" fmla="*/ 42 w 84"/>
                  <a:gd name="T9" fmla="*/ 0 h 78"/>
                  <a:gd name="T10" fmla="*/ 24 w 84"/>
                  <a:gd name="T11" fmla="*/ 6 h 78"/>
                  <a:gd name="T12" fmla="*/ 6 w 84"/>
                  <a:gd name="T13" fmla="*/ 18 h 78"/>
                  <a:gd name="T14" fmla="*/ 0 w 84"/>
                  <a:gd name="T15" fmla="*/ 42 h 78"/>
                  <a:gd name="T16" fmla="*/ 0 w 84"/>
                  <a:gd name="T17" fmla="*/ 42 h 78"/>
                  <a:gd name="T18" fmla="*/ 6 w 84"/>
                  <a:gd name="T19" fmla="*/ 60 h 78"/>
                  <a:gd name="T20" fmla="*/ 24 w 84"/>
                  <a:gd name="T21" fmla="*/ 72 h 78"/>
                  <a:gd name="T22" fmla="*/ 42 w 84"/>
                  <a:gd name="T23" fmla="*/ 78 h 78"/>
                  <a:gd name="T24" fmla="*/ 42 w 84"/>
                  <a:gd name="T25" fmla="*/ 78 h 78"/>
                  <a:gd name="T26" fmla="*/ 60 w 84"/>
                  <a:gd name="T27" fmla="*/ 72 h 78"/>
                  <a:gd name="T28" fmla="*/ 78 w 84"/>
                  <a:gd name="T29" fmla="*/ 60 h 78"/>
                  <a:gd name="T30" fmla="*/ 84 w 84"/>
                  <a:gd name="T31" fmla="*/ 42 h 78"/>
                  <a:gd name="T32" fmla="*/ 84 w 84"/>
                  <a:gd name="T33" fmla="*/ 42 h 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78"/>
                  <a:gd name="T53" fmla="*/ 84 w 84"/>
                  <a:gd name="T54" fmla="*/ 78 h 7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78">
                    <a:moveTo>
                      <a:pt x="84" y="42"/>
                    </a:moveTo>
                    <a:lnTo>
                      <a:pt x="78" y="18"/>
                    </a:lnTo>
                    <a:lnTo>
                      <a:pt x="60" y="6"/>
                    </a:lnTo>
                    <a:lnTo>
                      <a:pt x="42" y="0"/>
                    </a:lnTo>
                    <a:lnTo>
                      <a:pt x="24" y="6"/>
                    </a:lnTo>
                    <a:lnTo>
                      <a:pt x="6" y="18"/>
                    </a:lnTo>
                    <a:lnTo>
                      <a:pt x="0" y="42"/>
                    </a:lnTo>
                    <a:lnTo>
                      <a:pt x="6" y="60"/>
                    </a:lnTo>
                    <a:lnTo>
                      <a:pt x="24" y="72"/>
                    </a:lnTo>
                    <a:lnTo>
                      <a:pt x="42" y="78"/>
                    </a:lnTo>
                    <a:lnTo>
                      <a:pt x="60" y="72"/>
                    </a:lnTo>
                    <a:lnTo>
                      <a:pt x="78" y="60"/>
                    </a:lnTo>
                    <a:lnTo>
                      <a:pt x="84" y="4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0" name="Freeform 190"/>
              <p:cNvSpPr>
                <a:spLocks/>
              </p:cNvSpPr>
              <p:nvPr/>
            </p:nvSpPr>
            <p:spPr bwMode="auto">
              <a:xfrm>
                <a:off x="1424" y="2825"/>
                <a:ext cx="84" cy="78"/>
              </a:xfrm>
              <a:custGeom>
                <a:avLst/>
                <a:gdLst>
                  <a:gd name="T0" fmla="*/ 84 w 84"/>
                  <a:gd name="T1" fmla="*/ 42 h 78"/>
                  <a:gd name="T2" fmla="*/ 78 w 84"/>
                  <a:gd name="T3" fmla="*/ 18 h 78"/>
                  <a:gd name="T4" fmla="*/ 60 w 84"/>
                  <a:gd name="T5" fmla="*/ 6 h 78"/>
                  <a:gd name="T6" fmla="*/ 42 w 84"/>
                  <a:gd name="T7" fmla="*/ 0 h 78"/>
                  <a:gd name="T8" fmla="*/ 42 w 84"/>
                  <a:gd name="T9" fmla="*/ 0 h 78"/>
                  <a:gd name="T10" fmla="*/ 24 w 84"/>
                  <a:gd name="T11" fmla="*/ 6 h 78"/>
                  <a:gd name="T12" fmla="*/ 6 w 84"/>
                  <a:gd name="T13" fmla="*/ 18 h 78"/>
                  <a:gd name="T14" fmla="*/ 0 w 84"/>
                  <a:gd name="T15" fmla="*/ 42 h 78"/>
                  <a:gd name="T16" fmla="*/ 0 w 84"/>
                  <a:gd name="T17" fmla="*/ 42 h 78"/>
                  <a:gd name="T18" fmla="*/ 6 w 84"/>
                  <a:gd name="T19" fmla="*/ 60 h 78"/>
                  <a:gd name="T20" fmla="*/ 24 w 84"/>
                  <a:gd name="T21" fmla="*/ 72 h 78"/>
                  <a:gd name="T22" fmla="*/ 42 w 84"/>
                  <a:gd name="T23" fmla="*/ 78 h 78"/>
                  <a:gd name="T24" fmla="*/ 42 w 84"/>
                  <a:gd name="T25" fmla="*/ 78 h 78"/>
                  <a:gd name="T26" fmla="*/ 60 w 84"/>
                  <a:gd name="T27" fmla="*/ 72 h 78"/>
                  <a:gd name="T28" fmla="*/ 78 w 84"/>
                  <a:gd name="T29" fmla="*/ 60 h 78"/>
                  <a:gd name="T30" fmla="*/ 84 w 84"/>
                  <a:gd name="T31" fmla="*/ 42 h 78"/>
                  <a:gd name="T32" fmla="*/ 84 w 84"/>
                  <a:gd name="T33" fmla="*/ 42 h 78"/>
                  <a:gd name="T34" fmla="*/ 84 w 84"/>
                  <a:gd name="T35" fmla="*/ 42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78"/>
                  <a:gd name="T56" fmla="*/ 84 w 84"/>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78">
                    <a:moveTo>
                      <a:pt x="84" y="42"/>
                    </a:moveTo>
                    <a:lnTo>
                      <a:pt x="78" y="18"/>
                    </a:lnTo>
                    <a:lnTo>
                      <a:pt x="60" y="6"/>
                    </a:lnTo>
                    <a:lnTo>
                      <a:pt x="42" y="0"/>
                    </a:lnTo>
                    <a:lnTo>
                      <a:pt x="24" y="6"/>
                    </a:lnTo>
                    <a:lnTo>
                      <a:pt x="6" y="18"/>
                    </a:lnTo>
                    <a:lnTo>
                      <a:pt x="0" y="42"/>
                    </a:lnTo>
                    <a:lnTo>
                      <a:pt x="6" y="60"/>
                    </a:lnTo>
                    <a:lnTo>
                      <a:pt x="24" y="72"/>
                    </a:lnTo>
                    <a:lnTo>
                      <a:pt x="42" y="78"/>
                    </a:lnTo>
                    <a:lnTo>
                      <a:pt x="60" y="72"/>
                    </a:lnTo>
                    <a:lnTo>
                      <a:pt x="78" y="60"/>
                    </a:lnTo>
                    <a:lnTo>
                      <a:pt x="84" y="4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1" name="Freeform 191"/>
              <p:cNvSpPr>
                <a:spLocks/>
              </p:cNvSpPr>
              <p:nvPr/>
            </p:nvSpPr>
            <p:spPr bwMode="auto">
              <a:xfrm>
                <a:off x="1898" y="2729"/>
                <a:ext cx="372" cy="354"/>
              </a:xfrm>
              <a:custGeom>
                <a:avLst/>
                <a:gdLst>
                  <a:gd name="T0" fmla="*/ 372 w 372"/>
                  <a:gd name="T1" fmla="*/ 186 h 354"/>
                  <a:gd name="T2" fmla="*/ 354 w 372"/>
                  <a:gd name="T3" fmla="*/ 96 h 354"/>
                  <a:gd name="T4" fmla="*/ 288 w 372"/>
                  <a:gd name="T5" fmla="*/ 30 h 354"/>
                  <a:gd name="T6" fmla="*/ 198 w 372"/>
                  <a:gd name="T7" fmla="*/ 0 h 354"/>
                  <a:gd name="T8" fmla="*/ 198 w 372"/>
                  <a:gd name="T9" fmla="*/ 0 h 354"/>
                  <a:gd name="T10" fmla="*/ 102 w 372"/>
                  <a:gd name="T11" fmla="*/ 18 h 354"/>
                  <a:gd name="T12" fmla="*/ 30 w 372"/>
                  <a:gd name="T13" fmla="*/ 78 h 354"/>
                  <a:gd name="T14" fmla="*/ 0 w 372"/>
                  <a:gd name="T15" fmla="*/ 162 h 354"/>
                  <a:gd name="T16" fmla="*/ 0 w 372"/>
                  <a:gd name="T17" fmla="*/ 162 h 354"/>
                  <a:gd name="T18" fmla="*/ 18 w 372"/>
                  <a:gd name="T19" fmla="*/ 252 h 354"/>
                  <a:gd name="T20" fmla="*/ 78 w 372"/>
                  <a:gd name="T21" fmla="*/ 324 h 354"/>
                  <a:gd name="T22" fmla="*/ 174 w 372"/>
                  <a:gd name="T23" fmla="*/ 354 h 354"/>
                  <a:gd name="T24" fmla="*/ 174 w 372"/>
                  <a:gd name="T25" fmla="*/ 354 h 354"/>
                  <a:gd name="T26" fmla="*/ 270 w 372"/>
                  <a:gd name="T27" fmla="*/ 336 h 354"/>
                  <a:gd name="T28" fmla="*/ 342 w 372"/>
                  <a:gd name="T29" fmla="*/ 276 h 354"/>
                  <a:gd name="T30" fmla="*/ 372 w 372"/>
                  <a:gd name="T31" fmla="*/ 186 h 354"/>
                  <a:gd name="T32" fmla="*/ 372 w 372"/>
                  <a:gd name="T33" fmla="*/ 186 h 3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2"/>
                  <a:gd name="T52" fmla="*/ 0 h 354"/>
                  <a:gd name="T53" fmla="*/ 372 w 372"/>
                  <a:gd name="T54" fmla="*/ 354 h 3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2" h="354">
                    <a:moveTo>
                      <a:pt x="372" y="186"/>
                    </a:moveTo>
                    <a:lnTo>
                      <a:pt x="354" y="96"/>
                    </a:lnTo>
                    <a:lnTo>
                      <a:pt x="288" y="30"/>
                    </a:lnTo>
                    <a:lnTo>
                      <a:pt x="198" y="0"/>
                    </a:lnTo>
                    <a:lnTo>
                      <a:pt x="102" y="18"/>
                    </a:lnTo>
                    <a:lnTo>
                      <a:pt x="30" y="78"/>
                    </a:lnTo>
                    <a:lnTo>
                      <a:pt x="0" y="162"/>
                    </a:lnTo>
                    <a:lnTo>
                      <a:pt x="18" y="252"/>
                    </a:lnTo>
                    <a:lnTo>
                      <a:pt x="78" y="324"/>
                    </a:lnTo>
                    <a:lnTo>
                      <a:pt x="174" y="354"/>
                    </a:lnTo>
                    <a:lnTo>
                      <a:pt x="270" y="336"/>
                    </a:lnTo>
                    <a:lnTo>
                      <a:pt x="342" y="276"/>
                    </a:lnTo>
                    <a:lnTo>
                      <a:pt x="372" y="186"/>
                    </a:lnTo>
                    <a:close/>
                  </a:path>
                </a:pathLst>
              </a:custGeom>
              <a:solidFill>
                <a:srgbClr val="7ECFE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2" name="Freeform 192"/>
              <p:cNvSpPr>
                <a:spLocks/>
              </p:cNvSpPr>
              <p:nvPr/>
            </p:nvSpPr>
            <p:spPr bwMode="auto">
              <a:xfrm>
                <a:off x="1898" y="2729"/>
                <a:ext cx="372" cy="354"/>
              </a:xfrm>
              <a:custGeom>
                <a:avLst/>
                <a:gdLst>
                  <a:gd name="T0" fmla="*/ 372 w 372"/>
                  <a:gd name="T1" fmla="*/ 186 h 354"/>
                  <a:gd name="T2" fmla="*/ 354 w 372"/>
                  <a:gd name="T3" fmla="*/ 96 h 354"/>
                  <a:gd name="T4" fmla="*/ 288 w 372"/>
                  <a:gd name="T5" fmla="*/ 30 h 354"/>
                  <a:gd name="T6" fmla="*/ 198 w 372"/>
                  <a:gd name="T7" fmla="*/ 0 h 354"/>
                  <a:gd name="T8" fmla="*/ 198 w 372"/>
                  <a:gd name="T9" fmla="*/ 0 h 354"/>
                  <a:gd name="T10" fmla="*/ 102 w 372"/>
                  <a:gd name="T11" fmla="*/ 18 h 354"/>
                  <a:gd name="T12" fmla="*/ 30 w 372"/>
                  <a:gd name="T13" fmla="*/ 78 h 354"/>
                  <a:gd name="T14" fmla="*/ 0 w 372"/>
                  <a:gd name="T15" fmla="*/ 162 h 354"/>
                  <a:gd name="T16" fmla="*/ 0 w 372"/>
                  <a:gd name="T17" fmla="*/ 162 h 354"/>
                  <a:gd name="T18" fmla="*/ 18 w 372"/>
                  <a:gd name="T19" fmla="*/ 252 h 354"/>
                  <a:gd name="T20" fmla="*/ 78 w 372"/>
                  <a:gd name="T21" fmla="*/ 324 h 354"/>
                  <a:gd name="T22" fmla="*/ 174 w 372"/>
                  <a:gd name="T23" fmla="*/ 354 h 354"/>
                  <a:gd name="T24" fmla="*/ 174 w 372"/>
                  <a:gd name="T25" fmla="*/ 354 h 354"/>
                  <a:gd name="T26" fmla="*/ 270 w 372"/>
                  <a:gd name="T27" fmla="*/ 336 h 354"/>
                  <a:gd name="T28" fmla="*/ 342 w 372"/>
                  <a:gd name="T29" fmla="*/ 276 h 354"/>
                  <a:gd name="T30" fmla="*/ 372 w 372"/>
                  <a:gd name="T31" fmla="*/ 186 h 354"/>
                  <a:gd name="T32" fmla="*/ 372 w 372"/>
                  <a:gd name="T33" fmla="*/ 186 h 354"/>
                  <a:gd name="T34" fmla="*/ 372 w 372"/>
                  <a:gd name="T35" fmla="*/ 186 h 3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2"/>
                  <a:gd name="T55" fmla="*/ 0 h 354"/>
                  <a:gd name="T56" fmla="*/ 372 w 372"/>
                  <a:gd name="T57" fmla="*/ 354 h 3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2" h="354">
                    <a:moveTo>
                      <a:pt x="372" y="186"/>
                    </a:moveTo>
                    <a:lnTo>
                      <a:pt x="354" y="96"/>
                    </a:lnTo>
                    <a:lnTo>
                      <a:pt x="288" y="30"/>
                    </a:lnTo>
                    <a:lnTo>
                      <a:pt x="198" y="0"/>
                    </a:lnTo>
                    <a:lnTo>
                      <a:pt x="102" y="18"/>
                    </a:lnTo>
                    <a:lnTo>
                      <a:pt x="30" y="78"/>
                    </a:lnTo>
                    <a:lnTo>
                      <a:pt x="0" y="162"/>
                    </a:lnTo>
                    <a:lnTo>
                      <a:pt x="18" y="252"/>
                    </a:lnTo>
                    <a:lnTo>
                      <a:pt x="78" y="324"/>
                    </a:lnTo>
                    <a:lnTo>
                      <a:pt x="174" y="354"/>
                    </a:lnTo>
                    <a:lnTo>
                      <a:pt x="270" y="336"/>
                    </a:lnTo>
                    <a:lnTo>
                      <a:pt x="342" y="276"/>
                    </a:lnTo>
                    <a:lnTo>
                      <a:pt x="372" y="18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3" name="Freeform 193"/>
              <p:cNvSpPr>
                <a:spLocks/>
              </p:cNvSpPr>
              <p:nvPr/>
            </p:nvSpPr>
            <p:spPr bwMode="auto">
              <a:xfrm>
                <a:off x="2060" y="3041"/>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4" name="Freeform 194"/>
              <p:cNvSpPr>
                <a:spLocks/>
              </p:cNvSpPr>
              <p:nvPr/>
            </p:nvSpPr>
            <p:spPr bwMode="auto">
              <a:xfrm>
                <a:off x="2060" y="3041"/>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5" name="Freeform 195"/>
              <p:cNvSpPr>
                <a:spLocks/>
              </p:cNvSpPr>
              <p:nvPr/>
            </p:nvSpPr>
            <p:spPr bwMode="auto">
              <a:xfrm>
                <a:off x="2078" y="304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6" name="Freeform 196"/>
              <p:cNvSpPr>
                <a:spLocks/>
              </p:cNvSpPr>
              <p:nvPr/>
            </p:nvSpPr>
            <p:spPr bwMode="auto">
              <a:xfrm>
                <a:off x="2078" y="304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7" name="Freeform 197"/>
              <p:cNvSpPr>
                <a:spLocks/>
              </p:cNvSpPr>
              <p:nvPr/>
            </p:nvSpPr>
            <p:spPr bwMode="auto">
              <a:xfrm>
                <a:off x="2090" y="3041"/>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6"/>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8" name="Freeform 198"/>
              <p:cNvSpPr>
                <a:spLocks/>
              </p:cNvSpPr>
              <p:nvPr/>
            </p:nvSpPr>
            <p:spPr bwMode="auto">
              <a:xfrm>
                <a:off x="2090" y="3041"/>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6"/>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69" name="Freeform 199"/>
              <p:cNvSpPr>
                <a:spLocks/>
              </p:cNvSpPr>
              <p:nvPr/>
            </p:nvSpPr>
            <p:spPr bwMode="auto">
              <a:xfrm>
                <a:off x="2108" y="3035"/>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6"/>
                    </a:lnTo>
                    <a:lnTo>
                      <a:pt x="12" y="0"/>
                    </a:lnTo>
                    <a:lnTo>
                      <a:pt x="6" y="0"/>
                    </a:lnTo>
                    <a:lnTo>
                      <a:pt x="0" y="6"/>
                    </a:lnTo>
                    <a:lnTo>
                      <a:pt x="0" y="12"/>
                    </a:lnTo>
                    <a:lnTo>
                      <a:pt x="6" y="18"/>
                    </a:lnTo>
                    <a:lnTo>
                      <a:pt x="12"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0" name="Freeform 200"/>
              <p:cNvSpPr>
                <a:spLocks/>
              </p:cNvSpPr>
              <p:nvPr/>
            </p:nvSpPr>
            <p:spPr bwMode="auto">
              <a:xfrm>
                <a:off x="2108" y="3035"/>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2" y="6"/>
                    </a:lnTo>
                    <a:lnTo>
                      <a:pt x="12" y="0"/>
                    </a:lnTo>
                    <a:lnTo>
                      <a:pt x="6" y="0"/>
                    </a:lnTo>
                    <a:lnTo>
                      <a:pt x="0" y="6"/>
                    </a:lnTo>
                    <a:lnTo>
                      <a:pt x="0" y="12"/>
                    </a:lnTo>
                    <a:lnTo>
                      <a:pt x="6" y="18"/>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1" name="Freeform 201"/>
              <p:cNvSpPr>
                <a:spLocks/>
              </p:cNvSpPr>
              <p:nvPr/>
            </p:nvSpPr>
            <p:spPr bwMode="auto">
              <a:xfrm>
                <a:off x="2126" y="3035"/>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2" name="Freeform 202"/>
              <p:cNvSpPr>
                <a:spLocks/>
              </p:cNvSpPr>
              <p:nvPr/>
            </p:nvSpPr>
            <p:spPr bwMode="auto">
              <a:xfrm>
                <a:off x="2126" y="3035"/>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3" name="Freeform 203"/>
              <p:cNvSpPr>
                <a:spLocks/>
              </p:cNvSpPr>
              <p:nvPr/>
            </p:nvSpPr>
            <p:spPr bwMode="auto">
              <a:xfrm>
                <a:off x="2138" y="3029"/>
                <a:ext cx="18" cy="12"/>
              </a:xfrm>
              <a:custGeom>
                <a:avLst/>
                <a:gdLst>
                  <a:gd name="T0" fmla="*/ 18 w 18"/>
                  <a:gd name="T1" fmla="*/ 0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6 w 18"/>
                  <a:gd name="T15" fmla="*/ 6 h 12"/>
                  <a:gd name="T16" fmla="*/ 6 w 18"/>
                  <a:gd name="T17" fmla="*/ 6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8 w 18"/>
                  <a:gd name="T31" fmla="*/ 0 h 12"/>
                  <a:gd name="T32" fmla="*/ 18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0"/>
                    </a:moveTo>
                    <a:lnTo>
                      <a:pt x="12" y="0"/>
                    </a:lnTo>
                    <a:lnTo>
                      <a:pt x="6" y="0"/>
                    </a:lnTo>
                    <a:lnTo>
                      <a:pt x="0" y="6"/>
                    </a:lnTo>
                    <a:lnTo>
                      <a:pt x="6" y="6"/>
                    </a:lnTo>
                    <a:lnTo>
                      <a:pt x="6" y="12"/>
                    </a:lnTo>
                    <a:lnTo>
                      <a:pt x="12" y="12"/>
                    </a:lnTo>
                    <a:lnTo>
                      <a:pt x="18" y="6"/>
                    </a:lnTo>
                    <a:lnTo>
                      <a:pt x="18"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4" name="Freeform 204"/>
              <p:cNvSpPr>
                <a:spLocks/>
              </p:cNvSpPr>
              <p:nvPr/>
            </p:nvSpPr>
            <p:spPr bwMode="auto">
              <a:xfrm>
                <a:off x="2138" y="3029"/>
                <a:ext cx="18" cy="12"/>
              </a:xfrm>
              <a:custGeom>
                <a:avLst/>
                <a:gdLst>
                  <a:gd name="T0" fmla="*/ 18 w 18"/>
                  <a:gd name="T1" fmla="*/ 0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6 w 18"/>
                  <a:gd name="T15" fmla="*/ 6 h 12"/>
                  <a:gd name="T16" fmla="*/ 6 w 18"/>
                  <a:gd name="T17" fmla="*/ 6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8 w 18"/>
                  <a:gd name="T31" fmla="*/ 0 h 12"/>
                  <a:gd name="T32" fmla="*/ 18 w 18"/>
                  <a:gd name="T33" fmla="*/ 0 h 12"/>
                  <a:gd name="T34" fmla="*/ 18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0"/>
                    </a:moveTo>
                    <a:lnTo>
                      <a:pt x="12" y="0"/>
                    </a:lnTo>
                    <a:lnTo>
                      <a:pt x="6" y="0"/>
                    </a:lnTo>
                    <a:lnTo>
                      <a:pt x="0" y="6"/>
                    </a:lnTo>
                    <a:lnTo>
                      <a:pt x="6" y="6"/>
                    </a:lnTo>
                    <a:lnTo>
                      <a:pt x="6" y="12"/>
                    </a:lnTo>
                    <a:lnTo>
                      <a:pt x="12" y="12"/>
                    </a:lnTo>
                    <a:lnTo>
                      <a:pt x="18" y="6"/>
                    </a:lnTo>
                    <a:lnTo>
                      <a:pt x="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5" name="Freeform 205"/>
              <p:cNvSpPr>
                <a:spLocks/>
              </p:cNvSpPr>
              <p:nvPr/>
            </p:nvSpPr>
            <p:spPr bwMode="auto">
              <a:xfrm>
                <a:off x="2156" y="3017"/>
                <a:ext cx="12" cy="18"/>
              </a:xfrm>
              <a:custGeom>
                <a:avLst/>
                <a:gdLst>
                  <a:gd name="T0" fmla="*/ 12 w 12"/>
                  <a:gd name="T1" fmla="*/ 6 h 18"/>
                  <a:gd name="T2" fmla="*/ 12 w 12"/>
                  <a:gd name="T3" fmla="*/ 0 h 18"/>
                  <a:gd name="T4" fmla="*/ 6 w 12"/>
                  <a:gd name="T5" fmla="*/ 0 h 18"/>
                  <a:gd name="T6" fmla="*/ 0 w 12"/>
                  <a:gd name="T7" fmla="*/ 6 h 18"/>
                  <a:gd name="T8" fmla="*/ 0 w 12"/>
                  <a:gd name="T9" fmla="*/ 6 h 18"/>
                  <a:gd name="T10" fmla="*/ 0 w 12"/>
                  <a:gd name="T11" fmla="*/ 6 h 18"/>
                  <a:gd name="T12" fmla="*/ 0 w 12"/>
                  <a:gd name="T13" fmla="*/ 12 h 18"/>
                  <a:gd name="T14" fmla="*/ 0 w 12"/>
                  <a:gd name="T15" fmla="*/ 12 h 18"/>
                  <a:gd name="T16" fmla="*/ 0 w 12"/>
                  <a:gd name="T17" fmla="*/ 12 h 18"/>
                  <a:gd name="T18" fmla="*/ 6 w 12"/>
                  <a:gd name="T19" fmla="*/ 18 h 18"/>
                  <a:gd name="T20" fmla="*/ 6 w 12"/>
                  <a:gd name="T21" fmla="*/ 18 h 18"/>
                  <a:gd name="T22" fmla="*/ 12 w 12"/>
                  <a:gd name="T23" fmla="*/ 12 h 18"/>
                  <a:gd name="T24" fmla="*/ 12 w 12"/>
                  <a:gd name="T25" fmla="*/ 12 h 18"/>
                  <a:gd name="T26" fmla="*/ 12 w 12"/>
                  <a:gd name="T27" fmla="*/ 12 h 18"/>
                  <a:gd name="T28" fmla="*/ 12 w 12"/>
                  <a:gd name="T29" fmla="*/ 6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0"/>
                    </a:lnTo>
                    <a:lnTo>
                      <a:pt x="6" y="0"/>
                    </a:lnTo>
                    <a:lnTo>
                      <a:pt x="0" y="6"/>
                    </a:lnTo>
                    <a:lnTo>
                      <a:pt x="0" y="12"/>
                    </a:lnTo>
                    <a:lnTo>
                      <a:pt x="6" y="18"/>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076" name="Freeform 206"/>
              <p:cNvSpPr>
                <a:spLocks/>
              </p:cNvSpPr>
              <p:nvPr/>
            </p:nvSpPr>
            <p:spPr bwMode="auto">
              <a:xfrm>
                <a:off x="2156" y="3017"/>
                <a:ext cx="12" cy="18"/>
              </a:xfrm>
              <a:custGeom>
                <a:avLst/>
                <a:gdLst>
                  <a:gd name="T0" fmla="*/ 12 w 12"/>
                  <a:gd name="T1" fmla="*/ 6 h 18"/>
                  <a:gd name="T2" fmla="*/ 12 w 12"/>
                  <a:gd name="T3" fmla="*/ 0 h 18"/>
                  <a:gd name="T4" fmla="*/ 6 w 12"/>
                  <a:gd name="T5" fmla="*/ 0 h 18"/>
                  <a:gd name="T6" fmla="*/ 0 w 12"/>
                  <a:gd name="T7" fmla="*/ 6 h 18"/>
                  <a:gd name="T8" fmla="*/ 0 w 12"/>
                  <a:gd name="T9" fmla="*/ 6 h 18"/>
                  <a:gd name="T10" fmla="*/ 0 w 12"/>
                  <a:gd name="T11" fmla="*/ 6 h 18"/>
                  <a:gd name="T12" fmla="*/ 0 w 12"/>
                  <a:gd name="T13" fmla="*/ 12 h 18"/>
                  <a:gd name="T14" fmla="*/ 0 w 12"/>
                  <a:gd name="T15" fmla="*/ 12 h 18"/>
                  <a:gd name="T16" fmla="*/ 0 w 12"/>
                  <a:gd name="T17" fmla="*/ 12 h 18"/>
                  <a:gd name="T18" fmla="*/ 6 w 12"/>
                  <a:gd name="T19" fmla="*/ 18 h 18"/>
                  <a:gd name="T20" fmla="*/ 6 w 12"/>
                  <a:gd name="T21" fmla="*/ 18 h 18"/>
                  <a:gd name="T22" fmla="*/ 12 w 12"/>
                  <a:gd name="T23" fmla="*/ 12 h 18"/>
                  <a:gd name="T24" fmla="*/ 12 w 12"/>
                  <a:gd name="T25" fmla="*/ 12 h 18"/>
                  <a:gd name="T26" fmla="*/ 12 w 12"/>
                  <a:gd name="T27" fmla="*/ 12 h 18"/>
                  <a:gd name="T28" fmla="*/ 12 w 12"/>
                  <a:gd name="T29" fmla="*/ 6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0"/>
                    </a:lnTo>
                    <a:lnTo>
                      <a:pt x="6" y="0"/>
                    </a:lnTo>
                    <a:lnTo>
                      <a:pt x="0" y="6"/>
                    </a:lnTo>
                    <a:lnTo>
                      <a:pt x="0" y="12"/>
                    </a:lnTo>
                    <a:lnTo>
                      <a:pt x="6" y="18"/>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27" name="Group 207"/>
            <p:cNvGrpSpPr>
              <a:grpSpLocks/>
            </p:cNvGrpSpPr>
            <p:nvPr/>
          </p:nvGrpSpPr>
          <p:grpSpPr bwMode="auto">
            <a:xfrm>
              <a:off x="1868" y="2699"/>
              <a:ext cx="432" cy="414"/>
              <a:chOff x="1868" y="2699"/>
              <a:chExt cx="432" cy="414"/>
            </a:xfrm>
          </p:grpSpPr>
          <p:sp>
            <p:nvSpPr>
              <p:cNvPr id="18677" name="Freeform 208"/>
              <p:cNvSpPr>
                <a:spLocks/>
              </p:cNvSpPr>
              <p:nvPr/>
            </p:nvSpPr>
            <p:spPr bwMode="auto">
              <a:xfrm>
                <a:off x="2168" y="3011"/>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6"/>
                    </a:lnTo>
                    <a:lnTo>
                      <a:pt x="0" y="12"/>
                    </a:lnTo>
                    <a:lnTo>
                      <a:pt x="6" y="12"/>
                    </a:lnTo>
                    <a:lnTo>
                      <a:pt x="12"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8" name="Freeform 209"/>
              <p:cNvSpPr>
                <a:spLocks/>
              </p:cNvSpPr>
              <p:nvPr/>
            </p:nvSpPr>
            <p:spPr bwMode="auto">
              <a:xfrm>
                <a:off x="2168" y="3011"/>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6"/>
                    </a:lnTo>
                    <a:lnTo>
                      <a:pt x="0" y="12"/>
                    </a:lnTo>
                    <a:lnTo>
                      <a:pt x="6" y="12"/>
                    </a:lnTo>
                    <a:lnTo>
                      <a:pt x="12"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9" name="Freeform 210"/>
              <p:cNvSpPr>
                <a:spLocks/>
              </p:cNvSpPr>
              <p:nvPr/>
            </p:nvSpPr>
            <p:spPr bwMode="auto">
              <a:xfrm>
                <a:off x="2180" y="2999"/>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6"/>
                    </a:lnTo>
                    <a:lnTo>
                      <a:pt x="0" y="12"/>
                    </a:lnTo>
                    <a:lnTo>
                      <a:pt x="6" y="12"/>
                    </a:lnTo>
                    <a:lnTo>
                      <a:pt x="12"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0" name="Freeform 211"/>
              <p:cNvSpPr>
                <a:spLocks/>
              </p:cNvSpPr>
              <p:nvPr/>
            </p:nvSpPr>
            <p:spPr bwMode="auto">
              <a:xfrm>
                <a:off x="2180" y="2999"/>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6"/>
                    </a:lnTo>
                    <a:lnTo>
                      <a:pt x="0" y="12"/>
                    </a:lnTo>
                    <a:lnTo>
                      <a:pt x="6" y="12"/>
                    </a:lnTo>
                    <a:lnTo>
                      <a:pt x="12"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1" name="Freeform 212"/>
              <p:cNvSpPr>
                <a:spLocks/>
              </p:cNvSpPr>
              <p:nvPr/>
            </p:nvSpPr>
            <p:spPr bwMode="auto">
              <a:xfrm>
                <a:off x="2192" y="2987"/>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2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6"/>
                    </a:lnTo>
                    <a:lnTo>
                      <a:pt x="0" y="12"/>
                    </a:lnTo>
                    <a:lnTo>
                      <a:pt x="6" y="12"/>
                    </a:lnTo>
                    <a:lnTo>
                      <a:pt x="12" y="12"/>
                    </a:lnTo>
                    <a:lnTo>
                      <a:pt x="18" y="6"/>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2" name="Freeform 213"/>
              <p:cNvSpPr>
                <a:spLocks/>
              </p:cNvSpPr>
              <p:nvPr/>
            </p:nvSpPr>
            <p:spPr bwMode="auto">
              <a:xfrm>
                <a:off x="2192" y="2987"/>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2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6"/>
                    </a:lnTo>
                    <a:lnTo>
                      <a:pt x="0" y="12"/>
                    </a:lnTo>
                    <a:lnTo>
                      <a:pt x="6" y="12"/>
                    </a:lnTo>
                    <a:lnTo>
                      <a:pt x="12" y="12"/>
                    </a:lnTo>
                    <a:lnTo>
                      <a:pt x="18" y="6"/>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3" name="Freeform 214"/>
              <p:cNvSpPr>
                <a:spLocks/>
              </p:cNvSpPr>
              <p:nvPr/>
            </p:nvSpPr>
            <p:spPr bwMode="auto">
              <a:xfrm>
                <a:off x="2204" y="2975"/>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12 h 12"/>
                  <a:gd name="T14" fmla="*/ 0 w 12"/>
                  <a:gd name="T15" fmla="*/ 12 h 12"/>
                  <a:gd name="T16" fmla="*/ 0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0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4" name="Freeform 215"/>
              <p:cNvSpPr>
                <a:spLocks/>
              </p:cNvSpPr>
              <p:nvPr/>
            </p:nvSpPr>
            <p:spPr bwMode="auto">
              <a:xfrm>
                <a:off x="2204" y="2975"/>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12 h 12"/>
                  <a:gd name="T14" fmla="*/ 0 w 12"/>
                  <a:gd name="T15" fmla="*/ 12 h 12"/>
                  <a:gd name="T16" fmla="*/ 0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0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5" name="Freeform 216"/>
              <p:cNvSpPr>
                <a:spLocks/>
              </p:cNvSpPr>
              <p:nvPr/>
            </p:nvSpPr>
            <p:spPr bwMode="auto">
              <a:xfrm>
                <a:off x="2210" y="2963"/>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12 w 18"/>
                  <a:gd name="T19" fmla="*/ 12 h 12"/>
                  <a:gd name="T20" fmla="*/ 12 w 18"/>
                  <a:gd name="T21" fmla="*/ 12 h 12"/>
                  <a:gd name="T22" fmla="*/ 12 w 18"/>
                  <a:gd name="T23" fmla="*/ 6 h 12"/>
                  <a:gd name="T24" fmla="*/ 12 w 18"/>
                  <a:gd name="T25" fmla="*/ 6 h 12"/>
                  <a:gd name="T26" fmla="*/ 18 w 18"/>
                  <a:gd name="T27" fmla="*/ 6 h 12"/>
                  <a:gd name="T28" fmla="*/ 12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0"/>
                    </a:lnTo>
                    <a:lnTo>
                      <a:pt x="0" y="6"/>
                    </a:lnTo>
                    <a:lnTo>
                      <a:pt x="6" y="12"/>
                    </a:lnTo>
                    <a:lnTo>
                      <a:pt x="12" y="12"/>
                    </a:lnTo>
                    <a:lnTo>
                      <a:pt x="12" y="6"/>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6" name="Freeform 217"/>
              <p:cNvSpPr>
                <a:spLocks/>
              </p:cNvSpPr>
              <p:nvPr/>
            </p:nvSpPr>
            <p:spPr bwMode="auto">
              <a:xfrm>
                <a:off x="2210" y="2963"/>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12 w 18"/>
                  <a:gd name="T19" fmla="*/ 12 h 12"/>
                  <a:gd name="T20" fmla="*/ 12 w 18"/>
                  <a:gd name="T21" fmla="*/ 12 h 12"/>
                  <a:gd name="T22" fmla="*/ 12 w 18"/>
                  <a:gd name="T23" fmla="*/ 6 h 12"/>
                  <a:gd name="T24" fmla="*/ 12 w 18"/>
                  <a:gd name="T25" fmla="*/ 6 h 12"/>
                  <a:gd name="T26" fmla="*/ 18 w 18"/>
                  <a:gd name="T27" fmla="*/ 6 h 12"/>
                  <a:gd name="T28" fmla="*/ 12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0"/>
                    </a:lnTo>
                    <a:lnTo>
                      <a:pt x="0" y="6"/>
                    </a:lnTo>
                    <a:lnTo>
                      <a:pt x="6" y="12"/>
                    </a:lnTo>
                    <a:lnTo>
                      <a:pt x="12" y="12"/>
                    </a:lnTo>
                    <a:lnTo>
                      <a:pt x="12" y="6"/>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7" name="Freeform 218"/>
              <p:cNvSpPr>
                <a:spLocks/>
              </p:cNvSpPr>
              <p:nvPr/>
            </p:nvSpPr>
            <p:spPr bwMode="auto">
              <a:xfrm>
                <a:off x="2216" y="2945"/>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0 w 18"/>
                  <a:gd name="T11" fmla="*/ 12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12 h 12"/>
                  <a:gd name="T24" fmla="*/ 18 w 18"/>
                  <a:gd name="T25" fmla="*/ 12 h 12"/>
                  <a:gd name="T26" fmla="*/ 18 w 18"/>
                  <a:gd name="T27" fmla="*/ 6 h 12"/>
                  <a:gd name="T28" fmla="*/ 12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6"/>
                    </a:lnTo>
                    <a:lnTo>
                      <a:pt x="0" y="12"/>
                    </a:lnTo>
                    <a:lnTo>
                      <a:pt x="6" y="12"/>
                    </a:lnTo>
                    <a:lnTo>
                      <a:pt x="12" y="12"/>
                    </a:lnTo>
                    <a:lnTo>
                      <a:pt x="18"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8" name="Freeform 219"/>
              <p:cNvSpPr>
                <a:spLocks/>
              </p:cNvSpPr>
              <p:nvPr/>
            </p:nvSpPr>
            <p:spPr bwMode="auto">
              <a:xfrm>
                <a:off x="2216" y="2945"/>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0 w 18"/>
                  <a:gd name="T11" fmla="*/ 12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12 h 12"/>
                  <a:gd name="T24" fmla="*/ 18 w 18"/>
                  <a:gd name="T25" fmla="*/ 12 h 12"/>
                  <a:gd name="T26" fmla="*/ 18 w 18"/>
                  <a:gd name="T27" fmla="*/ 6 h 12"/>
                  <a:gd name="T28" fmla="*/ 12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6"/>
                    </a:lnTo>
                    <a:lnTo>
                      <a:pt x="0" y="12"/>
                    </a:lnTo>
                    <a:lnTo>
                      <a:pt x="6" y="12"/>
                    </a:lnTo>
                    <a:lnTo>
                      <a:pt x="12" y="12"/>
                    </a:lnTo>
                    <a:lnTo>
                      <a:pt x="18"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89" name="Freeform 220"/>
              <p:cNvSpPr>
                <a:spLocks/>
              </p:cNvSpPr>
              <p:nvPr/>
            </p:nvSpPr>
            <p:spPr bwMode="auto">
              <a:xfrm>
                <a:off x="2222" y="2933"/>
                <a:ext cx="12" cy="12"/>
              </a:xfrm>
              <a:custGeom>
                <a:avLst/>
                <a:gdLst>
                  <a:gd name="T0" fmla="*/ 6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6" y="0"/>
                    </a:ln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0" name="Freeform 221"/>
              <p:cNvSpPr>
                <a:spLocks/>
              </p:cNvSpPr>
              <p:nvPr/>
            </p:nvSpPr>
            <p:spPr bwMode="auto">
              <a:xfrm>
                <a:off x="2222" y="2933"/>
                <a:ext cx="12" cy="12"/>
              </a:xfrm>
              <a:custGeom>
                <a:avLst/>
                <a:gdLst>
                  <a:gd name="T0" fmla="*/ 6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6" y="0"/>
                    </a:ln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1" name="Freeform 222"/>
              <p:cNvSpPr>
                <a:spLocks/>
              </p:cNvSpPr>
              <p:nvPr/>
            </p:nvSpPr>
            <p:spPr bwMode="auto">
              <a:xfrm>
                <a:off x="2228" y="2915"/>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12 h 12"/>
                  <a:gd name="T12" fmla="*/ 0 w 12"/>
                  <a:gd name="T13" fmla="*/ 12 h 12"/>
                  <a:gd name="T14" fmla="*/ 6 w 12"/>
                  <a:gd name="T15" fmla="*/ 12 h 12"/>
                  <a:gd name="T16" fmla="*/ 6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2" name="Freeform 223"/>
              <p:cNvSpPr>
                <a:spLocks/>
              </p:cNvSpPr>
              <p:nvPr/>
            </p:nvSpPr>
            <p:spPr bwMode="auto">
              <a:xfrm>
                <a:off x="2228" y="2915"/>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12 h 12"/>
                  <a:gd name="T12" fmla="*/ 0 w 12"/>
                  <a:gd name="T13" fmla="*/ 12 h 12"/>
                  <a:gd name="T14" fmla="*/ 6 w 12"/>
                  <a:gd name="T15" fmla="*/ 12 h 12"/>
                  <a:gd name="T16" fmla="*/ 6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3" name="Freeform 224"/>
              <p:cNvSpPr>
                <a:spLocks/>
              </p:cNvSpPr>
              <p:nvPr/>
            </p:nvSpPr>
            <p:spPr bwMode="auto">
              <a:xfrm>
                <a:off x="2228" y="2897"/>
                <a:ext cx="12" cy="18"/>
              </a:xfrm>
              <a:custGeom>
                <a:avLst/>
                <a:gdLst>
                  <a:gd name="T0" fmla="*/ 6 w 12"/>
                  <a:gd name="T1" fmla="*/ 0 h 18"/>
                  <a:gd name="T2" fmla="*/ 0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6 w 12"/>
                  <a:gd name="T29" fmla="*/ 0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0" y="0"/>
                    </a:lnTo>
                    <a:lnTo>
                      <a:pt x="0" y="6"/>
                    </a:lnTo>
                    <a:lnTo>
                      <a:pt x="0" y="12"/>
                    </a:lnTo>
                    <a:lnTo>
                      <a:pt x="6" y="18"/>
                    </a:lnTo>
                    <a:lnTo>
                      <a:pt x="12" y="12"/>
                    </a:lnTo>
                    <a:lnTo>
                      <a:pt x="12" y="6"/>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4" name="Freeform 225"/>
              <p:cNvSpPr>
                <a:spLocks/>
              </p:cNvSpPr>
              <p:nvPr/>
            </p:nvSpPr>
            <p:spPr bwMode="auto">
              <a:xfrm>
                <a:off x="2228" y="2897"/>
                <a:ext cx="12" cy="18"/>
              </a:xfrm>
              <a:custGeom>
                <a:avLst/>
                <a:gdLst>
                  <a:gd name="T0" fmla="*/ 6 w 12"/>
                  <a:gd name="T1" fmla="*/ 0 h 18"/>
                  <a:gd name="T2" fmla="*/ 0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6 w 12"/>
                  <a:gd name="T29" fmla="*/ 0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0" y="0"/>
                    </a:lnTo>
                    <a:lnTo>
                      <a:pt x="0" y="6"/>
                    </a:lnTo>
                    <a:lnTo>
                      <a:pt x="0" y="12"/>
                    </a:lnTo>
                    <a:lnTo>
                      <a:pt x="6" y="18"/>
                    </a:lnTo>
                    <a:lnTo>
                      <a:pt x="12" y="12"/>
                    </a:lnTo>
                    <a:lnTo>
                      <a:pt x="12" y="6"/>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5" name="Freeform 226"/>
              <p:cNvSpPr>
                <a:spLocks/>
              </p:cNvSpPr>
              <p:nvPr/>
            </p:nvSpPr>
            <p:spPr bwMode="auto">
              <a:xfrm>
                <a:off x="2228" y="2885"/>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6" name="Freeform 227"/>
              <p:cNvSpPr>
                <a:spLocks/>
              </p:cNvSpPr>
              <p:nvPr/>
            </p:nvSpPr>
            <p:spPr bwMode="auto">
              <a:xfrm>
                <a:off x="2228" y="2885"/>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7" name="Freeform 228"/>
              <p:cNvSpPr>
                <a:spLocks/>
              </p:cNvSpPr>
              <p:nvPr/>
            </p:nvSpPr>
            <p:spPr bwMode="auto">
              <a:xfrm>
                <a:off x="2222" y="2867"/>
                <a:ext cx="12" cy="12"/>
              </a:xfrm>
              <a:custGeom>
                <a:avLst/>
                <a:gdLst>
                  <a:gd name="T0" fmla="*/ 6 w 12"/>
                  <a:gd name="T1" fmla="*/ 0 h 12"/>
                  <a:gd name="T2" fmla="*/ 0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8" name="Freeform 229"/>
              <p:cNvSpPr>
                <a:spLocks/>
              </p:cNvSpPr>
              <p:nvPr/>
            </p:nvSpPr>
            <p:spPr bwMode="auto">
              <a:xfrm>
                <a:off x="2222" y="2867"/>
                <a:ext cx="12" cy="12"/>
              </a:xfrm>
              <a:custGeom>
                <a:avLst/>
                <a:gdLst>
                  <a:gd name="T0" fmla="*/ 6 w 12"/>
                  <a:gd name="T1" fmla="*/ 0 h 12"/>
                  <a:gd name="T2" fmla="*/ 0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99" name="Freeform 230"/>
              <p:cNvSpPr>
                <a:spLocks/>
              </p:cNvSpPr>
              <p:nvPr/>
            </p:nvSpPr>
            <p:spPr bwMode="auto">
              <a:xfrm>
                <a:off x="2216" y="2849"/>
                <a:ext cx="18" cy="18"/>
              </a:xfrm>
              <a:custGeom>
                <a:avLst/>
                <a:gdLst>
                  <a:gd name="T0" fmla="*/ 6 w 18"/>
                  <a:gd name="T1" fmla="*/ 0 h 18"/>
                  <a:gd name="T2" fmla="*/ 6 w 18"/>
                  <a:gd name="T3" fmla="*/ 6 h 18"/>
                  <a:gd name="T4" fmla="*/ 0 w 18"/>
                  <a:gd name="T5" fmla="*/ 6 h 18"/>
                  <a:gd name="T6" fmla="*/ 0 w 18"/>
                  <a:gd name="T7" fmla="*/ 12 h 18"/>
                  <a:gd name="T8" fmla="*/ 0 w 18"/>
                  <a:gd name="T9" fmla="*/ 12 h 18"/>
                  <a:gd name="T10" fmla="*/ 6 w 18"/>
                  <a:gd name="T11" fmla="*/ 12 h 18"/>
                  <a:gd name="T12" fmla="*/ 6 w 18"/>
                  <a:gd name="T13" fmla="*/ 18 h 18"/>
                  <a:gd name="T14" fmla="*/ 12 w 18"/>
                  <a:gd name="T15" fmla="*/ 18 h 18"/>
                  <a:gd name="T16" fmla="*/ 12 w 18"/>
                  <a:gd name="T17" fmla="*/ 18 h 18"/>
                  <a:gd name="T18" fmla="*/ 12 w 18"/>
                  <a:gd name="T19" fmla="*/ 12 h 18"/>
                  <a:gd name="T20" fmla="*/ 18 w 18"/>
                  <a:gd name="T21" fmla="*/ 12 h 18"/>
                  <a:gd name="T22" fmla="*/ 18 w 18"/>
                  <a:gd name="T23" fmla="*/ 6 h 18"/>
                  <a:gd name="T24" fmla="*/ 18 w 18"/>
                  <a:gd name="T25" fmla="*/ 6 h 18"/>
                  <a:gd name="T26" fmla="*/ 12 w 18"/>
                  <a:gd name="T27" fmla="*/ 6 h 18"/>
                  <a:gd name="T28" fmla="*/ 12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6" y="6"/>
                    </a:lnTo>
                    <a:lnTo>
                      <a:pt x="0" y="6"/>
                    </a:lnTo>
                    <a:lnTo>
                      <a:pt x="0" y="12"/>
                    </a:lnTo>
                    <a:lnTo>
                      <a:pt x="6" y="12"/>
                    </a:lnTo>
                    <a:lnTo>
                      <a:pt x="6" y="18"/>
                    </a:lnTo>
                    <a:lnTo>
                      <a:pt x="12" y="18"/>
                    </a:lnTo>
                    <a:lnTo>
                      <a:pt x="12" y="12"/>
                    </a:lnTo>
                    <a:lnTo>
                      <a:pt x="18" y="12"/>
                    </a:lnTo>
                    <a:lnTo>
                      <a:pt x="18" y="6"/>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0" name="Freeform 231"/>
              <p:cNvSpPr>
                <a:spLocks/>
              </p:cNvSpPr>
              <p:nvPr/>
            </p:nvSpPr>
            <p:spPr bwMode="auto">
              <a:xfrm>
                <a:off x="2216" y="2849"/>
                <a:ext cx="18" cy="18"/>
              </a:xfrm>
              <a:custGeom>
                <a:avLst/>
                <a:gdLst>
                  <a:gd name="T0" fmla="*/ 6 w 18"/>
                  <a:gd name="T1" fmla="*/ 0 h 18"/>
                  <a:gd name="T2" fmla="*/ 6 w 18"/>
                  <a:gd name="T3" fmla="*/ 6 h 18"/>
                  <a:gd name="T4" fmla="*/ 0 w 18"/>
                  <a:gd name="T5" fmla="*/ 6 h 18"/>
                  <a:gd name="T6" fmla="*/ 0 w 18"/>
                  <a:gd name="T7" fmla="*/ 12 h 18"/>
                  <a:gd name="T8" fmla="*/ 0 w 18"/>
                  <a:gd name="T9" fmla="*/ 12 h 18"/>
                  <a:gd name="T10" fmla="*/ 6 w 18"/>
                  <a:gd name="T11" fmla="*/ 12 h 18"/>
                  <a:gd name="T12" fmla="*/ 6 w 18"/>
                  <a:gd name="T13" fmla="*/ 18 h 18"/>
                  <a:gd name="T14" fmla="*/ 12 w 18"/>
                  <a:gd name="T15" fmla="*/ 18 h 18"/>
                  <a:gd name="T16" fmla="*/ 12 w 18"/>
                  <a:gd name="T17" fmla="*/ 18 h 18"/>
                  <a:gd name="T18" fmla="*/ 12 w 18"/>
                  <a:gd name="T19" fmla="*/ 12 h 18"/>
                  <a:gd name="T20" fmla="*/ 18 w 18"/>
                  <a:gd name="T21" fmla="*/ 12 h 18"/>
                  <a:gd name="T22" fmla="*/ 18 w 18"/>
                  <a:gd name="T23" fmla="*/ 6 h 18"/>
                  <a:gd name="T24" fmla="*/ 18 w 18"/>
                  <a:gd name="T25" fmla="*/ 6 h 18"/>
                  <a:gd name="T26" fmla="*/ 12 w 18"/>
                  <a:gd name="T27" fmla="*/ 6 h 18"/>
                  <a:gd name="T28" fmla="*/ 12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6" y="6"/>
                    </a:lnTo>
                    <a:lnTo>
                      <a:pt x="0" y="6"/>
                    </a:lnTo>
                    <a:lnTo>
                      <a:pt x="0" y="12"/>
                    </a:lnTo>
                    <a:lnTo>
                      <a:pt x="6" y="12"/>
                    </a:lnTo>
                    <a:lnTo>
                      <a:pt x="6" y="18"/>
                    </a:lnTo>
                    <a:lnTo>
                      <a:pt x="12" y="18"/>
                    </a:lnTo>
                    <a:lnTo>
                      <a:pt x="12" y="12"/>
                    </a:lnTo>
                    <a:lnTo>
                      <a:pt x="18" y="12"/>
                    </a:lnTo>
                    <a:lnTo>
                      <a:pt x="18" y="6"/>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1" name="Freeform 232"/>
              <p:cNvSpPr>
                <a:spLocks/>
              </p:cNvSpPr>
              <p:nvPr/>
            </p:nvSpPr>
            <p:spPr bwMode="auto">
              <a:xfrm>
                <a:off x="2210" y="2837"/>
                <a:ext cx="18" cy="12"/>
              </a:xfrm>
              <a:custGeom>
                <a:avLst/>
                <a:gdLst>
                  <a:gd name="T0" fmla="*/ 6 w 18"/>
                  <a:gd name="T1" fmla="*/ 0 h 12"/>
                  <a:gd name="T2" fmla="*/ 0 w 18"/>
                  <a:gd name="T3" fmla="*/ 0 h 12"/>
                  <a:gd name="T4" fmla="*/ 0 w 18"/>
                  <a:gd name="T5" fmla="*/ 6 h 12"/>
                  <a:gd name="T6" fmla="*/ 0 w 18"/>
                  <a:gd name="T7" fmla="*/ 12 h 12"/>
                  <a:gd name="T8" fmla="*/ 0 w 18"/>
                  <a:gd name="T9" fmla="*/ 12 h 12"/>
                  <a:gd name="T10" fmla="*/ 6 w 18"/>
                  <a:gd name="T11" fmla="*/ 12 h 12"/>
                  <a:gd name="T12" fmla="*/ 6 w 18"/>
                  <a:gd name="T13" fmla="*/ 12 h 12"/>
                  <a:gd name="T14" fmla="*/ 12 w 18"/>
                  <a:gd name="T15" fmla="*/ 12 h 12"/>
                  <a:gd name="T16" fmla="*/ 12 w 18"/>
                  <a:gd name="T17" fmla="*/ 12 h 12"/>
                  <a:gd name="T18" fmla="*/ 18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0"/>
                    </a:lnTo>
                    <a:lnTo>
                      <a:pt x="0" y="6"/>
                    </a:lnTo>
                    <a:lnTo>
                      <a:pt x="0" y="12"/>
                    </a:lnTo>
                    <a:lnTo>
                      <a:pt x="6" y="12"/>
                    </a:lnTo>
                    <a:lnTo>
                      <a:pt x="12" y="12"/>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2" name="Freeform 233"/>
              <p:cNvSpPr>
                <a:spLocks/>
              </p:cNvSpPr>
              <p:nvPr/>
            </p:nvSpPr>
            <p:spPr bwMode="auto">
              <a:xfrm>
                <a:off x="2210" y="2837"/>
                <a:ext cx="18" cy="12"/>
              </a:xfrm>
              <a:custGeom>
                <a:avLst/>
                <a:gdLst>
                  <a:gd name="T0" fmla="*/ 6 w 18"/>
                  <a:gd name="T1" fmla="*/ 0 h 12"/>
                  <a:gd name="T2" fmla="*/ 0 w 18"/>
                  <a:gd name="T3" fmla="*/ 0 h 12"/>
                  <a:gd name="T4" fmla="*/ 0 w 18"/>
                  <a:gd name="T5" fmla="*/ 6 h 12"/>
                  <a:gd name="T6" fmla="*/ 0 w 18"/>
                  <a:gd name="T7" fmla="*/ 12 h 12"/>
                  <a:gd name="T8" fmla="*/ 0 w 18"/>
                  <a:gd name="T9" fmla="*/ 12 h 12"/>
                  <a:gd name="T10" fmla="*/ 6 w 18"/>
                  <a:gd name="T11" fmla="*/ 12 h 12"/>
                  <a:gd name="T12" fmla="*/ 6 w 18"/>
                  <a:gd name="T13" fmla="*/ 12 h 12"/>
                  <a:gd name="T14" fmla="*/ 12 w 18"/>
                  <a:gd name="T15" fmla="*/ 12 h 12"/>
                  <a:gd name="T16" fmla="*/ 12 w 18"/>
                  <a:gd name="T17" fmla="*/ 12 h 12"/>
                  <a:gd name="T18" fmla="*/ 18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0"/>
                    </a:lnTo>
                    <a:lnTo>
                      <a:pt x="0" y="6"/>
                    </a:lnTo>
                    <a:lnTo>
                      <a:pt x="0" y="12"/>
                    </a:lnTo>
                    <a:lnTo>
                      <a:pt x="6" y="12"/>
                    </a:lnTo>
                    <a:lnTo>
                      <a:pt x="12" y="12"/>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3" name="Freeform 234"/>
              <p:cNvSpPr>
                <a:spLocks/>
              </p:cNvSpPr>
              <p:nvPr/>
            </p:nvSpPr>
            <p:spPr bwMode="auto">
              <a:xfrm>
                <a:off x="2204" y="2825"/>
                <a:ext cx="12" cy="12"/>
              </a:xfrm>
              <a:custGeom>
                <a:avLst/>
                <a:gdLst>
                  <a:gd name="T0" fmla="*/ 0 w 12"/>
                  <a:gd name="T1" fmla="*/ 0 h 12"/>
                  <a:gd name="T2" fmla="*/ 0 w 12"/>
                  <a:gd name="T3" fmla="*/ 0 h 12"/>
                  <a:gd name="T4" fmla="*/ 0 w 12"/>
                  <a:gd name="T5" fmla="*/ 6 h 12"/>
                  <a:gd name="T6" fmla="*/ 0 w 12"/>
                  <a:gd name="T7" fmla="*/ 6 h 12"/>
                  <a:gd name="T8" fmla="*/ 0 w 12"/>
                  <a:gd name="T9" fmla="*/ 6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6 h 12"/>
                  <a:gd name="T22" fmla="*/ 12 w 12"/>
                  <a:gd name="T23" fmla="*/ 0 h 12"/>
                  <a:gd name="T24" fmla="*/ 12 w 12"/>
                  <a:gd name="T25" fmla="*/ 0 h 12"/>
                  <a:gd name="T26" fmla="*/ 12 w 12"/>
                  <a:gd name="T27" fmla="*/ 0 h 12"/>
                  <a:gd name="T28" fmla="*/ 6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0"/>
                    </a:lnTo>
                    <a:lnTo>
                      <a:pt x="0" y="6"/>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4" name="Freeform 235"/>
              <p:cNvSpPr>
                <a:spLocks/>
              </p:cNvSpPr>
              <p:nvPr/>
            </p:nvSpPr>
            <p:spPr bwMode="auto">
              <a:xfrm>
                <a:off x="2204" y="2825"/>
                <a:ext cx="12" cy="12"/>
              </a:xfrm>
              <a:custGeom>
                <a:avLst/>
                <a:gdLst>
                  <a:gd name="T0" fmla="*/ 0 w 12"/>
                  <a:gd name="T1" fmla="*/ 0 h 12"/>
                  <a:gd name="T2" fmla="*/ 0 w 12"/>
                  <a:gd name="T3" fmla="*/ 0 h 12"/>
                  <a:gd name="T4" fmla="*/ 0 w 12"/>
                  <a:gd name="T5" fmla="*/ 6 h 12"/>
                  <a:gd name="T6" fmla="*/ 0 w 12"/>
                  <a:gd name="T7" fmla="*/ 6 h 12"/>
                  <a:gd name="T8" fmla="*/ 0 w 12"/>
                  <a:gd name="T9" fmla="*/ 6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6 h 12"/>
                  <a:gd name="T22" fmla="*/ 12 w 12"/>
                  <a:gd name="T23" fmla="*/ 0 h 12"/>
                  <a:gd name="T24" fmla="*/ 12 w 12"/>
                  <a:gd name="T25" fmla="*/ 0 h 12"/>
                  <a:gd name="T26" fmla="*/ 12 w 12"/>
                  <a:gd name="T27" fmla="*/ 0 h 12"/>
                  <a:gd name="T28" fmla="*/ 6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0"/>
                    </a:lnTo>
                    <a:lnTo>
                      <a:pt x="0" y="6"/>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5" name="Freeform 236"/>
              <p:cNvSpPr>
                <a:spLocks/>
              </p:cNvSpPr>
              <p:nvPr/>
            </p:nvSpPr>
            <p:spPr bwMode="auto">
              <a:xfrm>
                <a:off x="2192" y="2807"/>
                <a:ext cx="18" cy="18"/>
              </a:xfrm>
              <a:custGeom>
                <a:avLst/>
                <a:gdLst>
                  <a:gd name="T0" fmla="*/ 6 w 18"/>
                  <a:gd name="T1" fmla="*/ 6 h 18"/>
                  <a:gd name="T2" fmla="*/ 0 w 18"/>
                  <a:gd name="T3" fmla="*/ 6 h 18"/>
                  <a:gd name="T4" fmla="*/ 0 w 18"/>
                  <a:gd name="T5" fmla="*/ 12 h 18"/>
                  <a:gd name="T6" fmla="*/ 6 w 18"/>
                  <a:gd name="T7" fmla="*/ 12 h 18"/>
                  <a:gd name="T8" fmla="*/ 6 w 18"/>
                  <a:gd name="T9" fmla="*/ 12 h 18"/>
                  <a:gd name="T10" fmla="*/ 6 w 18"/>
                  <a:gd name="T11" fmla="*/ 18 h 18"/>
                  <a:gd name="T12" fmla="*/ 12 w 18"/>
                  <a:gd name="T13" fmla="*/ 18 h 18"/>
                  <a:gd name="T14" fmla="*/ 12 w 18"/>
                  <a:gd name="T15" fmla="*/ 12 h 18"/>
                  <a:gd name="T16" fmla="*/ 12 w 18"/>
                  <a:gd name="T17" fmla="*/ 12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6"/>
                    </a:lnTo>
                    <a:lnTo>
                      <a:pt x="0" y="12"/>
                    </a:lnTo>
                    <a:lnTo>
                      <a:pt x="6" y="12"/>
                    </a:lnTo>
                    <a:lnTo>
                      <a:pt x="6" y="18"/>
                    </a:lnTo>
                    <a:lnTo>
                      <a:pt x="12" y="18"/>
                    </a:lnTo>
                    <a:lnTo>
                      <a:pt x="12" y="12"/>
                    </a:lnTo>
                    <a:lnTo>
                      <a:pt x="18" y="12"/>
                    </a:lnTo>
                    <a:lnTo>
                      <a:pt x="18" y="6"/>
                    </a:lnTo>
                    <a:lnTo>
                      <a:pt x="12"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6" name="Freeform 237"/>
              <p:cNvSpPr>
                <a:spLocks/>
              </p:cNvSpPr>
              <p:nvPr/>
            </p:nvSpPr>
            <p:spPr bwMode="auto">
              <a:xfrm>
                <a:off x="2192" y="2807"/>
                <a:ext cx="18" cy="18"/>
              </a:xfrm>
              <a:custGeom>
                <a:avLst/>
                <a:gdLst>
                  <a:gd name="T0" fmla="*/ 6 w 18"/>
                  <a:gd name="T1" fmla="*/ 6 h 18"/>
                  <a:gd name="T2" fmla="*/ 0 w 18"/>
                  <a:gd name="T3" fmla="*/ 6 h 18"/>
                  <a:gd name="T4" fmla="*/ 0 w 18"/>
                  <a:gd name="T5" fmla="*/ 12 h 18"/>
                  <a:gd name="T6" fmla="*/ 6 w 18"/>
                  <a:gd name="T7" fmla="*/ 12 h 18"/>
                  <a:gd name="T8" fmla="*/ 6 w 18"/>
                  <a:gd name="T9" fmla="*/ 12 h 18"/>
                  <a:gd name="T10" fmla="*/ 6 w 18"/>
                  <a:gd name="T11" fmla="*/ 18 h 18"/>
                  <a:gd name="T12" fmla="*/ 12 w 18"/>
                  <a:gd name="T13" fmla="*/ 18 h 18"/>
                  <a:gd name="T14" fmla="*/ 12 w 18"/>
                  <a:gd name="T15" fmla="*/ 12 h 18"/>
                  <a:gd name="T16" fmla="*/ 12 w 18"/>
                  <a:gd name="T17" fmla="*/ 12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6"/>
                    </a:lnTo>
                    <a:lnTo>
                      <a:pt x="0" y="12"/>
                    </a:lnTo>
                    <a:lnTo>
                      <a:pt x="6" y="12"/>
                    </a:lnTo>
                    <a:lnTo>
                      <a:pt x="6" y="18"/>
                    </a:lnTo>
                    <a:lnTo>
                      <a:pt x="12" y="18"/>
                    </a:lnTo>
                    <a:lnTo>
                      <a:pt x="12" y="12"/>
                    </a:lnTo>
                    <a:lnTo>
                      <a:pt x="18" y="12"/>
                    </a:lnTo>
                    <a:lnTo>
                      <a:pt x="18" y="6"/>
                    </a:lnTo>
                    <a:lnTo>
                      <a:pt x="12"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7" name="Freeform 238"/>
              <p:cNvSpPr>
                <a:spLocks/>
              </p:cNvSpPr>
              <p:nvPr/>
            </p:nvSpPr>
            <p:spPr bwMode="auto">
              <a:xfrm>
                <a:off x="2180" y="2795"/>
                <a:ext cx="18" cy="18"/>
              </a:xfrm>
              <a:custGeom>
                <a:avLst/>
                <a:gdLst>
                  <a:gd name="T0" fmla="*/ 6 w 18"/>
                  <a:gd name="T1" fmla="*/ 6 h 18"/>
                  <a:gd name="T2" fmla="*/ 0 w 18"/>
                  <a:gd name="T3" fmla="*/ 6 h 18"/>
                  <a:gd name="T4" fmla="*/ 0 w 18"/>
                  <a:gd name="T5" fmla="*/ 12 h 18"/>
                  <a:gd name="T6" fmla="*/ 6 w 18"/>
                  <a:gd name="T7" fmla="*/ 12 h 18"/>
                  <a:gd name="T8" fmla="*/ 6 w 18"/>
                  <a:gd name="T9" fmla="*/ 12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6"/>
                    </a:lnTo>
                    <a:lnTo>
                      <a:pt x="0" y="12"/>
                    </a:lnTo>
                    <a:lnTo>
                      <a:pt x="6" y="12"/>
                    </a:lnTo>
                    <a:lnTo>
                      <a:pt x="6" y="18"/>
                    </a:lnTo>
                    <a:lnTo>
                      <a:pt x="12" y="18"/>
                    </a:lnTo>
                    <a:lnTo>
                      <a:pt x="18" y="12"/>
                    </a:lnTo>
                    <a:lnTo>
                      <a:pt x="18" y="6"/>
                    </a:lnTo>
                    <a:lnTo>
                      <a:pt x="12"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8" name="Freeform 239"/>
              <p:cNvSpPr>
                <a:spLocks/>
              </p:cNvSpPr>
              <p:nvPr/>
            </p:nvSpPr>
            <p:spPr bwMode="auto">
              <a:xfrm>
                <a:off x="2180" y="2795"/>
                <a:ext cx="18" cy="18"/>
              </a:xfrm>
              <a:custGeom>
                <a:avLst/>
                <a:gdLst>
                  <a:gd name="T0" fmla="*/ 6 w 18"/>
                  <a:gd name="T1" fmla="*/ 6 h 18"/>
                  <a:gd name="T2" fmla="*/ 0 w 18"/>
                  <a:gd name="T3" fmla="*/ 6 h 18"/>
                  <a:gd name="T4" fmla="*/ 0 w 18"/>
                  <a:gd name="T5" fmla="*/ 12 h 18"/>
                  <a:gd name="T6" fmla="*/ 6 w 18"/>
                  <a:gd name="T7" fmla="*/ 12 h 18"/>
                  <a:gd name="T8" fmla="*/ 6 w 18"/>
                  <a:gd name="T9" fmla="*/ 12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6"/>
                    </a:lnTo>
                    <a:lnTo>
                      <a:pt x="0" y="12"/>
                    </a:lnTo>
                    <a:lnTo>
                      <a:pt x="6" y="12"/>
                    </a:lnTo>
                    <a:lnTo>
                      <a:pt x="6" y="18"/>
                    </a:lnTo>
                    <a:lnTo>
                      <a:pt x="12" y="18"/>
                    </a:lnTo>
                    <a:lnTo>
                      <a:pt x="18" y="12"/>
                    </a:lnTo>
                    <a:lnTo>
                      <a:pt x="18" y="6"/>
                    </a:lnTo>
                    <a:lnTo>
                      <a:pt x="12"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09" name="Freeform 240"/>
              <p:cNvSpPr>
                <a:spLocks/>
              </p:cNvSpPr>
              <p:nvPr/>
            </p:nvSpPr>
            <p:spPr bwMode="auto">
              <a:xfrm>
                <a:off x="2168" y="278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8 w 18"/>
                  <a:gd name="T15" fmla="*/ 6 h 12"/>
                  <a:gd name="T16" fmla="*/ 18 w 18"/>
                  <a:gd name="T17" fmla="*/ 6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6" y="12"/>
                    </a:lnTo>
                    <a:lnTo>
                      <a:pt x="12"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0" name="Freeform 241"/>
              <p:cNvSpPr>
                <a:spLocks/>
              </p:cNvSpPr>
              <p:nvPr/>
            </p:nvSpPr>
            <p:spPr bwMode="auto">
              <a:xfrm>
                <a:off x="2168" y="278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8 w 18"/>
                  <a:gd name="T15" fmla="*/ 6 h 12"/>
                  <a:gd name="T16" fmla="*/ 18 w 18"/>
                  <a:gd name="T17" fmla="*/ 6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6" y="12"/>
                    </a:lnTo>
                    <a:lnTo>
                      <a:pt x="12"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1" name="Freeform 242"/>
              <p:cNvSpPr>
                <a:spLocks/>
              </p:cNvSpPr>
              <p:nvPr/>
            </p:nvSpPr>
            <p:spPr bwMode="auto">
              <a:xfrm>
                <a:off x="2156" y="2777"/>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2 w 18"/>
                  <a:gd name="T21" fmla="*/ 6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0" y="12"/>
                    </a:lnTo>
                    <a:lnTo>
                      <a:pt x="6" y="12"/>
                    </a:lnTo>
                    <a:lnTo>
                      <a:pt x="12" y="12"/>
                    </a:lnTo>
                    <a:lnTo>
                      <a:pt x="18" y="6"/>
                    </a:lnTo>
                    <a:lnTo>
                      <a:pt x="12"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2" name="Freeform 243"/>
              <p:cNvSpPr>
                <a:spLocks/>
              </p:cNvSpPr>
              <p:nvPr/>
            </p:nvSpPr>
            <p:spPr bwMode="auto">
              <a:xfrm>
                <a:off x="2156" y="2777"/>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2 w 18"/>
                  <a:gd name="T21" fmla="*/ 6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0" y="12"/>
                    </a:lnTo>
                    <a:lnTo>
                      <a:pt x="6" y="12"/>
                    </a:lnTo>
                    <a:lnTo>
                      <a:pt x="12" y="12"/>
                    </a:lnTo>
                    <a:lnTo>
                      <a:pt x="18" y="6"/>
                    </a:lnTo>
                    <a:lnTo>
                      <a:pt x="12"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3" name="Freeform 244"/>
              <p:cNvSpPr>
                <a:spLocks/>
              </p:cNvSpPr>
              <p:nvPr/>
            </p:nvSpPr>
            <p:spPr bwMode="auto">
              <a:xfrm>
                <a:off x="2144" y="2771"/>
                <a:ext cx="12" cy="12"/>
              </a:xfrm>
              <a:custGeom>
                <a:avLst/>
                <a:gdLst>
                  <a:gd name="T0" fmla="*/ 0 w 12"/>
                  <a:gd name="T1" fmla="*/ 0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6 w 12"/>
                  <a:gd name="T23" fmla="*/ 0 h 12"/>
                  <a:gd name="T24" fmla="*/ 6 w 12"/>
                  <a:gd name="T25" fmla="*/ 0 h 12"/>
                  <a:gd name="T26" fmla="*/ 6 w 12"/>
                  <a:gd name="T27" fmla="*/ 0 h 12"/>
                  <a:gd name="T28" fmla="*/ 0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4" name="Freeform 245"/>
              <p:cNvSpPr>
                <a:spLocks/>
              </p:cNvSpPr>
              <p:nvPr/>
            </p:nvSpPr>
            <p:spPr bwMode="auto">
              <a:xfrm>
                <a:off x="2144" y="2771"/>
                <a:ext cx="12" cy="12"/>
              </a:xfrm>
              <a:custGeom>
                <a:avLst/>
                <a:gdLst>
                  <a:gd name="T0" fmla="*/ 0 w 12"/>
                  <a:gd name="T1" fmla="*/ 0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6 w 12"/>
                  <a:gd name="T23" fmla="*/ 0 h 12"/>
                  <a:gd name="T24" fmla="*/ 6 w 12"/>
                  <a:gd name="T25" fmla="*/ 0 h 12"/>
                  <a:gd name="T26" fmla="*/ 6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5" name="Freeform 246"/>
              <p:cNvSpPr>
                <a:spLocks/>
              </p:cNvSpPr>
              <p:nvPr/>
            </p:nvSpPr>
            <p:spPr bwMode="auto">
              <a:xfrm>
                <a:off x="2126" y="2765"/>
                <a:ext cx="12" cy="12"/>
              </a:xfrm>
              <a:custGeom>
                <a:avLst/>
                <a:gdLst>
                  <a:gd name="T0" fmla="*/ 0 w 12"/>
                  <a:gd name="T1" fmla="*/ 0 h 12"/>
                  <a:gd name="T2" fmla="*/ 0 w 12"/>
                  <a:gd name="T3" fmla="*/ 6 h 12"/>
                  <a:gd name="T4" fmla="*/ 0 w 12"/>
                  <a:gd name="T5" fmla="*/ 12 h 12"/>
                  <a:gd name="T6" fmla="*/ 6 w 12"/>
                  <a:gd name="T7" fmla="*/ 12 h 12"/>
                  <a:gd name="T8" fmla="*/ 6 w 12"/>
                  <a:gd name="T9" fmla="*/ 12 h 12"/>
                  <a:gd name="T10" fmla="*/ 12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6" name="Freeform 247"/>
              <p:cNvSpPr>
                <a:spLocks/>
              </p:cNvSpPr>
              <p:nvPr/>
            </p:nvSpPr>
            <p:spPr bwMode="auto">
              <a:xfrm>
                <a:off x="2126" y="2765"/>
                <a:ext cx="12" cy="12"/>
              </a:xfrm>
              <a:custGeom>
                <a:avLst/>
                <a:gdLst>
                  <a:gd name="T0" fmla="*/ 0 w 12"/>
                  <a:gd name="T1" fmla="*/ 0 h 12"/>
                  <a:gd name="T2" fmla="*/ 0 w 12"/>
                  <a:gd name="T3" fmla="*/ 6 h 12"/>
                  <a:gd name="T4" fmla="*/ 0 w 12"/>
                  <a:gd name="T5" fmla="*/ 12 h 12"/>
                  <a:gd name="T6" fmla="*/ 6 w 12"/>
                  <a:gd name="T7" fmla="*/ 12 h 12"/>
                  <a:gd name="T8" fmla="*/ 6 w 12"/>
                  <a:gd name="T9" fmla="*/ 12 h 12"/>
                  <a:gd name="T10" fmla="*/ 12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7" name="Freeform 248"/>
              <p:cNvSpPr>
                <a:spLocks/>
              </p:cNvSpPr>
              <p:nvPr/>
            </p:nvSpPr>
            <p:spPr bwMode="auto">
              <a:xfrm>
                <a:off x="2108" y="275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6 h 12"/>
                  <a:gd name="T16" fmla="*/ 18 w 18"/>
                  <a:gd name="T17" fmla="*/ 6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6" y="12"/>
                    </a:lnTo>
                    <a:lnTo>
                      <a:pt x="12" y="12"/>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8" name="Freeform 249"/>
              <p:cNvSpPr>
                <a:spLocks/>
              </p:cNvSpPr>
              <p:nvPr/>
            </p:nvSpPr>
            <p:spPr bwMode="auto">
              <a:xfrm>
                <a:off x="2108" y="275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6 h 12"/>
                  <a:gd name="T16" fmla="*/ 18 w 18"/>
                  <a:gd name="T17" fmla="*/ 6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6" y="12"/>
                    </a:lnTo>
                    <a:lnTo>
                      <a:pt x="12" y="12"/>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19" name="Freeform 250"/>
              <p:cNvSpPr>
                <a:spLocks/>
              </p:cNvSpPr>
              <p:nvPr/>
            </p:nvSpPr>
            <p:spPr bwMode="auto">
              <a:xfrm>
                <a:off x="2096" y="2753"/>
                <a:ext cx="12" cy="18"/>
              </a:xfrm>
              <a:custGeom>
                <a:avLst/>
                <a:gdLst>
                  <a:gd name="T0" fmla="*/ 0 w 12"/>
                  <a:gd name="T1" fmla="*/ 12 h 18"/>
                  <a:gd name="T2" fmla="*/ 0 w 12"/>
                  <a:gd name="T3" fmla="*/ 12 h 18"/>
                  <a:gd name="T4" fmla="*/ 0 w 12"/>
                  <a:gd name="T5" fmla="*/ 18 h 18"/>
                  <a:gd name="T6" fmla="*/ 6 w 12"/>
                  <a:gd name="T7" fmla="*/ 18 h 18"/>
                  <a:gd name="T8" fmla="*/ 6 w 12"/>
                  <a:gd name="T9" fmla="*/ 18 h 18"/>
                  <a:gd name="T10" fmla="*/ 6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2"/>
                    </a:lnTo>
                    <a:lnTo>
                      <a:pt x="0" y="18"/>
                    </a:lnTo>
                    <a:lnTo>
                      <a:pt x="6"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0" name="Freeform 251"/>
              <p:cNvSpPr>
                <a:spLocks/>
              </p:cNvSpPr>
              <p:nvPr/>
            </p:nvSpPr>
            <p:spPr bwMode="auto">
              <a:xfrm>
                <a:off x="2096" y="2753"/>
                <a:ext cx="12" cy="18"/>
              </a:xfrm>
              <a:custGeom>
                <a:avLst/>
                <a:gdLst>
                  <a:gd name="T0" fmla="*/ 0 w 12"/>
                  <a:gd name="T1" fmla="*/ 12 h 18"/>
                  <a:gd name="T2" fmla="*/ 0 w 12"/>
                  <a:gd name="T3" fmla="*/ 12 h 18"/>
                  <a:gd name="T4" fmla="*/ 0 w 12"/>
                  <a:gd name="T5" fmla="*/ 18 h 18"/>
                  <a:gd name="T6" fmla="*/ 6 w 12"/>
                  <a:gd name="T7" fmla="*/ 18 h 18"/>
                  <a:gd name="T8" fmla="*/ 6 w 12"/>
                  <a:gd name="T9" fmla="*/ 18 h 18"/>
                  <a:gd name="T10" fmla="*/ 6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2"/>
                    </a:lnTo>
                    <a:lnTo>
                      <a:pt x="0" y="18"/>
                    </a:lnTo>
                    <a:lnTo>
                      <a:pt x="6"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1" name="Freeform 252"/>
              <p:cNvSpPr>
                <a:spLocks/>
              </p:cNvSpPr>
              <p:nvPr/>
            </p:nvSpPr>
            <p:spPr bwMode="auto">
              <a:xfrm>
                <a:off x="2078" y="2753"/>
                <a:ext cx="12" cy="18"/>
              </a:xfrm>
              <a:custGeom>
                <a:avLst/>
                <a:gdLst>
                  <a:gd name="T0" fmla="*/ 0 w 12"/>
                  <a:gd name="T1" fmla="*/ 6 h 18"/>
                  <a:gd name="T2" fmla="*/ 0 w 12"/>
                  <a:gd name="T3" fmla="*/ 12 h 18"/>
                  <a:gd name="T4" fmla="*/ 0 w 12"/>
                  <a:gd name="T5" fmla="*/ 12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0 w 12"/>
                  <a:gd name="T27" fmla="*/ 0 h 18"/>
                  <a:gd name="T28" fmla="*/ 0 w 12"/>
                  <a:gd name="T29" fmla="*/ 6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12"/>
                    </a:lnTo>
                    <a:lnTo>
                      <a:pt x="6" y="18"/>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2" name="Freeform 253"/>
              <p:cNvSpPr>
                <a:spLocks/>
              </p:cNvSpPr>
              <p:nvPr/>
            </p:nvSpPr>
            <p:spPr bwMode="auto">
              <a:xfrm>
                <a:off x="2078" y="2753"/>
                <a:ext cx="12" cy="18"/>
              </a:xfrm>
              <a:custGeom>
                <a:avLst/>
                <a:gdLst>
                  <a:gd name="T0" fmla="*/ 0 w 12"/>
                  <a:gd name="T1" fmla="*/ 6 h 18"/>
                  <a:gd name="T2" fmla="*/ 0 w 12"/>
                  <a:gd name="T3" fmla="*/ 12 h 18"/>
                  <a:gd name="T4" fmla="*/ 0 w 12"/>
                  <a:gd name="T5" fmla="*/ 12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0 w 12"/>
                  <a:gd name="T27" fmla="*/ 0 h 18"/>
                  <a:gd name="T28" fmla="*/ 0 w 12"/>
                  <a:gd name="T29" fmla="*/ 6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12"/>
                    </a:lnTo>
                    <a:lnTo>
                      <a:pt x="6" y="18"/>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3" name="Freeform 254"/>
              <p:cNvSpPr>
                <a:spLocks/>
              </p:cNvSpPr>
              <p:nvPr/>
            </p:nvSpPr>
            <p:spPr bwMode="auto">
              <a:xfrm>
                <a:off x="2060" y="2753"/>
                <a:ext cx="12" cy="18"/>
              </a:xfrm>
              <a:custGeom>
                <a:avLst/>
                <a:gdLst>
                  <a:gd name="T0" fmla="*/ 0 w 12"/>
                  <a:gd name="T1" fmla="*/ 12 h 18"/>
                  <a:gd name="T2" fmla="*/ 0 w 12"/>
                  <a:gd name="T3" fmla="*/ 12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2"/>
                    </a:lnTo>
                    <a:lnTo>
                      <a:pt x="6" y="18"/>
                    </a:lnTo>
                    <a:lnTo>
                      <a:pt x="12" y="12"/>
                    </a:lnTo>
                    <a:lnTo>
                      <a:pt x="12" y="6"/>
                    </a:lnTo>
                    <a:lnTo>
                      <a:pt x="12" y="0"/>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4" name="Freeform 255"/>
              <p:cNvSpPr>
                <a:spLocks/>
              </p:cNvSpPr>
              <p:nvPr/>
            </p:nvSpPr>
            <p:spPr bwMode="auto">
              <a:xfrm>
                <a:off x="2060" y="2753"/>
                <a:ext cx="12" cy="18"/>
              </a:xfrm>
              <a:custGeom>
                <a:avLst/>
                <a:gdLst>
                  <a:gd name="T0" fmla="*/ 0 w 12"/>
                  <a:gd name="T1" fmla="*/ 12 h 18"/>
                  <a:gd name="T2" fmla="*/ 0 w 12"/>
                  <a:gd name="T3" fmla="*/ 12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2"/>
                    </a:lnTo>
                    <a:lnTo>
                      <a:pt x="6" y="18"/>
                    </a:lnTo>
                    <a:lnTo>
                      <a:pt x="12" y="12"/>
                    </a:lnTo>
                    <a:lnTo>
                      <a:pt x="12" y="6"/>
                    </a:lnTo>
                    <a:lnTo>
                      <a:pt x="12" y="0"/>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5" name="Freeform 256"/>
              <p:cNvSpPr>
                <a:spLocks/>
              </p:cNvSpPr>
              <p:nvPr/>
            </p:nvSpPr>
            <p:spPr bwMode="auto">
              <a:xfrm>
                <a:off x="2042" y="2759"/>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6 h 12"/>
                  <a:gd name="T16" fmla="*/ 18 w 18"/>
                  <a:gd name="T17" fmla="*/ 6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6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6" name="Freeform 257"/>
              <p:cNvSpPr>
                <a:spLocks/>
              </p:cNvSpPr>
              <p:nvPr/>
            </p:nvSpPr>
            <p:spPr bwMode="auto">
              <a:xfrm>
                <a:off x="2042" y="2759"/>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6 h 12"/>
                  <a:gd name="T16" fmla="*/ 18 w 18"/>
                  <a:gd name="T17" fmla="*/ 6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6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7" name="Freeform 258"/>
              <p:cNvSpPr>
                <a:spLocks/>
              </p:cNvSpPr>
              <p:nvPr/>
            </p:nvSpPr>
            <p:spPr bwMode="auto">
              <a:xfrm>
                <a:off x="2030" y="2765"/>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0 w 12"/>
                  <a:gd name="T23" fmla="*/ 0 h 12"/>
                  <a:gd name="T24" fmla="*/ 0 w 12"/>
                  <a:gd name="T25" fmla="*/ 0 h 12"/>
                  <a:gd name="T26" fmla="*/ 0 w 12"/>
                  <a:gd name="T27" fmla="*/ 0 h 12"/>
                  <a:gd name="T28" fmla="*/ 0 w 12"/>
                  <a:gd name="T29" fmla="*/ 6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12"/>
                    </a:lnTo>
                    <a:lnTo>
                      <a:pt x="6"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8" name="Freeform 259"/>
              <p:cNvSpPr>
                <a:spLocks/>
              </p:cNvSpPr>
              <p:nvPr/>
            </p:nvSpPr>
            <p:spPr bwMode="auto">
              <a:xfrm>
                <a:off x="2030" y="2765"/>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0 w 12"/>
                  <a:gd name="T23" fmla="*/ 0 h 12"/>
                  <a:gd name="T24" fmla="*/ 0 w 12"/>
                  <a:gd name="T25" fmla="*/ 0 h 12"/>
                  <a:gd name="T26" fmla="*/ 0 w 12"/>
                  <a:gd name="T27" fmla="*/ 0 h 12"/>
                  <a:gd name="T28" fmla="*/ 0 w 12"/>
                  <a:gd name="T29" fmla="*/ 6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12"/>
                    </a:lnTo>
                    <a:lnTo>
                      <a:pt x="6"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29" name="Freeform 260"/>
              <p:cNvSpPr>
                <a:spLocks/>
              </p:cNvSpPr>
              <p:nvPr/>
            </p:nvSpPr>
            <p:spPr bwMode="auto">
              <a:xfrm>
                <a:off x="2012" y="2771"/>
                <a:ext cx="12" cy="12"/>
              </a:xfrm>
              <a:custGeom>
                <a:avLst/>
                <a:gdLst>
                  <a:gd name="T0" fmla="*/ 0 w 12"/>
                  <a:gd name="T1" fmla="*/ 6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6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6" y="12"/>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0" name="Freeform 261"/>
              <p:cNvSpPr>
                <a:spLocks/>
              </p:cNvSpPr>
              <p:nvPr/>
            </p:nvSpPr>
            <p:spPr bwMode="auto">
              <a:xfrm>
                <a:off x="2012" y="2771"/>
                <a:ext cx="12" cy="12"/>
              </a:xfrm>
              <a:custGeom>
                <a:avLst/>
                <a:gdLst>
                  <a:gd name="T0" fmla="*/ 0 w 12"/>
                  <a:gd name="T1" fmla="*/ 6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6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6" y="12"/>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1" name="Freeform 262"/>
              <p:cNvSpPr>
                <a:spLocks/>
              </p:cNvSpPr>
              <p:nvPr/>
            </p:nvSpPr>
            <p:spPr bwMode="auto">
              <a:xfrm>
                <a:off x="1994" y="2777"/>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6 h 12"/>
                  <a:gd name="T28" fmla="*/ 0 w 18"/>
                  <a:gd name="T29" fmla="*/ 6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6" y="12"/>
                    </a:lnTo>
                    <a:lnTo>
                      <a:pt x="12" y="12"/>
                    </a:lnTo>
                    <a:lnTo>
                      <a:pt x="18" y="6"/>
                    </a:lnTo>
                    <a:lnTo>
                      <a:pt x="18" y="0"/>
                    </a:lnTo>
                    <a:lnTo>
                      <a:pt x="12" y="0"/>
                    </a:lnTo>
                    <a:lnTo>
                      <a:pt x="6" y="0"/>
                    </a:lnTo>
                    <a:lnTo>
                      <a:pt x="6" y="6"/>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2" name="Freeform 263"/>
              <p:cNvSpPr>
                <a:spLocks/>
              </p:cNvSpPr>
              <p:nvPr/>
            </p:nvSpPr>
            <p:spPr bwMode="auto">
              <a:xfrm>
                <a:off x="1994" y="2777"/>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6 h 12"/>
                  <a:gd name="T28" fmla="*/ 0 w 18"/>
                  <a:gd name="T29" fmla="*/ 6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6" y="12"/>
                    </a:lnTo>
                    <a:lnTo>
                      <a:pt x="12" y="12"/>
                    </a:lnTo>
                    <a:lnTo>
                      <a:pt x="18" y="6"/>
                    </a:lnTo>
                    <a:lnTo>
                      <a:pt x="18" y="0"/>
                    </a:lnTo>
                    <a:lnTo>
                      <a:pt x="12" y="0"/>
                    </a:lnTo>
                    <a:lnTo>
                      <a:pt x="6" y="0"/>
                    </a:lnTo>
                    <a:lnTo>
                      <a:pt x="6" y="6"/>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3" name="Freeform 264"/>
              <p:cNvSpPr>
                <a:spLocks/>
              </p:cNvSpPr>
              <p:nvPr/>
            </p:nvSpPr>
            <p:spPr bwMode="auto">
              <a:xfrm>
                <a:off x="1982" y="2783"/>
                <a:ext cx="18" cy="18"/>
              </a:xfrm>
              <a:custGeom>
                <a:avLst/>
                <a:gdLst>
                  <a:gd name="T0" fmla="*/ 0 w 18"/>
                  <a:gd name="T1" fmla="*/ 12 h 18"/>
                  <a:gd name="T2" fmla="*/ 6 w 18"/>
                  <a:gd name="T3" fmla="*/ 18 h 18"/>
                  <a:gd name="T4" fmla="*/ 12 w 18"/>
                  <a:gd name="T5" fmla="*/ 18 h 18"/>
                  <a:gd name="T6" fmla="*/ 12 w 18"/>
                  <a:gd name="T7" fmla="*/ 12 h 18"/>
                  <a:gd name="T8" fmla="*/ 12 w 18"/>
                  <a:gd name="T9" fmla="*/ 12 h 18"/>
                  <a:gd name="T10" fmla="*/ 18 w 18"/>
                  <a:gd name="T11" fmla="*/ 12 h 18"/>
                  <a:gd name="T12" fmla="*/ 18 w 18"/>
                  <a:gd name="T13" fmla="*/ 6 h 18"/>
                  <a:gd name="T14" fmla="*/ 12 w 18"/>
                  <a:gd name="T15" fmla="*/ 6 h 18"/>
                  <a:gd name="T16" fmla="*/ 12 w 18"/>
                  <a:gd name="T17" fmla="*/ 6 h 18"/>
                  <a:gd name="T18" fmla="*/ 12 w 18"/>
                  <a:gd name="T19" fmla="*/ 0 h 18"/>
                  <a:gd name="T20" fmla="*/ 6 w 18"/>
                  <a:gd name="T21" fmla="*/ 0 h 18"/>
                  <a:gd name="T22" fmla="*/ 6 w 18"/>
                  <a:gd name="T23" fmla="*/ 6 h 18"/>
                  <a:gd name="T24" fmla="*/ 6 w 18"/>
                  <a:gd name="T25" fmla="*/ 6 h 18"/>
                  <a:gd name="T26" fmla="*/ 0 w 18"/>
                  <a:gd name="T27" fmla="*/ 6 h 18"/>
                  <a:gd name="T28" fmla="*/ 0 w 18"/>
                  <a:gd name="T29" fmla="*/ 12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8"/>
                    </a:lnTo>
                    <a:lnTo>
                      <a:pt x="12" y="18"/>
                    </a:lnTo>
                    <a:lnTo>
                      <a:pt x="12" y="12"/>
                    </a:lnTo>
                    <a:lnTo>
                      <a:pt x="18" y="12"/>
                    </a:lnTo>
                    <a:lnTo>
                      <a:pt x="18" y="6"/>
                    </a:lnTo>
                    <a:lnTo>
                      <a:pt x="12" y="6"/>
                    </a:lnTo>
                    <a:lnTo>
                      <a:pt x="12" y="0"/>
                    </a:lnTo>
                    <a:lnTo>
                      <a:pt x="6" y="0"/>
                    </a:lnTo>
                    <a:lnTo>
                      <a:pt x="6" y="6"/>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4" name="Freeform 265"/>
              <p:cNvSpPr>
                <a:spLocks/>
              </p:cNvSpPr>
              <p:nvPr/>
            </p:nvSpPr>
            <p:spPr bwMode="auto">
              <a:xfrm>
                <a:off x="1982" y="2783"/>
                <a:ext cx="18" cy="18"/>
              </a:xfrm>
              <a:custGeom>
                <a:avLst/>
                <a:gdLst>
                  <a:gd name="T0" fmla="*/ 0 w 18"/>
                  <a:gd name="T1" fmla="*/ 12 h 18"/>
                  <a:gd name="T2" fmla="*/ 6 w 18"/>
                  <a:gd name="T3" fmla="*/ 18 h 18"/>
                  <a:gd name="T4" fmla="*/ 12 w 18"/>
                  <a:gd name="T5" fmla="*/ 18 h 18"/>
                  <a:gd name="T6" fmla="*/ 12 w 18"/>
                  <a:gd name="T7" fmla="*/ 12 h 18"/>
                  <a:gd name="T8" fmla="*/ 12 w 18"/>
                  <a:gd name="T9" fmla="*/ 12 h 18"/>
                  <a:gd name="T10" fmla="*/ 18 w 18"/>
                  <a:gd name="T11" fmla="*/ 12 h 18"/>
                  <a:gd name="T12" fmla="*/ 18 w 18"/>
                  <a:gd name="T13" fmla="*/ 6 h 18"/>
                  <a:gd name="T14" fmla="*/ 12 w 18"/>
                  <a:gd name="T15" fmla="*/ 6 h 18"/>
                  <a:gd name="T16" fmla="*/ 12 w 18"/>
                  <a:gd name="T17" fmla="*/ 6 h 18"/>
                  <a:gd name="T18" fmla="*/ 12 w 18"/>
                  <a:gd name="T19" fmla="*/ 0 h 18"/>
                  <a:gd name="T20" fmla="*/ 6 w 18"/>
                  <a:gd name="T21" fmla="*/ 0 h 18"/>
                  <a:gd name="T22" fmla="*/ 6 w 18"/>
                  <a:gd name="T23" fmla="*/ 6 h 18"/>
                  <a:gd name="T24" fmla="*/ 6 w 18"/>
                  <a:gd name="T25" fmla="*/ 6 h 18"/>
                  <a:gd name="T26" fmla="*/ 0 w 18"/>
                  <a:gd name="T27" fmla="*/ 6 h 18"/>
                  <a:gd name="T28" fmla="*/ 0 w 18"/>
                  <a:gd name="T29" fmla="*/ 12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6" y="18"/>
                    </a:lnTo>
                    <a:lnTo>
                      <a:pt x="12" y="18"/>
                    </a:lnTo>
                    <a:lnTo>
                      <a:pt x="12" y="12"/>
                    </a:lnTo>
                    <a:lnTo>
                      <a:pt x="18" y="12"/>
                    </a:lnTo>
                    <a:lnTo>
                      <a:pt x="18" y="6"/>
                    </a:lnTo>
                    <a:lnTo>
                      <a:pt x="12" y="6"/>
                    </a:lnTo>
                    <a:lnTo>
                      <a:pt x="12" y="0"/>
                    </a:lnTo>
                    <a:lnTo>
                      <a:pt x="6" y="0"/>
                    </a:lnTo>
                    <a:lnTo>
                      <a:pt x="6" y="6"/>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5" name="Freeform 266"/>
              <p:cNvSpPr>
                <a:spLocks/>
              </p:cNvSpPr>
              <p:nvPr/>
            </p:nvSpPr>
            <p:spPr bwMode="auto">
              <a:xfrm>
                <a:off x="1970" y="2795"/>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12 h 12"/>
                  <a:gd name="T12" fmla="*/ 12 w 12"/>
                  <a:gd name="T13" fmla="*/ 6 h 12"/>
                  <a:gd name="T14" fmla="*/ 12 w 12"/>
                  <a:gd name="T15" fmla="*/ 0 h 12"/>
                  <a:gd name="T16" fmla="*/ 12 w 12"/>
                  <a:gd name="T17" fmla="*/ 0 h 12"/>
                  <a:gd name="T18" fmla="*/ 12 w 12"/>
                  <a:gd name="T19" fmla="*/ 0 h 12"/>
                  <a:gd name="T20" fmla="*/ 6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6" name="Freeform 267"/>
              <p:cNvSpPr>
                <a:spLocks/>
              </p:cNvSpPr>
              <p:nvPr/>
            </p:nvSpPr>
            <p:spPr bwMode="auto">
              <a:xfrm>
                <a:off x="1970" y="2795"/>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12 h 12"/>
                  <a:gd name="T12" fmla="*/ 12 w 12"/>
                  <a:gd name="T13" fmla="*/ 6 h 12"/>
                  <a:gd name="T14" fmla="*/ 12 w 12"/>
                  <a:gd name="T15" fmla="*/ 0 h 12"/>
                  <a:gd name="T16" fmla="*/ 12 w 12"/>
                  <a:gd name="T17" fmla="*/ 0 h 12"/>
                  <a:gd name="T18" fmla="*/ 12 w 12"/>
                  <a:gd name="T19" fmla="*/ 0 h 12"/>
                  <a:gd name="T20" fmla="*/ 6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7" name="Freeform 268"/>
              <p:cNvSpPr>
                <a:spLocks/>
              </p:cNvSpPr>
              <p:nvPr/>
            </p:nvSpPr>
            <p:spPr bwMode="auto">
              <a:xfrm>
                <a:off x="1958" y="2807"/>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2 w 18"/>
                  <a:gd name="T15" fmla="*/ 0 h 12"/>
                  <a:gd name="T16" fmla="*/ 12 w 18"/>
                  <a:gd name="T17" fmla="*/ 0 h 12"/>
                  <a:gd name="T18" fmla="*/ 12 w 18"/>
                  <a:gd name="T19" fmla="*/ 0 h 12"/>
                  <a:gd name="T20" fmla="*/ 6 w 18"/>
                  <a:gd name="T21" fmla="*/ 0 h 12"/>
                  <a:gd name="T22" fmla="*/ 0 w 18"/>
                  <a:gd name="T23" fmla="*/ 6 h 12"/>
                  <a:gd name="T24" fmla="*/ 0 w 18"/>
                  <a:gd name="T25" fmla="*/ 6 h 12"/>
                  <a:gd name="T26" fmla="*/ 0 w 18"/>
                  <a:gd name="T27" fmla="*/ 6 h 12"/>
                  <a:gd name="T28" fmla="*/ 0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6" y="12"/>
                    </a:lnTo>
                    <a:lnTo>
                      <a:pt x="12" y="12"/>
                    </a:lnTo>
                    <a:lnTo>
                      <a:pt x="18" y="6"/>
                    </a:lnTo>
                    <a:lnTo>
                      <a:pt x="12" y="0"/>
                    </a:lnTo>
                    <a:lnTo>
                      <a:pt x="6"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8" name="Freeform 269"/>
              <p:cNvSpPr>
                <a:spLocks/>
              </p:cNvSpPr>
              <p:nvPr/>
            </p:nvSpPr>
            <p:spPr bwMode="auto">
              <a:xfrm>
                <a:off x="1958" y="2807"/>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2 w 18"/>
                  <a:gd name="T15" fmla="*/ 0 h 12"/>
                  <a:gd name="T16" fmla="*/ 12 w 18"/>
                  <a:gd name="T17" fmla="*/ 0 h 12"/>
                  <a:gd name="T18" fmla="*/ 12 w 18"/>
                  <a:gd name="T19" fmla="*/ 0 h 12"/>
                  <a:gd name="T20" fmla="*/ 6 w 18"/>
                  <a:gd name="T21" fmla="*/ 0 h 12"/>
                  <a:gd name="T22" fmla="*/ 0 w 18"/>
                  <a:gd name="T23" fmla="*/ 6 h 12"/>
                  <a:gd name="T24" fmla="*/ 0 w 18"/>
                  <a:gd name="T25" fmla="*/ 6 h 12"/>
                  <a:gd name="T26" fmla="*/ 0 w 18"/>
                  <a:gd name="T27" fmla="*/ 6 h 12"/>
                  <a:gd name="T28" fmla="*/ 0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6" y="12"/>
                    </a:lnTo>
                    <a:lnTo>
                      <a:pt x="12" y="12"/>
                    </a:lnTo>
                    <a:lnTo>
                      <a:pt x="18" y="6"/>
                    </a:lnTo>
                    <a:lnTo>
                      <a:pt x="12" y="0"/>
                    </a:lnTo>
                    <a:lnTo>
                      <a:pt x="6"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39" name="Freeform 270"/>
              <p:cNvSpPr>
                <a:spLocks/>
              </p:cNvSpPr>
              <p:nvPr/>
            </p:nvSpPr>
            <p:spPr bwMode="auto">
              <a:xfrm>
                <a:off x="1952" y="2819"/>
                <a:ext cx="12" cy="18"/>
              </a:xfrm>
              <a:custGeom>
                <a:avLst/>
                <a:gdLst>
                  <a:gd name="T0" fmla="*/ 0 w 12"/>
                  <a:gd name="T1" fmla="*/ 12 h 18"/>
                  <a:gd name="T2" fmla="*/ 6 w 12"/>
                  <a:gd name="T3" fmla="*/ 18 h 18"/>
                  <a:gd name="T4" fmla="*/ 6 w 12"/>
                  <a:gd name="T5" fmla="*/ 12 h 18"/>
                  <a:gd name="T6" fmla="*/ 12 w 12"/>
                  <a:gd name="T7" fmla="*/ 12 h 18"/>
                  <a:gd name="T8" fmla="*/ 12 w 12"/>
                  <a:gd name="T9" fmla="*/ 12 h 18"/>
                  <a:gd name="T10" fmla="*/ 12 w 12"/>
                  <a:gd name="T11" fmla="*/ 6 h 18"/>
                  <a:gd name="T12" fmla="*/ 12 w 12"/>
                  <a:gd name="T13" fmla="*/ 6 h 18"/>
                  <a:gd name="T14" fmla="*/ 6 w 12"/>
                  <a:gd name="T15" fmla="*/ 0 h 18"/>
                  <a:gd name="T16" fmla="*/ 6 w 12"/>
                  <a:gd name="T17" fmla="*/ 0 h 18"/>
                  <a:gd name="T18" fmla="*/ 6 w 12"/>
                  <a:gd name="T19" fmla="*/ 0 h 18"/>
                  <a:gd name="T20" fmla="*/ 0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6" y="18"/>
                    </a:lnTo>
                    <a:lnTo>
                      <a:pt x="6" y="12"/>
                    </a:lnTo>
                    <a:lnTo>
                      <a:pt x="12" y="12"/>
                    </a:lnTo>
                    <a:lnTo>
                      <a:pt x="12" y="6"/>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0" name="Freeform 271"/>
              <p:cNvSpPr>
                <a:spLocks/>
              </p:cNvSpPr>
              <p:nvPr/>
            </p:nvSpPr>
            <p:spPr bwMode="auto">
              <a:xfrm>
                <a:off x="1952" y="2819"/>
                <a:ext cx="12" cy="18"/>
              </a:xfrm>
              <a:custGeom>
                <a:avLst/>
                <a:gdLst>
                  <a:gd name="T0" fmla="*/ 0 w 12"/>
                  <a:gd name="T1" fmla="*/ 12 h 18"/>
                  <a:gd name="T2" fmla="*/ 6 w 12"/>
                  <a:gd name="T3" fmla="*/ 18 h 18"/>
                  <a:gd name="T4" fmla="*/ 6 w 12"/>
                  <a:gd name="T5" fmla="*/ 12 h 18"/>
                  <a:gd name="T6" fmla="*/ 12 w 12"/>
                  <a:gd name="T7" fmla="*/ 12 h 18"/>
                  <a:gd name="T8" fmla="*/ 12 w 12"/>
                  <a:gd name="T9" fmla="*/ 12 h 18"/>
                  <a:gd name="T10" fmla="*/ 12 w 12"/>
                  <a:gd name="T11" fmla="*/ 6 h 18"/>
                  <a:gd name="T12" fmla="*/ 12 w 12"/>
                  <a:gd name="T13" fmla="*/ 6 h 18"/>
                  <a:gd name="T14" fmla="*/ 6 w 12"/>
                  <a:gd name="T15" fmla="*/ 0 h 18"/>
                  <a:gd name="T16" fmla="*/ 6 w 12"/>
                  <a:gd name="T17" fmla="*/ 0 h 18"/>
                  <a:gd name="T18" fmla="*/ 6 w 12"/>
                  <a:gd name="T19" fmla="*/ 0 h 18"/>
                  <a:gd name="T20" fmla="*/ 0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6" y="18"/>
                    </a:lnTo>
                    <a:lnTo>
                      <a:pt x="6" y="12"/>
                    </a:lnTo>
                    <a:lnTo>
                      <a:pt x="12" y="12"/>
                    </a:lnTo>
                    <a:lnTo>
                      <a:pt x="12" y="6"/>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1" name="Freeform 272"/>
              <p:cNvSpPr>
                <a:spLocks/>
              </p:cNvSpPr>
              <p:nvPr/>
            </p:nvSpPr>
            <p:spPr bwMode="auto">
              <a:xfrm>
                <a:off x="1940" y="2837"/>
                <a:ext cx="18" cy="12"/>
              </a:xfrm>
              <a:custGeom>
                <a:avLst/>
                <a:gdLst>
                  <a:gd name="T0" fmla="*/ 6 w 18"/>
                  <a:gd name="T1" fmla="*/ 12 h 12"/>
                  <a:gd name="T2" fmla="*/ 12 w 18"/>
                  <a:gd name="T3" fmla="*/ 12 h 12"/>
                  <a:gd name="T4" fmla="*/ 12 w 18"/>
                  <a:gd name="T5" fmla="*/ 12 h 12"/>
                  <a:gd name="T6" fmla="*/ 12 w 18"/>
                  <a:gd name="T7" fmla="*/ 6 h 12"/>
                  <a:gd name="T8" fmla="*/ 12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0 h 12"/>
                  <a:gd name="T24" fmla="*/ 0 w 18"/>
                  <a:gd name="T25" fmla="*/ 0 h 12"/>
                  <a:gd name="T26" fmla="*/ 0 w 18"/>
                  <a:gd name="T27" fmla="*/ 6 h 12"/>
                  <a:gd name="T28" fmla="*/ 0 w 18"/>
                  <a:gd name="T29" fmla="*/ 6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2" y="6"/>
                    </a:lnTo>
                    <a:lnTo>
                      <a:pt x="18" y="6"/>
                    </a:lnTo>
                    <a:lnTo>
                      <a:pt x="12" y="0"/>
                    </a:lnTo>
                    <a:lnTo>
                      <a:pt x="6" y="0"/>
                    </a:lnTo>
                    <a:lnTo>
                      <a:pt x="0"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2" name="Freeform 273"/>
              <p:cNvSpPr>
                <a:spLocks/>
              </p:cNvSpPr>
              <p:nvPr/>
            </p:nvSpPr>
            <p:spPr bwMode="auto">
              <a:xfrm>
                <a:off x="1940" y="2837"/>
                <a:ext cx="18" cy="12"/>
              </a:xfrm>
              <a:custGeom>
                <a:avLst/>
                <a:gdLst>
                  <a:gd name="T0" fmla="*/ 6 w 18"/>
                  <a:gd name="T1" fmla="*/ 12 h 12"/>
                  <a:gd name="T2" fmla="*/ 12 w 18"/>
                  <a:gd name="T3" fmla="*/ 12 h 12"/>
                  <a:gd name="T4" fmla="*/ 12 w 18"/>
                  <a:gd name="T5" fmla="*/ 12 h 12"/>
                  <a:gd name="T6" fmla="*/ 12 w 18"/>
                  <a:gd name="T7" fmla="*/ 6 h 12"/>
                  <a:gd name="T8" fmla="*/ 12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0 h 12"/>
                  <a:gd name="T24" fmla="*/ 0 w 18"/>
                  <a:gd name="T25" fmla="*/ 0 h 12"/>
                  <a:gd name="T26" fmla="*/ 0 w 18"/>
                  <a:gd name="T27" fmla="*/ 6 h 12"/>
                  <a:gd name="T28" fmla="*/ 0 w 18"/>
                  <a:gd name="T29" fmla="*/ 6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2" y="6"/>
                    </a:lnTo>
                    <a:lnTo>
                      <a:pt x="18" y="6"/>
                    </a:lnTo>
                    <a:lnTo>
                      <a:pt x="12" y="0"/>
                    </a:lnTo>
                    <a:lnTo>
                      <a:pt x="6" y="0"/>
                    </a:lnTo>
                    <a:lnTo>
                      <a:pt x="0"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3" name="Freeform 274"/>
              <p:cNvSpPr>
                <a:spLocks/>
              </p:cNvSpPr>
              <p:nvPr/>
            </p:nvSpPr>
            <p:spPr bwMode="auto">
              <a:xfrm>
                <a:off x="1934" y="2849"/>
                <a:ext cx="12" cy="12"/>
              </a:xfrm>
              <a:custGeom>
                <a:avLst/>
                <a:gdLst>
                  <a:gd name="T0" fmla="*/ 6 w 12"/>
                  <a:gd name="T1" fmla="*/ 12 h 12"/>
                  <a:gd name="T2" fmla="*/ 12 w 12"/>
                  <a:gd name="T3" fmla="*/ 12 h 12"/>
                  <a:gd name="T4" fmla="*/ 12 w 12"/>
                  <a:gd name="T5" fmla="*/ 12 h 12"/>
                  <a:gd name="T6" fmla="*/ 12 w 12"/>
                  <a:gd name="T7" fmla="*/ 12 h 12"/>
                  <a:gd name="T8" fmla="*/ 12 w 12"/>
                  <a:gd name="T9" fmla="*/ 12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4" name="Freeform 275"/>
              <p:cNvSpPr>
                <a:spLocks/>
              </p:cNvSpPr>
              <p:nvPr/>
            </p:nvSpPr>
            <p:spPr bwMode="auto">
              <a:xfrm>
                <a:off x="1934" y="2849"/>
                <a:ext cx="12" cy="12"/>
              </a:xfrm>
              <a:custGeom>
                <a:avLst/>
                <a:gdLst>
                  <a:gd name="T0" fmla="*/ 6 w 12"/>
                  <a:gd name="T1" fmla="*/ 12 h 12"/>
                  <a:gd name="T2" fmla="*/ 12 w 12"/>
                  <a:gd name="T3" fmla="*/ 12 h 12"/>
                  <a:gd name="T4" fmla="*/ 12 w 12"/>
                  <a:gd name="T5" fmla="*/ 12 h 12"/>
                  <a:gd name="T6" fmla="*/ 12 w 12"/>
                  <a:gd name="T7" fmla="*/ 12 h 12"/>
                  <a:gd name="T8" fmla="*/ 12 w 12"/>
                  <a:gd name="T9" fmla="*/ 12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5" name="Freeform 276"/>
              <p:cNvSpPr>
                <a:spLocks/>
              </p:cNvSpPr>
              <p:nvPr/>
            </p:nvSpPr>
            <p:spPr bwMode="auto">
              <a:xfrm>
                <a:off x="1928" y="2867"/>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6"/>
                    </a:lnTo>
                    <a:lnTo>
                      <a:pt x="18" y="0"/>
                    </a:lnTo>
                    <a:lnTo>
                      <a:pt x="12" y="0"/>
                    </a:lnTo>
                    <a:lnTo>
                      <a:pt x="6"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6" name="Freeform 277"/>
              <p:cNvSpPr>
                <a:spLocks/>
              </p:cNvSpPr>
              <p:nvPr/>
            </p:nvSpPr>
            <p:spPr bwMode="auto">
              <a:xfrm>
                <a:off x="1928" y="2867"/>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6"/>
                    </a:lnTo>
                    <a:lnTo>
                      <a:pt x="18" y="0"/>
                    </a:lnTo>
                    <a:lnTo>
                      <a:pt x="12" y="0"/>
                    </a:lnTo>
                    <a:lnTo>
                      <a:pt x="6"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7" name="Freeform 278"/>
              <p:cNvSpPr>
                <a:spLocks/>
              </p:cNvSpPr>
              <p:nvPr/>
            </p:nvSpPr>
            <p:spPr bwMode="auto">
              <a:xfrm>
                <a:off x="1928" y="2879"/>
                <a:ext cx="12" cy="18"/>
              </a:xfrm>
              <a:custGeom>
                <a:avLst/>
                <a:gdLst>
                  <a:gd name="T0" fmla="*/ 6 w 12"/>
                  <a:gd name="T1" fmla="*/ 18 h 18"/>
                  <a:gd name="T2" fmla="*/ 12 w 12"/>
                  <a:gd name="T3" fmla="*/ 12 h 18"/>
                  <a:gd name="T4" fmla="*/ 12 w 12"/>
                  <a:gd name="T5" fmla="*/ 12 h 18"/>
                  <a:gd name="T6" fmla="*/ 12 w 12"/>
                  <a:gd name="T7" fmla="*/ 6 h 18"/>
                  <a:gd name="T8" fmla="*/ 12 w 12"/>
                  <a:gd name="T9" fmla="*/ 6 h 18"/>
                  <a:gd name="T10" fmla="*/ 12 w 12"/>
                  <a:gd name="T11" fmla="*/ 6 h 18"/>
                  <a:gd name="T12" fmla="*/ 12 w 12"/>
                  <a:gd name="T13" fmla="*/ 0 h 18"/>
                  <a:gd name="T14" fmla="*/ 6 w 12"/>
                  <a:gd name="T15" fmla="*/ 0 h 18"/>
                  <a:gd name="T16" fmla="*/ 6 w 12"/>
                  <a:gd name="T17" fmla="*/ 0 h 18"/>
                  <a:gd name="T18" fmla="*/ 0 w 12"/>
                  <a:gd name="T19" fmla="*/ 0 h 18"/>
                  <a:gd name="T20" fmla="*/ 0 w 12"/>
                  <a:gd name="T21" fmla="*/ 6 h 18"/>
                  <a:gd name="T22" fmla="*/ 0 w 12"/>
                  <a:gd name="T23" fmla="*/ 6 h 18"/>
                  <a:gd name="T24" fmla="*/ 0 w 12"/>
                  <a:gd name="T25" fmla="*/ 6 h 18"/>
                  <a:gd name="T26" fmla="*/ 0 w 12"/>
                  <a:gd name="T27" fmla="*/ 12 h 18"/>
                  <a:gd name="T28" fmla="*/ 0 w 12"/>
                  <a:gd name="T29" fmla="*/ 12 h 18"/>
                  <a:gd name="T30" fmla="*/ 6 w 12"/>
                  <a:gd name="T31" fmla="*/ 18 h 18"/>
                  <a:gd name="T32" fmla="*/ 6 w 12"/>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18"/>
                    </a:moveTo>
                    <a:lnTo>
                      <a:pt x="12" y="12"/>
                    </a:lnTo>
                    <a:lnTo>
                      <a:pt x="12" y="6"/>
                    </a:lnTo>
                    <a:lnTo>
                      <a:pt x="12" y="0"/>
                    </a:lnTo>
                    <a:lnTo>
                      <a:pt x="6" y="0"/>
                    </a:lnTo>
                    <a:lnTo>
                      <a:pt x="0" y="0"/>
                    </a:lnTo>
                    <a:lnTo>
                      <a:pt x="0" y="6"/>
                    </a:lnTo>
                    <a:lnTo>
                      <a:pt x="0"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8" name="Freeform 279"/>
              <p:cNvSpPr>
                <a:spLocks/>
              </p:cNvSpPr>
              <p:nvPr/>
            </p:nvSpPr>
            <p:spPr bwMode="auto">
              <a:xfrm>
                <a:off x="1928" y="2879"/>
                <a:ext cx="12" cy="18"/>
              </a:xfrm>
              <a:custGeom>
                <a:avLst/>
                <a:gdLst>
                  <a:gd name="T0" fmla="*/ 6 w 12"/>
                  <a:gd name="T1" fmla="*/ 18 h 18"/>
                  <a:gd name="T2" fmla="*/ 12 w 12"/>
                  <a:gd name="T3" fmla="*/ 12 h 18"/>
                  <a:gd name="T4" fmla="*/ 12 w 12"/>
                  <a:gd name="T5" fmla="*/ 12 h 18"/>
                  <a:gd name="T6" fmla="*/ 12 w 12"/>
                  <a:gd name="T7" fmla="*/ 6 h 18"/>
                  <a:gd name="T8" fmla="*/ 12 w 12"/>
                  <a:gd name="T9" fmla="*/ 6 h 18"/>
                  <a:gd name="T10" fmla="*/ 12 w 12"/>
                  <a:gd name="T11" fmla="*/ 6 h 18"/>
                  <a:gd name="T12" fmla="*/ 12 w 12"/>
                  <a:gd name="T13" fmla="*/ 0 h 18"/>
                  <a:gd name="T14" fmla="*/ 6 w 12"/>
                  <a:gd name="T15" fmla="*/ 0 h 18"/>
                  <a:gd name="T16" fmla="*/ 6 w 12"/>
                  <a:gd name="T17" fmla="*/ 0 h 18"/>
                  <a:gd name="T18" fmla="*/ 0 w 12"/>
                  <a:gd name="T19" fmla="*/ 0 h 18"/>
                  <a:gd name="T20" fmla="*/ 0 w 12"/>
                  <a:gd name="T21" fmla="*/ 6 h 18"/>
                  <a:gd name="T22" fmla="*/ 0 w 12"/>
                  <a:gd name="T23" fmla="*/ 6 h 18"/>
                  <a:gd name="T24" fmla="*/ 0 w 12"/>
                  <a:gd name="T25" fmla="*/ 6 h 18"/>
                  <a:gd name="T26" fmla="*/ 0 w 12"/>
                  <a:gd name="T27" fmla="*/ 12 h 18"/>
                  <a:gd name="T28" fmla="*/ 0 w 12"/>
                  <a:gd name="T29" fmla="*/ 12 h 18"/>
                  <a:gd name="T30" fmla="*/ 6 w 12"/>
                  <a:gd name="T31" fmla="*/ 18 h 18"/>
                  <a:gd name="T32" fmla="*/ 6 w 12"/>
                  <a:gd name="T33" fmla="*/ 18 h 18"/>
                  <a:gd name="T34" fmla="*/ 6 w 12"/>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18"/>
                    </a:moveTo>
                    <a:lnTo>
                      <a:pt x="12" y="12"/>
                    </a:lnTo>
                    <a:lnTo>
                      <a:pt x="12" y="6"/>
                    </a:lnTo>
                    <a:lnTo>
                      <a:pt x="12" y="0"/>
                    </a:lnTo>
                    <a:lnTo>
                      <a:pt x="6" y="0"/>
                    </a:lnTo>
                    <a:lnTo>
                      <a:pt x="0" y="0"/>
                    </a:lnTo>
                    <a:lnTo>
                      <a:pt x="0" y="6"/>
                    </a:lnTo>
                    <a:lnTo>
                      <a:pt x="0"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49" name="Freeform 280"/>
              <p:cNvSpPr>
                <a:spLocks/>
              </p:cNvSpPr>
              <p:nvPr/>
            </p:nvSpPr>
            <p:spPr bwMode="auto">
              <a:xfrm>
                <a:off x="1928" y="2897"/>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6" y="12"/>
                    </a:ln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0" name="Freeform 281"/>
              <p:cNvSpPr>
                <a:spLocks/>
              </p:cNvSpPr>
              <p:nvPr/>
            </p:nvSpPr>
            <p:spPr bwMode="auto">
              <a:xfrm>
                <a:off x="1928" y="2897"/>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6" y="12"/>
                    </a:ln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1" name="Freeform 282"/>
              <p:cNvSpPr>
                <a:spLocks/>
              </p:cNvSpPr>
              <p:nvPr/>
            </p:nvSpPr>
            <p:spPr bwMode="auto">
              <a:xfrm>
                <a:off x="1928" y="2915"/>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2" name="Freeform 283"/>
              <p:cNvSpPr>
                <a:spLocks/>
              </p:cNvSpPr>
              <p:nvPr/>
            </p:nvSpPr>
            <p:spPr bwMode="auto">
              <a:xfrm>
                <a:off x="1928" y="2915"/>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3" name="Freeform 284"/>
              <p:cNvSpPr>
                <a:spLocks/>
              </p:cNvSpPr>
              <p:nvPr/>
            </p:nvSpPr>
            <p:spPr bwMode="auto">
              <a:xfrm>
                <a:off x="1928" y="2927"/>
                <a:ext cx="18" cy="12"/>
              </a:xfrm>
              <a:custGeom>
                <a:avLst/>
                <a:gdLst>
                  <a:gd name="T0" fmla="*/ 12 w 18"/>
                  <a:gd name="T1" fmla="*/ 12 h 12"/>
                  <a:gd name="T2" fmla="*/ 12 w 18"/>
                  <a:gd name="T3" fmla="*/ 12 h 12"/>
                  <a:gd name="T4" fmla="*/ 18 w 18"/>
                  <a:gd name="T5" fmla="*/ 12 h 12"/>
                  <a:gd name="T6" fmla="*/ 18 w 18"/>
                  <a:gd name="T7" fmla="*/ 6 h 12"/>
                  <a:gd name="T8" fmla="*/ 18 w 18"/>
                  <a:gd name="T9" fmla="*/ 6 h 12"/>
                  <a:gd name="T10" fmla="*/ 12 w 18"/>
                  <a:gd name="T11" fmla="*/ 6 h 12"/>
                  <a:gd name="T12" fmla="*/ 12 w 18"/>
                  <a:gd name="T13" fmla="*/ 0 h 12"/>
                  <a:gd name="T14" fmla="*/ 6 w 18"/>
                  <a:gd name="T15" fmla="*/ 0 h 12"/>
                  <a:gd name="T16" fmla="*/ 6 w 18"/>
                  <a:gd name="T17" fmla="*/ 0 h 12"/>
                  <a:gd name="T18" fmla="*/ 0 w 18"/>
                  <a:gd name="T19" fmla="*/ 6 h 12"/>
                  <a:gd name="T20" fmla="*/ 0 w 18"/>
                  <a:gd name="T21" fmla="*/ 6 h 12"/>
                  <a:gd name="T22" fmla="*/ 0 w 18"/>
                  <a:gd name="T23" fmla="*/ 12 h 12"/>
                  <a:gd name="T24" fmla="*/ 0 w 18"/>
                  <a:gd name="T25" fmla="*/ 12 h 12"/>
                  <a:gd name="T26" fmla="*/ 0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12"/>
                    </a:lnTo>
                    <a:lnTo>
                      <a:pt x="18" y="6"/>
                    </a:lnTo>
                    <a:lnTo>
                      <a:pt x="12" y="6"/>
                    </a:lnTo>
                    <a:lnTo>
                      <a:pt x="12" y="0"/>
                    </a:lnTo>
                    <a:lnTo>
                      <a:pt x="6"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4" name="Freeform 285"/>
              <p:cNvSpPr>
                <a:spLocks/>
              </p:cNvSpPr>
              <p:nvPr/>
            </p:nvSpPr>
            <p:spPr bwMode="auto">
              <a:xfrm>
                <a:off x="1928" y="2927"/>
                <a:ext cx="18" cy="12"/>
              </a:xfrm>
              <a:custGeom>
                <a:avLst/>
                <a:gdLst>
                  <a:gd name="T0" fmla="*/ 12 w 18"/>
                  <a:gd name="T1" fmla="*/ 12 h 12"/>
                  <a:gd name="T2" fmla="*/ 12 w 18"/>
                  <a:gd name="T3" fmla="*/ 12 h 12"/>
                  <a:gd name="T4" fmla="*/ 18 w 18"/>
                  <a:gd name="T5" fmla="*/ 12 h 12"/>
                  <a:gd name="T6" fmla="*/ 18 w 18"/>
                  <a:gd name="T7" fmla="*/ 6 h 12"/>
                  <a:gd name="T8" fmla="*/ 18 w 18"/>
                  <a:gd name="T9" fmla="*/ 6 h 12"/>
                  <a:gd name="T10" fmla="*/ 12 w 18"/>
                  <a:gd name="T11" fmla="*/ 6 h 12"/>
                  <a:gd name="T12" fmla="*/ 12 w 18"/>
                  <a:gd name="T13" fmla="*/ 0 h 12"/>
                  <a:gd name="T14" fmla="*/ 6 w 18"/>
                  <a:gd name="T15" fmla="*/ 0 h 12"/>
                  <a:gd name="T16" fmla="*/ 6 w 18"/>
                  <a:gd name="T17" fmla="*/ 0 h 12"/>
                  <a:gd name="T18" fmla="*/ 0 w 18"/>
                  <a:gd name="T19" fmla="*/ 6 h 12"/>
                  <a:gd name="T20" fmla="*/ 0 w 18"/>
                  <a:gd name="T21" fmla="*/ 6 h 12"/>
                  <a:gd name="T22" fmla="*/ 0 w 18"/>
                  <a:gd name="T23" fmla="*/ 12 h 12"/>
                  <a:gd name="T24" fmla="*/ 0 w 18"/>
                  <a:gd name="T25" fmla="*/ 12 h 12"/>
                  <a:gd name="T26" fmla="*/ 0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12"/>
                    </a:lnTo>
                    <a:lnTo>
                      <a:pt x="18" y="6"/>
                    </a:lnTo>
                    <a:lnTo>
                      <a:pt x="12" y="6"/>
                    </a:lnTo>
                    <a:lnTo>
                      <a:pt x="12" y="0"/>
                    </a:lnTo>
                    <a:lnTo>
                      <a:pt x="6"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5" name="Freeform 286"/>
              <p:cNvSpPr>
                <a:spLocks/>
              </p:cNvSpPr>
              <p:nvPr/>
            </p:nvSpPr>
            <p:spPr bwMode="auto">
              <a:xfrm>
                <a:off x="1934" y="2945"/>
                <a:ext cx="12" cy="12"/>
              </a:xfrm>
              <a:custGeom>
                <a:avLst/>
                <a:gdLst>
                  <a:gd name="T0" fmla="*/ 12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12"/>
                    </a:ln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6" name="Freeform 287"/>
              <p:cNvSpPr>
                <a:spLocks/>
              </p:cNvSpPr>
              <p:nvPr/>
            </p:nvSpPr>
            <p:spPr bwMode="auto">
              <a:xfrm>
                <a:off x="1934" y="2945"/>
                <a:ext cx="12" cy="12"/>
              </a:xfrm>
              <a:custGeom>
                <a:avLst/>
                <a:gdLst>
                  <a:gd name="T0" fmla="*/ 12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12"/>
                    </a:ln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7" name="Freeform 288"/>
              <p:cNvSpPr>
                <a:spLocks/>
              </p:cNvSpPr>
              <p:nvPr/>
            </p:nvSpPr>
            <p:spPr bwMode="auto">
              <a:xfrm>
                <a:off x="1940" y="2957"/>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12 w 12"/>
                  <a:gd name="T11" fmla="*/ 0 h 18"/>
                  <a:gd name="T12" fmla="*/ 6 w 12"/>
                  <a:gd name="T13" fmla="*/ 0 h 18"/>
                  <a:gd name="T14" fmla="*/ 6 w 12"/>
                  <a:gd name="T15" fmla="*/ 0 h 18"/>
                  <a:gd name="T16" fmla="*/ 6 w 12"/>
                  <a:gd name="T17" fmla="*/ 0 h 18"/>
                  <a:gd name="T18" fmla="*/ 0 w 12"/>
                  <a:gd name="T19" fmla="*/ 6 h 18"/>
                  <a:gd name="T20" fmla="*/ 0 w 12"/>
                  <a:gd name="T21" fmla="*/ 6 h 18"/>
                  <a:gd name="T22" fmla="*/ 0 w 12"/>
                  <a:gd name="T23" fmla="*/ 12 h 18"/>
                  <a:gd name="T24" fmla="*/ 0 w 12"/>
                  <a:gd name="T25" fmla="*/ 12 h 18"/>
                  <a:gd name="T26" fmla="*/ 6 w 12"/>
                  <a:gd name="T27" fmla="*/ 12 h 18"/>
                  <a:gd name="T28" fmla="*/ 6 w 12"/>
                  <a:gd name="T29" fmla="*/ 18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12"/>
                    </a:lnTo>
                    <a:lnTo>
                      <a:pt x="12" y="6"/>
                    </a:lnTo>
                    <a:lnTo>
                      <a:pt x="12" y="0"/>
                    </a:lnTo>
                    <a:lnTo>
                      <a:pt x="6" y="0"/>
                    </a:lnTo>
                    <a:lnTo>
                      <a:pt x="0" y="6"/>
                    </a:lnTo>
                    <a:lnTo>
                      <a:pt x="0" y="12"/>
                    </a:lnTo>
                    <a:lnTo>
                      <a:pt x="6"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8" name="Freeform 289"/>
              <p:cNvSpPr>
                <a:spLocks/>
              </p:cNvSpPr>
              <p:nvPr/>
            </p:nvSpPr>
            <p:spPr bwMode="auto">
              <a:xfrm>
                <a:off x="1940" y="2957"/>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12 w 12"/>
                  <a:gd name="T11" fmla="*/ 0 h 18"/>
                  <a:gd name="T12" fmla="*/ 6 w 12"/>
                  <a:gd name="T13" fmla="*/ 0 h 18"/>
                  <a:gd name="T14" fmla="*/ 6 w 12"/>
                  <a:gd name="T15" fmla="*/ 0 h 18"/>
                  <a:gd name="T16" fmla="*/ 6 w 12"/>
                  <a:gd name="T17" fmla="*/ 0 h 18"/>
                  <a:gd name="T18" fmla="*/ 0 w 12"/>
                  <a:gd name="T19" fmla="*/ 6 h 18"/>
                  <a:gd name="T20" fmla="*/ 0 w 12"/>
                  <a:gd name="T21" fmla="*/ 6 h 18"/>
                  <a:gd name="T22" fmla="*/ 0 w 12"/>
                  <a:gd name="T23" fmla="*/ 12 h 18"/>
                  <a:gd name="T24" fmla="*/ 0 w 12"/>
                  <a:gd name="T25" fmla="*/ 12 h 18"/>
                  <a:gd name="T26" fmla="*/ 6 w 12"/>
                  <a:gd name="T27" fmla="*/ 12 h 18"/>
                  <a:gd name="T28" fmla="*/ 6 w 12"/>
                  <a:gd name="T29" fmla="*/ 18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12"/>
                    </a:lnTo>
                    <a:lnTo>
                      <a:pt x="12" y="6"/>
                    </a:lnTo>
                    <a:lnTo>
                      <a:pt x="12" y="0"/>
                    </a:lnTo>
                    <a:lnTo>
                      <a:pt x="6" y="0"/>
                    </a:lnTo>
                    <a:lnTo>
                      <a:pt x="0" y="6"/>
                    </a:lnTo>
                    <a:lnTo>
                      <a:pt x="0" y="12"/>
                    </a:lnTo>
                    <a:lnTo>
                      <a:pt x="6"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59" name="Freeform 290"/>
              <p:cNvSpPr>
                <a:spLocks/>
              </p:cNvSpPr>
              <p:nvPr/>
            </p:nvSpPr>
            <p:spPr bwMode="auto">
              <a:xfrm>
                <a:off x="1946" y="2975"/>
                <a:ext cx="18" cy="12"/>
              </a:xfrm>
              <a:custGeom>
                <a:avLst/>
                <a:gdLst>
                  <a:gd name="T0" fmla="*/ 12 w 18"/>
                  <a:gd name="T1" fmla="*/ 12 h 12"/>
                  <a:gd name="T2" fmla="*/ 18 w 18"/>
                  <a:gd name="T3" fmla="*/ 6 h 12"/>
                  <a:gd name="T4" fmla="*/ 18 w 18"/>
                  <a:gd name="T5" fmla="*/ 6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6"/>
                    </a:lnTo>
                    <a:lnTo>
                      <a:pt x="18" y="0"/>
                    </a:lnTo>
                    <a:lnTo>
                      <a:pt x="12" y="0"/>
                    </a:lnTo>
                    <a:lnTo>
                      <a:pt x="6" y="0"/>
                    </a:lnTo>
                    <a:lnTo>
                      <a:pt x="0"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0" name="Freeform 291"/>
              <p:cNvSpPr>
                <a:spLocks/>
              </p:cNvSpPr>
              <p:nvPr/>
            </p:nvSpPr>
            <p:spPr bwMode="auto">
              <a:xfrm>
                <a:off x="1946" y="2975"/>
                <a:ext cx="18" cy="12"/>
              </a:xfrm>
              <a:custGeom>
                <a:avLst/>
                <a:gdLst>
                  <a:gd name="T0" fmla="*/ 12 w 18"/>
                  <a:gd name="T1" fmla="*/ 12 h 12"/>
                  <a:gd name="T2" fmla="*/ 18 w 18"/>
                  <a:gd name="T3" fmla="*/ 6 h 12"/>
                  <a:gd name="T4" fmla="*/ 18 w 18"/>
                  <a:gd name="T5" fmla="*/ 6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6"/>
                    </a:lnTo>
                    <a:lnTo>
                      <a:pt x="18" y="0"/>
                    </a:lnTo>
                    <a:lnTo>
                      <a:pt x="12" y="0"/>
                    </a:lnTo>
                    <a:lnTo>
                      <a:pt x="6" y="0"/>
                    </a:lnTo>
                    <a:lnTo>
                      <a:pt x="0"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1" name="Freeform 292"/>
              <p:cNvSpPr>
                <a:spLocks/>
              </p:cNvSpPr>
              <p:nvPr/>
            </p:nvSpPr>
            <p:spPr bwMode="auto">
              <a:xfrm>
                <a:off x="1958" y="298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2" name="Freeform 293"/>
              <p:cNvSpPr>
                <a:spLocks/>
              </p:cNvSpPr>
              <p:nvPr/>
            </p:nvSpPr>
            <p:spPr bwMode="auto">
              <a:xfrm>
                <a:off x="1958" y="298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3" name="Freeform 294"/>
              <p:cNvSpPr>
                <a:spLocks/>
              </p:cNvSpPr>
              <p:nvPr/>
            </p:nvSpPr>
            <p:spPr bwMode="auto">
              <a:xfrm>
                <a:off x="1970" y="2999"/>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4" name="Freeform 295"/>
              <p:cNvSpPr>
                <a:spLocks/>
              </p:cNvSpPr>
              <p:nvPr/>
            </p:nvSpPr>
            <p:spPr bwMode="auto">
              <a:xfrm>
                <a:off x="1970" y="2999"/>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5" name="Freeform 296"/>
              <p:cNvSpPr>
                <a:spLocks/>
              </p:cNvSpPr>
              <p:nvPr/>
            </p:nvSpPr>
            <p:spPr bwMode="auto">
              <a:xfrm>
                <a:off x="1982" y="3011"/>
                <a:ext cx="12" cy="12"/>
              </a:xfrm>
              <a:custGeom>
                <a:avLst/>
                <a:gdLst>
                  <a:gd name="T0" fmla="*/ 12 w 12"/>
                  <a:gd name="T1" fmla="*/ 6 h 12"/>
                  <a:gd name="T2" fmla="*/ 12 w 12"/>
                  <a:gd name="T3" fmla="*/ 6 h 12"/>
                  <a:gd name="T4" fmla="*/ 12 w 12"/>
                  <a:gd name="T5" fmla="*/ 0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6" name="Freeform 297"/>
              <p:cNvSpPr>
                <a:spLocks/>
              </p:cNvSpPr>
              <p:nvPr/>
            </p:nvSpPr>
            <p:spPr bwMode="auto">
              <a:xfrm>
                <a:off x="1982" y="3011"/>
                <a:ext cx="12" cy="12"/>
              </a:xfrm>
              <a:custGeom>
                <a:avLst/>
                <a:gdLst>
                  <a:gd name="T0" fmla="*/ 12 w 12"/>
                  <a:gd name="T1" fmla="*/ 6 h 12"/>
                  <a:gd name="T2" fmla="*/ 12 w 12"/>
                  <a:gd name="T3" fmla="*/ 6 h 12"/>
                  <a:gd name="T4" fmla="*/ 12 w 12"/>
                  <a:gd name="T5" fmla="*/ 0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7" name="Freeform 298"/>
              <p:cNvSpPr>
                <a:spLocks/>
              </p:cNvSpPr>
              <p:nvPr/>
            </p:nvSpPr>
            <p:spPr bwMode="auto">
              <a:xfrm>
                <a:off x="1994" y="3017"/>
                <a:ext cx="18" cy="12"/>
              </a:xfrm>
              <a:custGeom>
                <a:avLst/>
                <a:gdLst>
                  <a:gd name="T0" fmla="*/ 12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6"/>
                    </a:lnTo>
                    <a:lnTo>
                      <a:pt x="12" y="6"/>
                    </a:lnTo>
                    <a:lnTo>
                      <a:pt x="12" y="0"/>
                    </a:lnTo>
                    <a:lnTo>
                      <a:pt x="6"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8" name="Freeform 299"/>
              <p:cNvSpPr>
                <a:spLocks/>
              </p:cNvSpPr>
              <p:nvPr/>
            </p:nvSpPr>
            <p:spPr bwMode="auto">
              <a:xfrm>
                <a:off x="1994" y="3017"/>
                <a:ext cx="18" cy="12"/>
              </a:xfrm>
              <a:custGeom>
                <a:avLst/>
                <a:gdLst>
                  <a:gd name="T0" fmla="*/ 12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6"/>
                    </a:lnTo>
                    <a:lnTo>
                      <a:pt x="12" y="6"/>
                    </a:lnTo>
                    <a:lnTo>
                      <a:pt x="12" y="0"/>
                    </a:lnTo>
                    <a:lnTo>
                      <a:pt x="6"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69" name="Freeform 300"/>
              <p:cNvSpPr>
                <a:spLocks/>
              </p:cNvSpPr>
              <p:nvPr/>
            </p:nvSpPr>
            <p:spPr bwMode="auto">
              <a:xfrm>
                <a:off x="2012" y="3023"/>
                <a:ext cx="12" cy="18"/>
              </a:xfrm>
              <a:custGeom>
                <a:avLst/>
                <a:gdLst>
                  <a:gd name="T0" fmla="*/ 12 w 12"/>
                  <a:gd name="T1" fmla="*/ 12 h 18"/>
                  <a:gd name="T2" fmla="*/ 12 w 12"/>
                  <a:gd name="T3" fmla="*/ 12 h 18"/>
                  <a:gd name="T4" fmla="*/ 12 w 12"/>
                  <a:gd name="T5" fmla="*/ 6 h 18"/>
                  <a:gd name="T6" fmla="*/ 6 w 12"/>
                  <a:gd name="T7" fmla="*/ 6 h 18"/>
                  <a:gd name="T8" fmla="*/ 6 w 12"/>
                  <a:gd name="T9" fmla="*/ 6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0 w 12"/>
                  <a:gd name="T23" fmla="*/ 18 h 18"/>
                  <a:gd name="T24" fmla="*/ 0 w 12"/>
                  <a:gd name="T25" fmla="*/ 18 h 18"/>
                  <a:gd name="T26" fmla="*/ 6 w 12"/>
                  <a:gd name="T27" fmla="*/ 18 h 18"/>
                  <a:gd name="T28" fmla="*/ 6 w 12"/>
                  <a:gd name="T29" fmla="*/ 18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12"/>
                    </a:lnTo>
                    <a:lnTo>
                      <a:pt x="12" y="6"/>
                    </a:lnTo>
                    <a:lnTo>
                      <a:pt x="6" y="6"/>
                    </a:lnTo>
                    <a:lnTo>
                      <a:pt x="6" y="0"/>
                    </a:lnTo>
                    <a:lnTo>
                      <a:pt x="0" y="6"/>
                    </a:lnTo>
                    <a:lnTo>
                      <a:pt x="0" y="12"/>
                    </a:lnTo>
                    <a:lnTo>
                      <a:pt x="0" y="18"/>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0" name="Freeform 301"/>
              <p:cNvSpPr>
                <a:spLocks/>
              </p:cNvSpPr>
              <p:nvPr/>
            </p:nvSpPr>
            <p:spPr bwMode="auto">
              <a:xfrm>
                <a:off x="2012" y="3023"/>
                <a:ext cx="12" cy="18"/>
              </a:xfrm>
              <a:custGeom>
                <a:avLst/>
                <a:gdLst>
                  <a:gd name="T0" fmla="*/ 12 w 12"/>
                  <a:gd name="T1" fmla="*/ 12 h 18"/>
                  <a:gd name="T2" fmla="*/ 12 w 12"/>
                  <a:gd name="T3" fmla="*/ 12 h 18"/>
                  <a:gd name="T4" fmla="*/ 12 w 12"/>
                  <a:gd name="T5" fmla="*/ 6 h 18"/>
                  <a:gd name="T6" fmla="*/ 6 w 12"/>
                  <a:gd name="T7" fmla="*/ 6 h 18"/>
                  <a:gd name="T8" fmla="*/ 6 w 12"/>
                  <a:gd name="T9" fmla="*/ 6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0 w 12"/>
                  <a:gd name="T23" fmla="*/ 18 h 18"/>
                  <a:gd name="T24" fmla="*/ 0 w 12"/>
                  <a:gd name="T25" fmla="*/ 18 h 18"/>
                  <a:gd name="T26" fmla="*/ 6 w 12"/>
                  <a:gd name="T27" fmla="*/ 18 h 18"/>
                  <a:gd name="T28" fmla="*/ 6 w 12"/>
                  <a:gd name="T29" fmla="*/ 18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12"/>
                    </a:lnTo>
                    <a:lnTo>
                      <a:pt x="12" y="6"/>
                    </a:lnTo>
                    <a:lnTo>
                      <a:pt x="6" y="6"/>
                    </a:lnTo>
                    <a:lnTo>
                      <a:pt x="6" y="0"/>
                    </a:lnTo>
                    <a:lnTo>
                      <a:pt x="0" y="6"/>
                    </a:lnTo>
                    <a:lnTo>
                      <a:pt x="0" y="12"/>
                    </a:lnTo>
                    <a:lnTo>
                      <a:pt x="0" y="18"/>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1" name="Freeform 302"/>
              <p:cNvSpPr>
                <a:spLocks/>
              </p:cNvSpPr>
              <p:nvPr/>
            </p:nvSpPr>
            <p:spPr bwMode="auto">
              <a:xfrm>
                <a:off x="2024" y="3035"/>
                <a:ext cx="12" cy="12"/>
              </a:xfrm>
              <a:custGeom>
                <a:avLst/>
                <a:gdLst>
                  <a:gd name="T0" fmla="*/ 12 w 12"/>
                  <a:gd name="T1" fmla="*/ 6 h 12"/>
                  <a:gd name="T2" fmla="*/ 12 w 12"/>
                  <a:gd name="T3" fmla="*/ 0 h 12"/>
                  <a:gd name="T4" fmla="*/ 12 w 12"/>
                  <a:gd name="T5" fmla="*/ 0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6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2" name="Freeform 303"/>
              <p:cNvSpPr>
                <a:spLocks/>
              </p:cNvSpPr>
              <p:nvPr/>
            </p:nvSpPr>
            <p:spPr bwMode="auto">
              <a:xfrm>
                <a:off x="2024" y="3035"/>
                <a:ext cx="12" cy="12"/>
              </a:xfrm>
              <a:custGeom>
                <a:avLst/>
                <a:gdLst>
                  <a:gd name="T0" fmla="*/ 12 w 12"/>
                  <a:gd name="T1" fmla="*/ 6 h 12"/>
                  <a:gd name="T2" fmla="*/ 12 w 12"/>
                  <a:gd name="T3" fmla="*/ 0 h 12"/>
                  <a:gd name="T4" fmla="*/ 12 w 12"/>
                  <a:gd name="T5" fmla="*/ 0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6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3" name="Freeform 304"/>
              <p:cNvSpPr>
                <a:spLocks/>
              </p:cNvSpPr>
              <p:nvPr/>
            </p:nvSpPr>
            <p:spPr bwMode="auto">
              <a:xfrm>
                <a:off x="2042" y="3035"/>
                <a:ext cx="12" cy="18"/>
              </a:xfrm>
              <a:custGeom>
                <a:avLst/>
                <a:gdLst>
                  <a:gd name="T0" fmla="*/ 12 w 12"/>
                  <a:gd name="T1" fmla="*/ 12 h 18"/>
                  <a:gd name="T2" fmla="*/ 12 w 12"/>
                  <a:gd name="T3" fmla="*/ 6 h 18"/>
                  <a:gd name="T4" fmla="*/ 12 w 12"/>
                  <a:gd name="T5" fmla="*/ 6 h 18"/>
                  <a:gd name="T6" fmla="*/ 6 w 12"/>
                  <a:gd name="T7" fmla="*/ 0 h 18"/>
                  <a:gd name="T8" fmla="*/ 6 w 12"/>
                  <a:gd name="T9" fmla="*/ 0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8 h 18"/>
                  <a:gd name="T28" fmla="*/ 12 w 12"/>
                  <a:gd name="T29" fmla="*/ 12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6"/>
                    </a:lnTo>
                    <a:lnTo>
                      <a:pt x="6" y="0"/>
                    </a:lnTo>
                    <a:lnTo>
                      <a:pt x="0" y="6"/>
                    </a:lnTo>
                    <a:lnTo>
                      <a:pt x="0"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4" name="Freeform 305"/>
              <p:cNvSpPr>
                <a:spLocks/>
              </p:cNvSpPr>
              <p:nvPr/>
            </p:nvSpPr>
            <p:spPr bwMode="auto">
              <a:xfrm>
                <a:off x="2042" y="3035"/>
                <a:ext cx="12" cy="18"/>
              </a:xfrm>
              <a:custGeom>
                <a:avLst/>
                <a:gdLst>
                  <a:gd name="T0" fmla="*/ 12 w 12"/>
                  <a:gd name="T1" fmla="*/ 12 h 18"/>
                  <a:gd name="T2" fmla="*/ 12 w 12"/>
                  <a:gd name="T3" fmla="*/ 6 h 18"/>
                  <a:gd name="T4" fmla="*/ 12 w 12"/>
                  <a:gd name="T5" fmla="*/ 6 h 18"/>
                  <a:gd name="T6" fmla="*/ 6 w 12"/>
                  <a:gd name="T7" fmla="*/ 0 h 18"/>
                  <a:gd name="T8" fmla="*/ 6 w 12"/>
                  <a:gd name="T9" fmla="*/ 0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8 h 18"/>
                  <a:gd name="T28" fmla="*/ 12 w 12"/>
                  <a:gd name="T29" fmla="*/ 12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6"/>
                    </a:lnTo>
                    <a:lnTo>
                      <a:pt x="6" y="0"/>
                    </a:lnTo>
                    <a:lnTo>
                      <a:pt x="0" y="6"/>
                    </a:lnTo>
                    <a:lnTo>
                      <a:pt x="0"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5" name="Freeform 306"/>
              <p:cNvSpPr>
                <a:spLocks/>
              </p:cNvSpPr>
              <p:nvPr/>
            </p:nvSpPr>
            <p:spPr bwMode="auto">
              <a:xfrm>
                <a:off x="1916" y="2747"/>
                <a:ext cx="330" cy="312"/>
              </a:xfrm>
              <a:custGeom>
                <a:avLst/>
                <a:gdLst>
                  <a:gd name="T0" fmla="*/ 330 w 330"/>
                  <a:gd name="T1" fmla="*/ 168 h 312"/>
                  <a:gd name="T2" fmla="*/ 312 w 330"/>
                  <a:gd name="T3" fmla="*/ 90 h 312"/>
                  <a:gd name="T4" fmla="*/ 258 w 330"/>
                  <a:gd name="T5" fmla="*/ 30 h 312"/>
                  <a:gd name="T6" fmla="*/ 180 w 330"/>
                  <a:gd name="T7" fmla="*/ 0 h 312"/>
                  <a:gd name="T8" fmla="*/ 180 w 330"/>
                  <a:gd name="T9" fmla="*/ 0 h 312"/>
                  <a:gd name="T10" fmla="*/ 96 w 330"/>
                  <a:gd name="T11" fmla="*/ 18 h 312"/>
                  <a:gd name="T12" fmla="*/ 30 w 330"/>
                  <a:gd name="T13" fmla="*/ 72 h 312"/>
                  <a:gd name="T14" fmla="*/ 0 w 330"/>
                  <a:gd name="T15" fmla="*/ 144 h 312"/>
                  <a:gd name="T16" fmla="*/ 0 w 330"/>
                  <a:gd name="T17" fmla="*/ 144 h 312"/>
                  <a:gd name="T18" fmla="*/ 18 w 330"/>
                  <a:gd name="T19" fmla="*/ 228 h 312"/>
                  <a:gd name="T20" fmla="*/ 72 w 330"/>
                  <a:gd name="T21" fmla="*/ 288 h 312"/>
                  <a:gd name="T22" fmla="*/ 156 w 330"/>
                  <a:gd name="T23" fmla="*/ 312 h 312"/>
                  <a:gd name="T24" fmla="*/ 156 w 330"/>
                  <a:gd name="T25" fmla="*/ 312 h 312"/>
                  <a:gd name="T26" fmla="*/ 240 w 330"/>
                  <a:gd name="T27" fmla="*/ 300 h 312"/>
                  <a:gd name="T28" fmla="*/ 306 w 330"/>
                  <a:gd name="T29" fmla="*/ 246 h 312"/>
                  <a:gd name="T30" fmla="*/ 330 w 330"/>
                  <a:gd name="T31" fmla="*/ 168 h 312"/>
                  <a:gd name="T32" fmla="*/ 330 w 330"/>
                  <a:gd name="T33" fmla="*/ 168 h 3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0"/>
                  <a:gd name="T52" fmla="*/ 0 h 312"/>
                  <a:gd name="T53" fmla="*/ 330 w 330"/>
                  <a:gd name="T54" fmla="*/ 312 h 3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0" h="312">
                    <a:moveTo>
                      <a:pt x="330" y="168"/>
                    </a:moveTo>
                    <a:lnTo>
                      <a:pt x="312" y="90"/>
                    </a:lnTo>
                    <a:lnTo>
                      <a:pt x="258" y="30"/>
                    </a:lnTo>
                    <a:lnTo>
                      <a:pt x="180" y="0"/>
                    </a:lnTo>
                    <a:lnTo>
                      <a:pt x="96" y="18"/>
                    </a:lnTo>
                    <a:lnTo>
                      <a:pt x="30" y="72"/>
                    </a:lnTo>
                    <a:lnTo>
                      <a:pt x="0" y="144"/>
                    </a:lnTo>
                    <a:lnTo>
                      <a:pt x="18" y="228"/>
                    </a:lnTo>
                    <a:lnTo>
                      <a:pt x="72" y="288"/>
                    </a:lnTo>
                    <a:lnTo>
                      <a:pt x="156" y="312"/>
                    </a:lnTo>
                    <a:lnTo>
                      <a:pt x="240" y="300"/>
                    </a:lnTo>
                    <a:lnTo>
                      <a:pt x="306" y="246"/>
                    </a:lnTo>
                    <a:lnTo>
                      <a:pt x="330" y="168"/>
                    </a:lnTo>
                    <a:close/>
                  </a:path>
                </a:pathLst>
              </a:custGeom>
              <a:solidFill>
                <a:srgbClr val="D9F1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6" name="Freeform 307"/>
              <p:cNvSpPr>
                <a:spLocks/>
              </p:cNvSpPr>
              <p:nvPr/>
            </p:nvSpPr>
            <p:spPr bwMode="auto">
              <a:xfrm>
                <a:off x="1916" y="2747"/>
                <a:ext cx="330" cy="312"/>
              </a:xfrm>
              <a:custGeom>
                <a:avLst/>
                <a:gdLst>
                  <a:gd name="T0" fmla="*/ 330 w 330"/>
                  <a:gd name="T1" fmla="*/ 168 h 312"/>
                  <a:gd name="T2" fmla="*/ 312 w 330"/>
                  <a:gd name="T3" fmla="*/ 90 h 312"/>
                  <a:gd name="T4" fmla="*/ 258 w 330"/>
                  <a:gd name="T5" fmla="*/ 30 h 312"/>
                  <a:gd name="T6" fmla="*/ 180 w 330"/>
                  <a:gd name="T7" fmla="*/ 0 h 312"/>
                  <a:gd name="T8" fmla="*/ 180 w 330"/>
                  <a:gd name="T9" fmla="*/ 0 h 312"/>
                  <a:gd name="T10" fmla="*/ 96 w 330"/>
                  <a:gd name="T11" fmla="*/ 18 h 312"/>
                  <a:gd name="T12" fmla="*/ 30 w 330"/>
                  <a:gd name="T13" fmla="*/ 72 h 312"/>
                  <a:gd name="T14" fmla="*/ 0 w 330"/>
                  <a:gd name="T15" fmla="*/ 144 h 312"/>
                  <a:gd name="T16" fmla="*/ 0 w 330"/>
                  <a:gd name="T17" fmla="*/ 144 h 312"/>
                  <a:gd name="T18" fmla="*/ 18 w 330"/>
                  <a:gd name="T19" fmla="*/ 228 h 312"/>
                  <a:gd name="T20" fmla="*/ 72 w 330"/>
                  <a:gd name="T21" fmla="*/ 288 h 312"/>
                  <a:gd name="T22" fmla="*/ 156 w 330"/>
                  <a:gd name="T23" fmla="*/ 312 h 312"/>
                  <a:gd name="T24" fmla="*/ 156 w 330"/>
                  <a:gd name="T25" fmla="*/ 312 h 312"/>
                  <a:gd name="T26" fmla="*/ 240 w 330"/>
                  <a:gd name="T27" fmla="*/ 300 h 312"/>
                  <a:gd name="T28" fmla="*/ 306 w 330"/>
                  <a:gd name="T29" fmla="*/ 246 h 312"/>
                  <a:gd name="T30" fmla="*/ 330 w 330"/>
                  <a:gd name="T31" fmla="*/ 168 h 312"/>
                  <a:gd name="T32" fmla="*/ 330 w 330"/>
                  <a:gd name="T33" fmla="*/ 168 h 312"/>
                  <a:gd name="T34" fmla="*/ 330 w 330"/>
                  <a:gd name="T35" fmla="*/ 168 h 3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0"/>
                  <a:gd name="T55" fmla="*/ 0 h 312"/>
                  <a:gd name="T56" fmla="*/ 330 w 330"/>
                  <a:gd name="T57" fmla="*/ 312 h 3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0" h="312">
                    <a:moveTo>
                      <a:pt x="330" y="168"/>
                    </a:moveTo>
                    <a:lnTo>
                      <a:pt x="312" y="90"/>
                    </a:lnTo>
                    <a:lnTo>
                      <a:pt x="258" y="30"/>
                    </a:lnTo>
                    <a:lnTo>
                      <a:pt x="180" y="0"/>
                    </a:lnTo>
                    <a:lnTo>
                      <a:pt x="96" y="18"/>
                    </a:lnTo>
                    <a:lnTo>
                      <a:pt x="30" y="72"/>
                    </a:lnTo>
                    <a:lnTo>
                      <a:pt x="0" y="144"/>
                    </a:lnTo>
                    <a:lnTo>
                      <a:pt x="18" y="228"/>
                    </a:lnTo>
                    <a:lnTo>
                      <a:pt x="72" y="288"/>
                    </a:lnTo>
                    <a:lnTo>
                      <a:pt x="156" y="312"/>
                    </a:lnTo>
                    <a:lnTo>
                      <a:pt x="240" y="300"/>
                    </a:lnTo>
                    <a:lnTo>
                      <a:pt x="306" y="246"/>
                    </a:lnTo>
                    <a:lnTo>
                      <a:pt x="330" y="16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7" name="Freeform 308"/>
              <p:cNvSpPr>
                <a:spLocks/>
              </p:cNvSpPr>
              <p:nvPr/>
            </p:nvSpPr>
            <p:spPr bwMode="auto">
              <a:xfrm>
                <a:off x="1868" y="2867"/>
                <a:ext cx="24" cy="48"/>
              </a:xfrm>
              <a:custGeom>
                <a:avLst/>
                <a:gdLst>
                  <a:gd name="T0" fmla="*/ 24 w 24"/>
                  <a:gd name="T1" fmla="*/ 24 h 48"/>
                  <a:gd name="T2" fmla="*/ 24 w 24"/>
                  <a:gd name="T3" fmla="*/ 12 h 48"/>
                  <a:gd name="T4" fmla="*/ 18 w 24"/>
                  <a:gd name="T5" fmla="*/ 6 h 48"/>
                  <a:gd name="T6" fmla="*/ 12 w 24"/>
                  <a:gd name="T7" fmla="*/ 0 h 48"/>
                  <a:gd name="T8" fmla="*/ 12 w 24"/>
                  <a:gd name="T9" fmla="*/ 0 h 48"/>
                  <a:gd name="T10" fmla="*/ 6 w 24"/>
                  <a:gd name="T11" fmla="*/ 6 h 48"/>
                  <a:gd name="T12" fmla="*/ 0 w 24"/>
                  <a:gd name="T13" fmla="*/ 12 h 48"/>
                  <a:gd name="T14" fmla="*/ 0 w 24"/>
                  <a:gd name="T15" fmla="*/ 24 h 48"/>
                  <a:gd name="T16" fmla="*/ 0 w 24"/>
                  <a:gd name="T17" fmla="*/ 24 h 48"/>
                  <a:gd name="T18" fmla="*/ 0 w 24"/>
                  <a:gd name="T19" fmla="*/ 36 h 48"/>
                  <a:gd name="T20" fmla="*/ 6 w 24"/>
                  <a:gd name="T21" fmla="*/ 48 h 48"/>
                  <a:gd name="T22" fmla="*/ 12 w 24"/>
                  <a:gd name="T23" fmla="*/ 48 h 48"/>
                  <a:gd name="T24" fmla="*/ 12 w 24"/>
                  <a:gd name="T25" fmla="*/ 48 h 48"/>
                  <a:gd name="T26" fmla="*/ 18 w 24"/>
                  <a:gd name="T27" fmla="*/ 48 h 48"/>
                  <a:gd name="T28" fmla="*/ 18 w 24"/>
                  <a:gd name="T29" fmla="*/ 36 h 48"/>
                  <a:gd name="T30" fmla="*/ 24 w 24"/>
                  <a:gd name="T31" fmla="*/ 24 h 48"/>
                  <a:gd name="T32" fmla="*/ 24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24" y="24"/>
                    </a:moveTo>
                    <a:lnTo>
                      <a:pt x="24" y="12"/>
                    </a:lnTo>
                    <a:lnTo>
                      <a:pt x="18" y="6"/>
                    </a:lnTo>
                    <a:lnTo>
                      <a:pt x="12" y="0"/>
                    </a:lnTo>
                    <a:lnTo>
                      <a:pt x="6" y="6"/>
                    </a:lnTo>
                    <a:lnTo>
                      <a:pt x="0" y="12"/>
                    </a:lnTo>
                    <a:lnTo>
                      <a:pt x="0" y="24"/>
                    </a:lnTo>
                    <a:lnTo>
                      <a:pt x="0" y="36"/>
                    </a:lnTo>
                    <a:lnTo>
                      <a:pt x="6" y="48"/>
                    </a:lnTo>
                    <a:lnTo>
                      <a:pt x="12" y="48"/>
                    </a:lnTo>
                    <a:lnTo>
                      <a:pt x="18" y="48"/>
                    </a:lnTo>
                    <a:lnTo>
                      <a:pt x="18" y="36"/>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8" name="Freeform 309"/>
              <p:cNvSpPr>
                <a:spLocks/>
              </p:cNvSpPr>
              <p:nvPr/>
            </p:nvSpPr>
            <p:spPr bwMode="auto">
              <a:xfrm>
                <a:off x="1898" y="2885"/>
                <a:ext cx="18" cy="12"/>
              </a:xfrm>
              <a:custGeom>
                <a:avLst/>
                <a:gdLst>
                  <a:gd name="T0" fmla="*/ 18 w 18"/>
                  <a:gd name="T1" fmla="*/ 6 h 12"/>
                  <a:gd name="T2" fmla="*/ 0 w 18"/>
                  <a:gd name="T3" fmla="*/ 0 h 12"/>
                  <a:gd name="T4" fmla="*/ 0 w 18"/>
                  <a:gd name="T5" fmla="*/ 12 h 12"/>
                  <a:gd name="T6" fmla="*/ 18 w 18"/>
                  <a:gd name="T7" fmla="*/ 12 h 12"/>
                  <a:gd name="T8" fmla="*/ 18 w 18"/>
                  <a:gd name="T9" fmla="*/ 6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6"/>
                    </a:moveTo>
                    <a:lnTo>
                      <a:pt x="0" y="0"/>
                    </a:lnTo>
                    <a:lnTo>
                      <a:pt x="0" y="12"/>
                    </a:lnTo>
                    <a:lnTo>
                      <a:pt x="18" y="12"/>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79" name="Line 310"/>
              <p:cNvSpPr>
                <a:spLocks noChangeShapeType="1"/>
              </p:cNvSpPr>
              <p:nvPr/>
            </p:nvSpPr>
            <p:spPr bwMode="auto">
              <a:xfrm>
                <a:off x="1886" y="2891"/>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0" name="Freeform 311"/>
              <p:cNvSpPr>
                <a:spLocks/>
              </p:cNvSpPr>
              <p:nvPr/>
            </p:nvSpPr>
            <p:spPr bwMode="auto">
              <a:xfrm>
                <a:off x="1874" y="2945"/>
                <a:ext cx="30" cy="48"/>
              </a:xfrm>
              <a:custGeom>
                <a:avLst/>
                <a:gdLst>
                  <a:gd name="T0" fmla="*/ 24 w 30"/>
                  <a:gd name="T1" fmla="*/ 18 h 48"/>
                  <a:gd name="T2" fmla="*/ 18 w 30"/>
                  <a:gd name="T3" fmla="*/ 6 h 48"/>
                  <a:gd name="T4" fmla="*/ 12 w 30"/>
                  <a:gd name="T5" fmla="*/ 0 h 48"/>
                  <a:gd name="T6" fmla="*/ 6 w 30"/>
                  <a:gd name="T7" fmla="*/ 0 h 48"/>
                  <a:gd name="T8" fmla="*/ 6 w 30"/>
                  <a:gd name="T9" fmla="*/ 0 h 48"/>
                  <a:gd name="T10" fmla="*/ 0 w 30"/>
                  <a:gd name="T11" fmla="*/ 6 h 48"/>
                  <a:gd name="T12" fmla="*/ 0 w 30"/>
                  <a:gd name="T13" fmla="*/ 12 h 48"/>
                  <a:gd name="T14" fmla="*/ 6 w 30"/>
                  <a:gd name="T15" fmla="*/ 24 h 48"/>
                  <a:gd name="T16" fmla="*/ 6 w 30"/>
                  <a:gd name="T17" fmla="*/ 24 h 48"/>
                  <a:gd name="T18" fmla="*/ 12 w 30"/>
                  <a:gd name="T19" fmla="*/ 36 h 48"/>
                  <a:gd name="T20" fmla="*/ 18 w 30"/>
                  <a:gd name="T21" fmla="*/ 42 h 48"/>
                  <a:gd name="T22" fmla="*/ 24 w 30"/>
                  <a:gd name="T23" fmla="*/ 48 h 48"/>
                  <a:gd name="T24" fmla="*/ 24 w 30"/>
                  <a:gd name="T25" fmla="*/ 48 h 48"/>
                  <a:gd name="T26" fmla="*/ 30 w 30"/>
                  <a:gd name="T27" fmla="*/ 42 h 48"/>
                  <a:gd name="T28" fmla="*/ 30 w 30"/>
                  <a:gd name="T29" fmla="*/ 30 h 48"/>
                  <a:gd name="T30" fmla="*/ 24 w 30"/>
                  <a:gd name="T31" fmla="*/ 18 h 48"/>
                  <a:gd name="T32" fmla="*/ 24 w 30"/>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24" y="18"/>
                    </a:moveTo>
                    <a:lnTo>
                      <a:pt x="18" y="6"/>
                    </a:lnTo>
                    <a:lnTo>
                      <a:pt x="12" y="0"/>
                    </a:lnTo>
                    <a:lnTo>
                      <a:pt x="6" y="0"/>
                    </a:lnTo>
                    <a:lnTo>
                      <a:pt x="0" y="6"/>
                    </a:lnTo>
                    <a:lnTo>
                      <a:pt x="0" y="12"/>
                    </a:lnTo>
                    <a:lnTo>
                      <a:pt x="6" y="24"/>
                    </a:lnTo>
                    <a:lnTo>
                      <a:pt x="12" y="36"/>
                    </a:lnTo>
                    <a:lnTo>
                      <a:pt x="18" y="42"/>
                    </a:lnTo>
                    <a:lnTo>
                      <a:pt x="24" y="48"/>
                    </a:lnTo>
                    <a:lnTo>
                      <a:pt x="30" y="42"/>
                    </a:lnTo>
                    <a:lnTo>
                      <a:pt x="30" y="30"/>
                    </a:lnTo>
                    <a:lnTo>
                      <a:pt x="24"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1" name="Freeform 312"/>
              <p:cNvSpPr>
                <a:spLocks/>
              </p:cNvSpPr>
              <p:nvPr/>
            </p:nvSpPr>
            <p:spPr bwMode="auto">
              <a:xfrm>
                <a:off x="1904" y="2951"/>
                <a:ext cx="24" cy="12"/>
              </a:xfrm>
              <a:custGeom>
                <a:avLst/>
                <a:gdLst>
                  <a:gd name="T0" fmla="*/ 18 w 24"/>
                  <a:gd name="T1" fmla="*/ 0 h 12"/>
                  <a:gd name="T2" fmla="*/ 0 w 24"/>
                  <a:gd name="T3" fmla="*/ 6 h 12"/>
                  <a:gd name="T4" fmla="*/ 6 w 24"/>
                  <a:gd name="T5" fmla="*/ 12 h 12"/>
                  <a:gd name="T6" fmla="*/ 24 w 24"/>
                  <a:gd name="T7" fmla="*/ 6 h 12"/>
                  <a:gd name="T8" fmla="*/ 18 w 24"/>
                  <a:gd name="T9" fmla="*/ 0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18" y="0"/>
                    </a:moveTo>
                    <a:lnTo>
                      <a:pt x="0" y="6"/>
                    </a:lnTo>
                    <a:lnTo>
                      <a:pt x="6" y="12"/>
                    </a:lnTo>
                    <a:lnTo>
                      <a:pt x="24" y="6"/>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2" name="Line 313"/>
              <p:cNvSpPr>
                <a:spLocks noChangeShapeType="1"/>
              </p:cNvSpPr>
              <p:nvPr/>
            </p:nvSpPr>
            <p:spPr bwMode="auto">
              <a:xfrm>
                <a:off x="1898" y="2963"/>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3" name="Freeform 314"/>
              <p:cNvSpPr>
                <a:spLocks/>
              </p:cNvSpPr>
              <p:nvPr/>
            </p:nvSpPr>
            <p:spPr bwMode="auto">
              <a:xfrm>
                <a:off x="1910" y="3017"/>
                <a:ext cx="36" cy="36"/>
              </a:xfrm>
              <a:custGeom>
                <a:avLst/>
                <a:gdLst>
                  <a:gd name="T0" fmla="*/ 24 w 36"/>
                  <a:gd name="T1" fmla="*/ 12 h 36"/>
                  <a:gd name="T2" fmla="*/ 18 w 36"/>
                  <a:gd name="T3" fmla="*/ 0 h 36"/>
                  <a:gd name="T4" fmla="*/ 6 w 36"/>
                  <a:gd name="T5" fmla="*/ 0 h 36"/>
                  <a:gd name="T6" fmla="*/ 0 w 36"/>
                  <a:gd name="T7" fmla="*/ 0 h 36"/>
                  <a:gd name="T8" fmla="*/ 0 w 36"/>
                  <a:gd name="T9" fmla="*/ 0 h 36"/>
                  <a:gd name="T10" fmla="*/ 0 w 36"/>
                  <a:gd name="T11" fmla="*/ 6 h 36"/>
                  <a:gd name="T12" fmla="*/ 0 w 36"/>
                  <a:gd name="T13" fmla="*/ 12 h 36"/>
                  <a:gd name="T14" fmla="*/ 12 w 36"/>
                  <a:gd name="T15" fmla="*/ 24 h 36"/>
                  <a:gd name="T16" fmla="*/ 12 w 36"/>
                  <a:gd name="T17" fmla="*/ 24 h 36"/>
                  <a:gd name="T18" fmla="*/ 18 w 36"/>
                  <a:gd name="T19" fmla="*/ 30 h 36"/>
                  <a:gd name="T20" fmla="*/ 30 w 36"/>
                  <a:gd name="T21" fmla="*/ 36 h 36"/>
                  <a:gd name="T22" fmla="*/ 36 w 36"/>
                  <a:gd name="T23" fmla="*/ 36 h 36"/>
                  <a:gd name="T24" fmla="*/ 36 w 36"/>
                  <a:gd name="T25" fmla="*/ 36 h 36"/>
                  <a:gd name="T26" fmla="*/ 36 w 36"/>
                  <a:gd name="T27" fmla="*/ 30 h 36"/>
                  <a:gd name="T28" fmla="*/ 36 w 36"/>
                  <a:gd name="T29" fmla="*/ 18 h 36"/>
                  <a:gd name="T30" fmla="*/ 24 w 36"/>
                  <a:gd name="T31" fmla="*/ 12 h 36"/>
                  <a:gd name="T32" fmla="*/ 24 w 36"/>
                  <a:gd name="T33" fmla="*/ 12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24" y="12"/>
                    </a:moveTo>
                    <a:lnTo>
                      <a:pt x="18" y="0"/>
                    </a:lnTo>
                    <a:lnTo>
                      <a:pt x="6" y="0"/>
                    </a:lnTo>
                    <a:lnTo>
                      <a:pt x="0" y="0"/>
                    </a:lnTo>
                    <a:lnTo>
                      <a:pt x="0" y="6"/>
                    </a:lnTo>
                    <a:lnTo>
                      <a:pt x="0" y="12"/>
                    </a:lnTo>
                    <a:lnTo>
                      <a:pt x="12" y="24"/>
                    </a:lnTo>
                    <a:lnTo>
                      <a:pt x="18" y="30"/>
                    </a:lnTo>
                    <a:lnTo>
                      <a:pt x="30" y="36"/>
                    </a:lnTo>
                    <a:lnTo>
                      <a:pt x="36" y="36"/>
                    </a:lnTo>
                    <a:lnTo>
                      <a:pt x="36" y="30"/>
                    </a:lnTo>
                    <a:lnTo>
                      <a:pt x="36" y="18"/>
                    </a:lnTo>
                    <a:lnTo>
                      <a:pt x="24"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4" name="Freeform 315"/>
              <p:cNvSpPr>
                <a:spLocks/>
              </p:cNvSpPr>
              <p:nvPr/>
            </p:nvSpPr>
            <p:spPr bwMode="auto">
              <a:xfrm>
                <a:off x="1940" y="3005"/>
                <a:ext cx="18" cy="18"/>
              </a:xfrm>
              <a:custGeom>
                <a:avLst/>
                <a:gdLst>
                  <a:gd name="T0" fmla="*/ 12 w 18"/>
                  <a:gd name="T1" fmla="*/ 0 h 18"/>
                  <a:gd name="T2" fmla="*/ 0 w 18"/>
                  <a:gd name="T3" fmla="*/ 12 h 18"/>
                  <a:gd name="T4" fmla="*/ 6 w 18"/>
                  <a:gd name="T5" fmla="*/ 18 h 18"/>
                  <a:gd name="T6" fmla="*/ 18 w 18"/>
                  <a:gd name="T7" fmla="*/ 6 h 18"/>
                  <a:gd name="T8" fmla="*/ 12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2" y="0"/>
                    </a:moveTo>
                    <a:lnTo>
                      <a:pt x="0" y="12"/>
                    </a:lnTo>
                    <a:lnTo>
                      <a:pt x="6" y="18"/>
                    </a:lnTo>
                    <a:lnTo>
                      <a:pt x="18" y="6"/>
                    </a:lnTo>
                    <a:lnTo>
                      <a:pt x="1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5" name="Line 316"/>
              <p:cNvSpPr>
                <a:spLocks noChangeShapeType="1"/>
              </p:cNvSpPr>
              <p:nvPr/>
            </p:nvSpPr>
            <p:spPr bwMode="auto">
              <a:xfrm flipV="1">
                <a:off x="1934" y="302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6" name="Freeform 317"/>
              <p:cNvSpPr>
                <a:spLocks/>
              </p:cNvSpPr>
              <p:nvPr/>
            </p:nvSpPr>
            <p:spPr bwMode="auto">
              <a:xfrm>
                <a:off x="1970" y="3065"/>
                <a:ext cx="42" cy="30"/>
              </a:xfrm>
              <a:custGeom>
                <a:avLst/>
                <a:gdLst>
                  <a:gd name="T0" fmla="*/ 24 w 42"/>
                  <a:gd name="T1" fmla="*/ 6 h 30"/>
                  <a:gd name="T2" fmla="*/ 12 w 42"/>
                  <a:gd name="T3" fmla="*/ 0 h 30"/>
                  <a:gd name="T4" fmla="*/ 6 w 42"/>
                  <a:gd name="T5" fmla="*/ 0 h 30"/>
                  <a:gd name="T6" fmla="*/ 0 w 42"/>
                  <a:gd name="T7" fmla="*/ 6 h 30"/>
                  <a:gd name="T8" fmla="*/ 0 w 42"/>
                  <a:gd name="T9" fmla="*/ 6 h 30"/>
                  <a:gd name="T10" fmla="*/ 0 w 42"/>
                  <a:gd name="T11" fmla="*/ 12 h 30"/>
                  <a:gd name="T12" fmla="*/ 6 w 42"/>
                  <a:gd name="T13" fmla="*/ 18 h 30"/>
                  <a:gd name="T14" fmla="*/ 18 w 42"/>
                  <a:gd name="T15" fmla="*/ 24 h 30"/>
                  <a:gd name="T16" fmla="*/ 18 w 42"/>
                  <a:gd name="T17" fmla="*/ 24 h 30"/>
                  <a:gd name="T18" fmla="*/ 30 w 42"/>
                  <a:gd name="T19" fmla="*/ 30 h 30"/>
                  <a:gd name="T20" fmla="*/ 42 w 42"/>
                  <a:gd name="T21" fmla="*/ 30 h 30"/>
                  <a:gd name="T22" fmla="*/ 42 w 42"/>
                  <a:gd name="T23" fmla="*/ 24 h 30"/>
                  <a:gd name="T24" fmla="*/ 42 w 42"/>
                  <a:gd name="T25" fmla="*/ 24 h 30"/>
                  <a:gd name="T26" fmla="*/ 42 w 42"/>
                  <a:gd name="T27" fmla="*/ 18 h 30"/>
                  <a:gd name="T28" fmla="*/ 36 w 42"/>
                  <a:gd name="T29" fmla="*/ 12 h 30"/>
                  <a:gd name="T30" fmla="*/ 24 w 42"/>
                  <a:gd name="T31" fmla="*/ 6 h 30"/>
                  <a:gd name="T32" fmla="*/ 24 w 42"/>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0"/>
                  <a:gd name="T53" fmla="*/ 42 w 42"/>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0">
                    <a:moveTo>
                      <a:pt x="24" y="6"/>
                    </a:moveTo>
                    <a:lnTo>
                      <a:pt x="12" y="0"/>
                    </a:lnTo>
                    <a:lnTo>
                      <a:pt x="6" y="0"/>
                    </a:lnTo>
                    <a:lnTo>
                      <a:pt x="0" y="6"/>
                    </a:lnTo>
                    <a:lnTo>
                      <a:pt x="0" y="12"/>
                    </a:lnTo>
                    <a:lnTo>
                      <a:pt x="6" y="18"/>
                    </a:lnTo>
                    <a:lnTo>
                      <a:pt x="18" y="24"/>
                    </a:lnTo>
                    <a:lnTo>
                      <a:pt x="30" y="30"/>
                    </a:lnTo>
                    <a:lnTo>
                      <a:pt x="42" y="30"/>
                    </a:lnTo>
                    <a:lnTo>
                      <a:pt x="42" y="24"/>
                    </a:lnTo>
                    <a:lnTo>
                      <a:pt x="42" y="18"/>
                    </a:lnTo>
                    <a:lnTo>
                      <a:pt x="36" y="12"/>
                    </a:lnTo>
                    <a:lnTo>
                      <a:pt x="24"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7" name="Freeform 318"/>
              <p:cNvSpPr>
                <a:spLocks/>
              </p:cNvSpPr>
              <p:nvPr/>
            </p:nvSpPr>
            <p:spPr bwMode="auto">
              <a:xfrm>
                <a:off x="1994" y="3047"/>
                <a:ext cx="18" cy="18"/>
              </a:xfrm>
              <a:custGeom>
                <a:avLst/>
                <a:gdLst>
                  <a:gd name="T0" fmla="*/ 12 w 18"/>
                  <a:gd name="T1" fmla="*/ 0 h 18"/>
                  <a:gd name="T2" fmla="*/ 0 w 18"/>
                  <a:gd name="T3" fmla="*/ 12 h 18"/>
                  <a:gd name="T4" fmla="*/ 12 w 18"/>
                  <a:gd name="T5" fmla="*/ 18 h 18"/>
                  <a:gd name="T6" fmla="*/ 18 w 18"/>
                  <a:gd name="T7" fmla="*/ 0 h 18"/>
                  <a:gd name="T8" fmla="*/ 12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2" y="0"/>
                    </a:moveTo>
                    <a:lnTo>
                      <a:pt x="0" y="12"/>
                    </a:lnTo>
                    <a:lnTo>
                      <a:pt x="12" y="18"/>
                    </a:lnTo>
                    <a:lnTo>
                      <a:pt x="18" y="0"/>
                    </a:lnTo>
                    <a:lnTo>
                      <a:pt x="1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8" name="Line 319"/>
              <p:cNvSpPr>
                <a:spLocks noChangeShapeType="1"/>
              </p:cNvSpPr>
              <p:nvPr/>
            </p:nvSpPr>
            <p:spPr bwMode="auto">
              <a:xfrm flipV="1">
                <a:off x="1994" y="3065"/>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89" name="Freeform 320"/>
              <p:cNvSpPr>
                <a:spLocks/>
              </p:cNvSpPr>
              <p:nvPr/>
            </p:nvSpPr>
            <p:spPr bwMode="auto">
              <a:xfrm>
                <a:off x="2042" y="3089"/>
                <a:ext cx="54" cy="24"/>
              </a:xfrm>
              <a:custGeom>
                <a:avLst/>
                <a:gdLst>
                  <a:gd name="T0" fmla="*/ 30 w 54"/>
                  <a:gd name="T1" fmla="*/ 0 h 24"/>
                  <a:gd name="T2" fmla="*/ 12 w 54"/>
                  <a:gd name="T3" fmla="*/ 0 h 24"/>
                  <a:gd name="T4" fmla="*/ 6 w 54"/>
                  <a:gd name="T5" fmla="*/ 6 h 24"/>
                  <a:gd name="T6" fmla="*/ 0 w 54"/>
                  <a:gd name="T7" fmla="*/ 12 h 24"/>
                  <a:gd name="T8" fmla="*/ 0 w 54"/>
                  <a:gd name="T9" fmla="*/ 12 h 24"/>
                  <a:gd name="T10" fmla="*/ 6 w 54"/>
                  <a:gd name="T11" fmla="*/ 18 h 24"/>
                  <a:gd name="T12" fmla="*/ 12 w 54"/>
                  <a:gd name="T13" fmla="*/ 18 h 24"/>
                  <a:gd name="T14" fmla="*/ 24 w 54"/>
                  <a:gd name="T15" fmla="*/ 24 h 24"/>
                  <a:gd name="T16" fmla="*/ 24 w 54"/>
                  <a:gd name="T17" fmla="*/ 24 h 24"/>
                  <a:gd name="T18" fmla="*/ 42 w 54"/>
                  <a:gd name="T19" fmla="*/ 24 h 24"/>
                  <a:gd name="T20" fmla="*/ 48 w 54"/>
                  <a:gd name="T21" fmla="*/ 18 h 24"/>
                  <a:gd name="T22" fmla="*/ 54 w 54"/>
                  <a:gd name="T23" fmla="*/ 12 h 24"/>
                  <a:gd name="T24" fmla="*/ 54 w 54"/>
                  <a:gd name="T25" fmla="*/ 12 h 24"/>
                  <a:gd name="T26" fmla="*/ 48 w 54"/>
                  <a:gd name="T27" fmla="*/ 6 h 24"/>
                  <a:gd name="T28" fmla="*/ 42 w 54"/>
                  <a:gd name="T29" fmla="*/ 6 h 24"/>
                  <a:gd name="T30" fmla="*/ 30 w 54"/>
                  <a:gd name="T31" fmla="*/ 0 h 24"/>
                  <a:gd name="T32" fmla="*/ 30 w 54"/>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30" y="0"/>
                    </a:moveTo>
                    <a:lnTo>
                      <a:pt x="12" y="0"/>
                    </a:lnTo>
                    <a:lnTo>
                      <a:pt x="6" y="6"/>
                    </a:lnTo>
                    <a:lnTo>
                      <a:pt x="0" y="12"/>
                    </a:lnTo>
                    <a:lnTo>
                      <a:pt x="6" y="18"/>
                    </a:lnTo>
                    <a:lnTo>
                      <a:pt x="12" y="18"/>
                    </a:lnTo>
                    <a:lnTo>
                      <a:pt x="24" y="24"/>
                    </a:lnTo>
                    <a:lnTo>
                      <a:pt x="42" y="24"/>
                    </a:lnTo>
                    <a:lnTo>
                      <a:pt x="48" y="18"/>
                    </a:lnTo>
                    <a:lnTo>
                      <a:pt x="54" y="12"/>
                    </a:lnTo>
                    <a:lnTo>
                      <a:pt x="48" y="6"/>
                    </a:lnTo>
                    <a:lnTo>
                      <a:pt x="42" y="6"/>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0" name="Rectangle 321"/>
              <p:cNvSpPr>
                <a:spLocks noChangeArrowheads="1"/>
              </p:cNvSpPr>
              <p:nvPr/>
            </p:nvSpPr>
            <p:spPr bwMode="auto">
              <a:xfrm>
                <a:off x="2066" y="3065"/>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1" name="Line 322"/>
              <p:cNvSpPr>
                <a:spLocks noChangeShapeType="1"/>
              </p:cNvSpPr>
              <p:nvPr/>
            </p:nvSpPr>
            <p:spPr bwMode="auto">
              <a:xfrm flipV="1">
                <a:off x="2066" y="308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2" name="Freeform 323"/>
              <p:cNvSpPr>
                <a:spLocks/>
              </p:cNvSpPr>
              <p:nvPr/>
            </p:nvSpPr>
            <p:spPr bwMode="auto">
              <a:xfrm>
                <a:off x="2126" y="3077"/>
                <a:ext cx="48" cy="30"/>
              </a:xfrm>
              <a:custGeom>
                <a:avLst/>
                <a:gdLst>
                  <a:gd name="T0" fmla="*/ 18 w 48"/>
                  <a:gd name="T1" fmla="*/ 6 h 30"/>
                  <a:gd name="T2" fmla="*/ 6 w 48"/>
                  <a:gd name="T3" fmla="*/ 12 h 30"/>
                  <a:gd name="T4" fmla="*/ 0 w 48"/>
                  <a:gd name="T5" fmla="*/ 18 h 30"/>
                  <a:gd name="T6" fmla="*/ 0 w 48"/>
                  <a:gd name="T7" fmla="*/ 24 h 30"/>
                  <a:gd name="T8" fmla="*/ 0 w 48"/>
                  <a:gd name="T9" fmla="*/ 24 h 30"/>
                  <a:gd name="T10" fmla="*/ 6 w 48"/>
                  <a:gd name="T11" fmla="*/ 24 h 30"/>
                  <a:gd name="T12" fmla="*/ 12 w 48"/>
                  <a:gd name="T13" fmla="*/ 30 h 30"/>
                  <a:gd name="T14" fmla="*/ 24 w 48"/>
                  <a:gd name="T15" fmla="*/ 24 h 30"/>
                  <a:gd name="T16" fmla="*/ 24 w 48"/>
                  <a:gd name="T17" fmla="*/ 24 h 30"/>
                  <a:gd name="T18" fmla="*/ 36 w 48"/>
                  <a:gd name="T19" fmla="*/ 18 h 30"/>
                  <a:gd name="T20" fmla="*/ 48 w 48"/>
                  <a:gd name="T21" fmla="*/ 12 h 30"/>
                  <a:gd name="T22" fmla="*/ 48 w 48"/>
                  <a:gd name="T23" fmla="*/ 6 h 30"/>
                  <a:gd name="T24" fmla="*/ 48 w 48"/>
                  <a:gd name="T25" fmla="*/ 6 h 30"/>
                  <a:gd name="T26" fmla="*/ 42 w 48"/>
                  <a:gd name="T27" fmla="*/ 0 h 30"/>
                  <a:gd name="T28" fmla="*/ 30 w 48"/>
                  <a:gd name="T29" fmla="*/ 0 h 30"/>
                  <a:gd name="T30" fmla="*/ 18 w 48"/>
                  <a:gd name="T31" fmla="*/ 6 h 30"/>
                  <a:gd name="T32" fmla="*/ 18 w 48"/>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18" y="6"/>
                    </a:moveTo>
                    <a:lnTo>
                      <a:pt x="6" y="12"/>
                    </a:lnTo>
                    <a:lnTo>
                      <a:pt x="0" y="18"/>
                    </a:lnTo>
                    <a:lnTo>
                      <a:pt x="0" y="24"/>
                    </a:lnTo>
                    <a:lnTo>
                      <a:pt x="6" y="24"/>
                    </a:lnTo>
                    <a:lnTo>
                      <a:pt x="12" y="30"/>
                    </a:lnTo>
                    <a:lnTo>
                      <a:pt x="24" y="24"/>
                    </a:lnTo>
                    <a:lnTo>
                      <a:pt x="36" y="18"/>
                    </a:lnTo>
                    <a:lnTo>
                      <a:pt x="48" y="12"/>
                    </a:lnTo>
                    <a:lnTo>
                      <a:pt x="48" y="6"/>
                    </a:lnTo>
                    <a:lnTo>
                      <a:pt x="42" y="0"/>
                    </a:lnTo>
                    <a:lnTo>
                      <a:pt x="30" y="0"/>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3" name="Freeform 324"/>
              <p:cNvSpPr>
                <a:spLocks/>
              </p:cNvSpPr>
              <p:nvPr/>
            </p:nvSpPr>
            <p:spPr bwMode="auto">
              <a:xfrm>
                <a:off x="2132" y="3053"/>
                <a:ext cx="12" cy="24"/>
              </a:xfrm>
              <a:custGeom>
                <a:avLst/>
                <a:gdLst>
                  <a:gd name="T0" fmla="*/ 0 w 12"/>
                  <a:gd name="T1" fmla="*/ 6 h 24"/>
                  <a:gd name="T2" fmla="*/ 6 w 12"/>
                  <a:gd name="T3" fmla="*/ 24 h 24"/>
                  <a:gd name="T4" fmla="*/ 12 w 12"/>
                  <a:gd name="T5" fmla="*/ 18 h 24"/>
                  <a:gd name="T6" fmla="*/ 6 w 12"/>
                  <a:gd name="T7" fmla="*/ 0 h 24"/>
                  <a:gd name="T8" fmla="*/ 0 w 12"/>
                  <a:gd name="T9" fmla="*/ 6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0" y="6"/>
                    </a:moveTo>
                    <a:lnTo>
                      <a:pt x="6" y="24"/>
                    </a:lnTo>
                    <a:lnTo>
                      <a:pt x="12" y="18"/>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4" name="Line 325"/>
              <p:cNvSpPr>
                <a:spLocks noChangeShapeType="1"/>
              </p:cNvSpPr>
              <p:nvPr/>
            </p:nvSpPr>
            <p:spPr bwMode="auto">
              <a:xfrm flipV="1">
                <a:off x="2144" y="3077"/>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5" name="Freeform 326"/>
              <p:cNvSpPr>
                <a:spLocks/>
              </p:cNvSpPr>
              <p:nvPr/>
            </p:nvSpPr>
            <p:spPr bwMode="auto">
              <a:xfrm>
                <a:off x="2198" y="3035"/>
                <a:ext cx="42" cy="36"/>
              </a:xfrm>
              <a:custGeom>
                <a:avLst/>
                <a:gdLst>
                  <a:gd name="T0" fmla="*/ 12 w 42"/>
                  <a:gd name="T1" fmla="*/ 12 h 36"/>
                  <a:gd name="T2" fmla="*/ 0 w 42"/>
                  <a:gd name="T3" fmla="*/ 18 h 36"/>
                  <a:gd name="T4" fmla="*/ 0 w 42"/>
                  <a:gd name="T5" fmla="*/ 30 h 36"/>
                  <a:gd name="T6" fmla="*/ 0 w 42"/>
                  <a:gd name="T7" fmla="*/ 36 h 36"/>
                  <a:gd name="T8" fmla="*/ 0 w 42"/>
                  <a:gd name="T9" fmla="*/ 36 h 36"/>
                  <a:gd name="T10" fmla="*/ 6 w 42"/>
                  <a:gd name="T11" fmla="*/ 36 h 36"/>
                  <a:gd name="T12" fmla="*/ 18 w 42"/>
                  <a:gd name="T13" fmla="*/ 36 h 36"/>
                  <a:gd name="T14" fmla="*/ 24 w 42"/>
                  <a:gd name="T15" fmla="*/ 24 h 36"/>
                  <a:gd name="T16" fmla="*/ 24 w 42"/>
                  <a:gd name="T17" fmla="*/ 24 h 36"/>
                  <a:gd name="T18" fmla="*/ 36 w 42"/>
                  <a:gd name="T19" fmla="*/ 18 h 36"/>
                  <a:gd name="T20" fmla="*/ 42 w 42"/>
                  <a:gd name="T21" fmla="*/ 6 h 36"/>
                  <a:gd name="T22" fmla="*/ 36 w 42"/>
                  <a:gd name="T23" fmla="*/ 0 h 36"/>
                  <a:gd name="T24" fmla="*/ 36 w 42"/>
                  <a:gd name="T25" fmla="*/ 0 h 36"/>
                  <a:gd name="T26" fmla="*/ 30 w 42"/>
                  <a:gd name="T27" fmla="*/ 0 h 36"/>
                  <a:gd name="T28" fmla="*/ 24 w 42"/>
                  <a:gd name="T29" fmla="*/ 6 h 36"/>
                  <a:gd name="T30" fmla="*/ 12 w 42"/>
                  <a:gd name="T31" fmla="*/ 12 h 36"/>
                  <a:gd name="T32" fmla="*/ 12 w 42"/>
                  <a:gd name="T33" fmla="*/ 12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12" y="12"/>
                    </a:moveTo>
                    <a:lnTo>
                      <a:pt x="0" y="18"/>
                    </a:lnTo>
                    <a:lnTo>
                      <a:pt x="0" y="30"/>
                    </a:lnTo>
                    <a:lnTo>
                      <a:pt x="0" y="36"/>
                    </a:lnTo>
                    <a:lnTo>
                      <a:pt x="6" y="36"/>
                    </a:lnTo>
                    <a:lnTo>
                      <a:pt x="18" y="36"/>
                    </a:lnTo>
                    <a:lnTo>
                      <a:pt x="24" y="24"/>
                    </a:lnTo>
                    <a:lnTo>
                      <a:pt x="36" y="18"/>
                    </a:lnTo>
                    <a:lnTo>
                      <a:pt x="42" y="6"/>
                    </a:lnTo>
                    <a:lnTo>
                      <a:pt x="36" y="0"/>
                    </a:lnTo>
                    <a:lnTo>
                      <a:pt x="30" y="0"/>
                    </a:lnTo>
                    <a:lnTo>
                      <a:pt x="24" y="6"/>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6" name="Freeform 327"/>
              <p:cNvSpPr>
                <a:spLocks/>
              </p:cNvSpPr>
              <p:nvPr/>
            </p:nvSpPr>
            <p:spPr bwMode="auto">
              <a:xfrm>
                <a:off x="2186" y="3023"/>
                <a:ext cx="24" cy="18"/>
              </a:xfrm>
              <a:custGeom>
                <a:avLst/>
                <a:gdLst>
                  <a:gd name="T0" fmla="*/ 0 w 24"/>
                  <a:gd name="T1" fmla="*/ 6 h 18"/>
                  <a:gd name="T2" fmla="*/ 18 w 24"/>
                  <a:gd name="T3" fmla="*/ 18 h 18"/>
                  <a:gd name="T4" fmla="*/ 24 w 24"/>
                  <a:gd name="T5" fmla="*/ 12 h 18"/>
                  <a:gd name="T6" fmla="*/ 6 w 24"/>
                  <a:gd name="T7" fmla="*/ 0 h 18"/>
                  <a:gd name="T8" fmla="*/ 0 w 24"/>
                  <a:gd name="T9" fmla="*/ 6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0" y="6"/>
                    </a:moveTo>
                    <a:lnTo>
                      <a:pt x="18" y="18"/>
                    </a:lnTo>
                    <a:lnTo>
                      <a:pt x="24" y="12"/>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7" name="Line 328"/>
              <p:cNvSpPr>
                <a:spLocks noChangeShapeType="1"/>
              </p:cNvSpPr>
              <p:nvPr/>
            </p:nvSpPr>
            <p:spPr bwMode="auto">
              <a:xfrm flipH="1" flipV="1">
                <a:off x="2204" y="304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8" name="Freeform 329"/>
              <p:cNvSpPr>
                <a:spLocks/>
              </p:cNvSpPr>
              <p:nvPr/>
            </p:nvSpPr>
            <p:spPr bwMode="auto">
              <a:xfrm>
                <a:off x="2252" y="2969"/>
                <a:ext cx="30" cy="48"/>
              </a:xfrm>
              <a:custGeom>
                <a:avLst/>
                <a:gdLst>
                  <a:gd name="T0" fmla="*/ 6 w 30"/>
                  <a:gd name="T1" fmla="*/ 18 h 48"/>
                  <a:gd name="T2" fmla="*/ 0 w 30"/>
                  <a:gd name="T3" fmla="*/ 30 h 48"/>
                  <a:gd name="T4" fmla="*/ 0 w 30"/>
                  <a:gd name="T5" fmla="*/ 42 h 48"/>
                  <a:gd name="T6" fmla="*/ 0 w 30"/>
                  <a:gd name="T7" fmla="*/ 48 h 48"/>
                  <a:gd name="T8" fmla="*/ 0 w 30"/>
                  <a:gd name="T9" fmla="*/ 48 h 48"/>
                  <a:gd name="T10" fmla="*/ 12 w 30"/>
                  <a:gd name="T11" fmla="*/ 48 h 48"/>
                  <a:gd name="T12" fmla="*/ 18 w 30"/>
                  <a:gd name="T13" fmla="*/ 42 h 48"/>
                  <a:gd name="T14" fmla="*/ 24 w 30"/>
                  <a:gd name="T15" fmla="*/ 30 h 48"/>
                  <a:gd name="T16" fmla="*/ 24 w 30"/>
                  <a:gd name="T17" fmla="*/ 30 h 48"/>
                  <a:gd name="T18" fmla="*/ 30 w 30"/>
                  <a:gd name="T19" fmla="*/ 18 h 48"/>
                  <a:gd name="T20" fmla="*/ 30 w 30"/>
                  <a:gd name="T21" fmla="*/ 6 h 48"/>
                  <a:gd name="T22" fmla="*/ 24 w 30"/>
                  <a:gd name="T23" fmla="*/ 0 h 48"/>
                  <a:gd name="T24" fmla="*/ 24 w 30"/>
                  <a:gd name="T25" fmla="*/ 0 h 48"/>
                  <a:gd name="T26" fmla="*/ 18 w 30"/>
                  <a:gd name="T27" fmla="*/ 0 h 48"/>
                  <a:gd name="T28" fmla="*/ 12 w 30"/>
                  <a:gd name="T29" fmla="*/ 12 h 48"/>
                  <a:gd name="T30" fmla="*/ 6 w 30"/>
                  <a:gd name="T31" fmla="*/ 18 h 48"/>
                  <a:gd name="T32" fmla="*/ 6 w 30"/>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6" y="18"/>
                    </a:moveTo>
                    <a:lnTo>
                      <a:pt x="0" y="30"/>
                    </a:lnTo>
                    <a:lnTo>
                      <a:pt x="0" y="42"/>
                    </a:lnTo>
                    <a:lnTo>
                      <a:pt x="0" y="48"/>
                    </a:lnTo>
                    <a:lnTo>
                      <a:pt x="12" y="48"/>
                    </a:lnTo>
                    <a:lnTo>
                      <a:pt x="18" y="42"/>
                    </a:lnTo>
                    <a:lnTo>
                      <a:pt x="24" y="30"/>
                    </a:lnTo>
                    <a:lnTo>
                      <a:pt x="30" y="18"/>
                    </a:lnTo>
                    <a:lnTo>
                      <a:pt x="30" y="6"/>
                    </a:lnTo>
                    <a:lnTo>
                      <a:pt x="24" y="0"/>
                    </a:lnTo>
                    <a:lnTo>
                      <a:pt x="18" y="0"/>
                    </a:lnTo>
                    <a:lnTo>
                      <a:pt x="12" y="12"/>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799" name="Freeform 330"/>
              <p:cNvSpPr>
                <a:spLocks/>
              </p:cNvSpPr>
              <p:nvPr/>
            </p:nvSpPr>
            <p:spPr bwMode="auto">
              <a:xfrm>
                <a:off x="2228" y="2975"/>
                <a:ext cx="24" cy="12"/>
              </a:xfrm>
              <a:custGeom>
                <a:avLst/>
                <a:gdLst>
                  <a:gd name="T0" fmla="*/ 0 w 24"/>
                  <a:gd name="T1" fmla="*/ 6 h 12"/>
                  <a:gd name="T2" fmla="*/ 18 w 24"/>
                  <a:gd name="T3" fmla="*/ 12 h 12"/>
                  <a:gd name="T4" fmla="*/ 24 w 24"/>
                  <a:gd name="T5" fmla="*/ 6 h 12"/>
                  <a:gd name="T6" fmla="*/ 6 w 24"/>
                  <a:gd name="T7" fmla="*/ 0 h 12"/>
                  <a:gd name="T8" fmla="*/ 0 w 24"/>
                  <a:gd name="T9" fmla="*/ 6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6"/>
                    </a:moveTo>
                    <a:lnTo>
                      <a:pt x="18" y="12"/>
                    </a:lnTo>
                    <a:lnTo>
                      <a:pt x="24" y="6"/>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0" name="Line 331"/>
              <p:cNvSpPr>
                <a:spLocks noChangeShapeType="1"/>
              </p:cNvSpPr>
              <p:nvPr/>
            </p:nvSpPr>
            <p:spPr bwMode="auto">
              <a:xfrm flipH="1">
                <a:off x="2252" y="2987"/>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1" name="Freeform 332"/>
              <p:cNvSpPr>
                <a:spLocks/>
              </p:cNvSpPr>
              <p:nvPr/>
            </p:nvSpPr>
            <p:spPr bwMode="auto">
              <a:xfrm>
                <a:off x="2276" y="2897"/>
                <a:ext cx="24" cy="48"/>
              </a:xfrm>
              <a:custGeom>
                <a:avLst/>
                <a:gdLst>
                  <a:gd name="T0" fmla="*/ 0 w 24"/>
                  <a:gd name="T1" fmla="*/ 24 h 48"/>
                  <a:gd name="T2" fmla="*/ 0 w 24"/>
                  <a:gd name="T3" fmla="*/ 36 h 48"/>
                  <a:gd name="T4" fmla="*/ 6 w 24"/>
                  <a:gd name="T5" fmla="*/ 42 h 48"/>
                  <a:gd name="T6" fmla="*/ 12 w 24"/>
                  <a:gd name="T7" fmla="*/ 48 h 48"/>
                  <a:gd name="T8" fmla="*/ 12 w 24"/>
                  <a:gd name="T9" fmla="*/ 48 h 48"/>
                  <a:gd name="T10" fmla="*/ 18 w 24"/>
                  <a:gd name="T11" fmla="*/ 42 h 48"/>
                  <a:gd name="T12" fmla="*/ 18 w 24"/>
                  <a:gd name="T13" fmla="*/ 36 h 48"/>
                  <a:gd name="T14" fmla="*/ 24 w 24"/>
                  <a:gd name="T15" fmla="*/ 24 h 48"/>
                  <a:gd name="T16" fmla="*/ 24 w 24"/>
                  <a:gd name="T17" fmla="*/ 24 h 48"/>
                  <a:gd name="T18" fmla="*/ 24 w 24"/>
                  <a:gd name="T19" fmla="*/ 12 h 48"/>
                  <a:gd name="T20" fmla="*/ 18 w 24"/>
                  <a:gd name="T21" fmla="*/ 0 h 48"/>
                  <a:gd name="T22" fmla="*/ 12 w 24"/>
                  <a:gd name="T23" fmla="*/ 0 h 48"/>
                  <a:gd name="T24" fmla="*/ 12 w 24"/>
                  <a:gd name="T25" fmla="*/ 0 h 48"/>
                  <a:gd name="T26" fmla="*/ 6 w 24"/>
                  <a:gd name="T27" fmla="*/ 0 h 48"/>
                  <a:gd name="T28" fmla="*/ 6 w 24"/>
                  <a:gd name="T29" fmla="*/ 12 h 48"/>
                  <a:gd name="T30" fmla="*/ 0 w 24"/>
                  <a:gd name="T31" fmla="*/ 24 h 48"/>
                  <a:gd name="T32" fmla="*/ 0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0" y="24"/>
                    </a:moveTo>
                    <a:lnTo>
                      <a:pt x="0" y="36"/>
                    </a:lnTo>
                    <a:lnTo>
                      <a:pt x="6" y="42"/>
                    </a:lnTo>
                    <a:lnTo>
                      <a:pt x="12" y="48"/>
                    </a:lnTo>
                    <a:lnTo>
                      <a:pt x="18" y="42"/>
                    </a:lnTo>
                    <a:lnTo>
                      <a:pt x="18" y="36"/>
                    </a:lnTo>
                    <a:lnTo>
                      <a:pt x="24" y="24"/>
                    </a:lnTo>
                    <a:lnTo>
                      <a:pt x="24" y="12"/>
                    </a:lnTo>
                    <a:lnTo>
                      <a:pt x="18" y="0"/>
                    </a:lnTo>
                    <a:lnTo>
                      <a:pt x="12" y="0"/>
                    </a:lnTo>
                    <a:lnTo>
                      <a:pt x="6" y="0"/>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2" name="Rectangle 333"/>
              <p:cNvSpPr>
                <a:spLocks noChangeArrowheads="1"/>
              </p:cNvSpPr>
              <p:nvPr/>
            </p:nvSpPr>
            <p:spPr bwMode="auto">
              <a:xfrm>
                <a:off x="2246" y="2915"/>
                <a:ext cx="24"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3" name="Line 334"/>
              <p:cNvSpPr>
                <a:spLocks noChangeShapeType="1"/>
              </p:cNvSpPr>
              <p:nvPr/>
            </p:nvSpPr>
            <p:spPr bwMode="auto">
              <a:xfrm flipH="1">
                <a:off x="2270" y="2921"/>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4" name="Freeform 335"/>
              <p:cNvSpPr>
                <a:spLocks/>
              </p:cNvSpPr>
              <p:nvPr/>
            </p:nvSpPr>
            <p:spPr bwMode="auto">
              <a:xfrm>
                <a:off x="2264" y="2819"/>
                <a:ext cx="24" cy="48"/>
              </a:xfrm>
              <a:custGeom>
                <a:avLst/>
                <a:gdLst>
                  <a:gd name="T0" fmla="*/ 6 w 24"/>
                  <a:gd name="T1" fmla="*/ 30 h 48"/>
                  <a:gd name="T2" fmla="*/ 6 w 24"/>
                  <a:gd name="T3" fmla="*/ 42 h 48"/>
                  <a:gd name="T4" fmla="*/ 18 w 24"/>
                  <a:gd name="T5" fmla="*/ 48 h 48"/>
                  <a:gd name="T6" fmla="*/ 24 w 24"/>
                  <a:gd name="T7" fmla="*/ 48 h 48"/>
                  <a:gd name="T8" fmla="*/ 24 w 24"/>
                  <a:gd name="T9" fmla="*/ 48 h 48"/>
                  <a:gd name="T10" fmla="*/ 24 w 24"/>
                  <a:gd name="T11" fmla="*/ 42 h 48"/>
                  <a:gd name="T12" fmla="*/ 24 w 24"/>
                  <a:gd name="T13" fmla="*/ 36 h 48"/>
                  <a:gd name="T14" fmla="*/ 24 w 24"/>
                  <a:gd name="T15" fmla="*/ 24 h 48"/>
                  <a:gd name="T16" fmla="*/ 24 w 24"/>
                  <a:gd name="T17" fmla="*/ 24 h 48"/>
                  <a:gd name="T18" fmla="*/ 18 w 24"/>
                  <a:gd name="T19" fmla="*/ 12 h 48"/>
                  <a:gd name="T20" fmla="*/ 12 w 24"/>
                  <a:gd name="T21" fmla="*/ 6 h 48"/>
                  <a:gd name="T22" fmla="*/ 6 w 24"/>
                  <a:gd name="T23" fmla="*/ 0 h 48"/>
                  <a:gd name="T24" fmla="*/ 6 w 24"/>
                  <a:gd name="T25" fmla="*/ 0 h 48"/>
                  <a:gd name="T26" fmla="*/ 0 w 24"/>
                  <a:gd name="T27" fmla="*/ 6 h 48"/>
                  <a:gd name="T28" fmla="*/ 0 w 24"/>
                  <a:gd name="T29" fmla="*/ 18 h 48"/>
                  <a:gd name="T30" fmla="*/ 6 w 24"/>
                  <a:gd name="T31" fmla="*/ 30 h 48"/>
                  <a:gd name="T32" fmla="*/ 6 w 24"/>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6" y="30"/>
                    </a:moveTo>
                    <a:lnTo>
                      <a:pt x="6" y="42"/>
                    </a:lnTo>
                    <a:lnTo>
                      <a:pt x="18" y="48"/>
                    </a:lnTo>
                    <a:lnTo>
                      <a:pt x="24" y="48"/>
                    </a:lnTo>
                    <a:lnTo>
                      <a:pt x="24" y="42"/>
                    </a:lnTo>
                    <a:lnTo>
                      <a:pt x="24" y="36"/>
                    </a:lnTo>
                    <a:lnTo>
                      <a:pt x="24" y="24"/>
                    </a:lnTo>
                    <a:lnTo>
                      <a:pt x="18" y="12"/>
                    </a:lnTo>
                    <a:lnTo>
                      <a:pt x="12" y="6"/>
                    </a:lnTo>
                    <a:lnTo>
                      <a:pt x="6" y="0"/>
                    </a:lnTo>
                    <a:lnTo>
                      <a:pt x="0" y="6"/>
                    </a:lnTo>
                    <a:lnTo>
                      <a:pt x="0" y="18"/>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5" name="Freeform 336"/>
              <p:cNvSpPr>
                <a:spLocks/>
              </p:cNvSpPr>
              <p:nvPr/>
            </p:nvSpPr>
            <p:spPr bwMode="auto">
              <a:xfrm>
                <a:off x="2240" y="2849"/>
                <a:ext cx="24" cy="12"/>
              </a:xfrm>
              <a:custGeom>
                <a:avLst/>
                <a:gdLst>
                  <a:gd name="T0" fmla="*/ 0 w 24"/>
                  <a:gd name="T1" fmla="*/ 12 h 12"/>
                  <a:gd name="T2" fmla="*/ 24 w 24"/>
                  <a:gd name="T3" fmla="*/ 6 h 12"/>
                  <a:gd name="T4" fmla="*/ 18 w 24"/>
                  <a:gd name="T5" fmla="*/ 0 h 12"/>
                  <a:gd name="T6" fmla="*/ 0 w 24"/>
                  <a:gd name="T7" fmla="*/ 6 h 12"/>
                  <a:gd name="T8" fmla="*/ 0 w 24"/>
                  <a:gd name="T9" fmla="*/ 12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12"/>
                    </a:moveTo>
                    <a:lnTo>
                      <a:pt x="24" y="6"/>
                    </a:lnTo>
                    <a:lnTo>
                      <a:pt x="18" y="0"/>
                    </a:lnTo>
                    <a:lnTo>
                      <a:pt x="0" y="6"/>
                    </a:lnTo>
                    <a:lnTo>
                      <a:pt x="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6" name="Line 337"/>
              <p:cNvSpPr>
                <a:spLocks noChangeShapeType="1"/>
              </p:cNvSpPr>
              <p:nvPr/>
            </p:nvSpPr>
            <p:spPr bwMode="auto">
              <a:xfrm flipH="1">
                <a:off x="2258" y="2849"/>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7" name="Freeform 338"/>
              <p:cNvSpPr>
                <a:spLocks/>
              </p:cNvSpPr>
              <p:nvPr/>
            </p:nvSpPr>
            <p:spPr bwMode="auto">
              <a:xfrm>
                <a:off x="2204" y="2789"/>
                <a:ext cx="24" cy="18"/>
              </a:xfrm>
              <a:custGeom>
                <a:avLst/>
                <a:gdLst>
                  <a:gd name="T0" fmla="*/ 6 w 24"/>
                  <a:gd name="T1" fmla="*/ 18 h 18"/>
                  <a:gd name="T2" fmla="*/ 24 w 24"/>
                  <a:gd name="T3" fmla="*/ 6 h 18"/>
                  <a:gd name="T4" fmla="*/ 18 w 24"/>
                  <a:gd name="T5" fmla="*/ 0 h 18"/>
                  <a:gd name="T6" fmla="*/ 0 w 24"/>
                  <a:gd name="T7" fmla="*/ 12 h 18"/>
                  <a:gd name="T8" fmla="*/ 6 w 24"/>
                  <a:gd name="T9" fmla="*/ 18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6" y="18"/>
                    </a:moveTo>
                    <a:lnTo>
                      <a:pt x="24" y="6"/>
                    </a:lnTo>
                    <a:lnTo>
                      <a:pt x="18" y="0"/>
                    </a:lnTo>
                    <a:lnTo>
                      <a:pt x="0" y="12"/>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8" name="Line 339"/>
              <p:cNvSpPr>
                <a:spLocks noChangeShapeType="1"/>
              </p:cNvSpPr>
              <p:nvPr/>
            </p:nvSpPr>
            <p:spPr bwMode="auto">
              <a:xfrm flipH="1">
                <a:off x="2222" y="278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09" name="Freeform 340"/>
              <p:cNvSpPr>
                <a:spLocks/>
              </p:cNvSpPr>
              <p:nvPr/>
            </p:nvSpPr>
            <p:spPr bwMode="auto">
              <a:xfrm>
                <a:off x="2156" y="2717"/>
                <a:ext cx="42" cy="30"/>
              </a:xfrm>
              <a:custGeom>
                <a:avLst/>
                <a:gdLst>
                  <a:gd name="T0" fmla="*/ 18 w 42"/>
                  <a:gd name="T1" fmla="*/ 24 h 30"/>
                  <a:gd name="T2" fmla="*/ 30 w 42"/>
                  <a:gd name="T3" fmla="*/ 30 h 30"/>
                  <a:gd name="T4" fmla="*/ 36 w 42"/>
                  <a:gd name="T5" fmla="*/ 30 h 30"/>
                  <a:gd name="T6" fmla="*/ 42 w 42"/>
                  <a:gd name="T7" fmla="*/ 24 h 30"/>
                  <a:gd name="T8" fmla="*/ 42 w 42"/>
                  <a:gd name="T9" fmla="*/ 24 h 30"/>
                  <a:gd name="T10" fmla="*/ 42 w 42"/>
                  <a:gd name="T11" fmla="*/ 18 h 30"/>
                  <a:gd name="T12" fmla="*/ 36 w 42"/>
                  <a:gd name="T13" fmla="*/ 12 h 30"/>
                  <a:gd name="T14" fmla="*/ 24 w 42"/>
                  <a:gd name="T15" fmla="*/ 6 h 30"/>
                  <a:gd name="T16" fmla="*/ 24 w 42"/>
                  <a:gd name="T17" fmla="*/ 6 h 30"/>
                  <a:gd name="T18" fmla="*/ 12 w 42"/>
                  <a:gd name="T19" fmla="*/ 0 h 30"/>
                  <a:gd name="T20" fmla="*/ 6 w 42"/>
                  <a:gd name="T21" fmla="*/ 0 h 30"/>
                  <a:gd name="T22" fmla="*/ 0 w 42"/>
                  <a:gd name="T23" fmla="*/ 6 h 30"/>
                  <a:gd name="T24" fmla="*/ 0 w 42"/>
                  <a:gd name="T25" fmla="*/ 6 h 30"/>
                  <a:gd name="T26" fmla="*/ 0 w 42"/>
                  <a:gd name="T27" fmla="*/ 12 h 30"/>
                  <a:gd name="T28" fmla="*/ 6 w 42"/>
                  <a:gd name="T29" fmla="*/ 18 h 30"/>
                  <a:gd name="T30" fmla="*/ 18 w 42"/>
                  <a:gd name="T31" fmla="*/ 24 h 30"/>
                  <a:gd name="T32" fmla="*/ 18 w 42"/>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0"/>
                  <a:gd name="T53" fmla="*/ 42 w 42"/>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0">
                    <a:moveTo>
                      <a:pt x="18" y="24"/>
                    </a:moveTo>
                    <a:lnTo>
                      <a:pt x="30" y="30"/>
                    </a:lnTo>
                    <a:lnTo>
                      <a:pt x="36" y="30"/>
                    </a:lnTo>
                    <a:lnTo>
                      <a:pt x="42" y="24"/>
                    </a:lnTo>
                    <a:lnTo>
                      <a:pt x="42" y="18"/>
                    </a:lnTo>
                    <a:lnTo>
                      <a:pt x="36" y="12"/>
                    </a:lnTo>
                    <a:lnTo>
                      <a:pt x="24" y="6"/>
                    </a:lnTo>
                    <a:lnTo>
                      <a:pt x="12" y="0"/>
                    </a:lnTo>
                    <a:lnTo>
                      <a:pt x="6" y="0"/>
                    </a:lnTo>
                    <a:lnTo>
                      <a:pt x="0" y="6"/>
                    </a:lnTo>
                    <a:lnTo>
                      <a:pt x="0" y="12"/>
                    </a:lnTo>
                    <a:lnTo>
                      <a:pt x="6" y="18"/>
                    </a:lnTo>
                    <a:lnTo>
                      <a:pt x="18"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0" name="Freeform 341"/>
              <p:cNvSpPr>
                <a:spLocks/>
              </p:cNvSpPr>
              <p:nvPr/>
            </p:nvSpPr>
            <p:spPr bwMode="auto">
              <a:xfrm>
                <a:off x="2222" y="2753"/>
                <a:ext cx="42" cy="42"/>
              </a:xfrm>
              <a:custGeom>
                <a:avLst/>
                <a:gdLst>
                  <a:gd name="T0" fmla="*/ 12 w 42"/>
                  <a:gd name="T1" fmla="*/ 30 h 42"/>
                  <a:gd name="T2" fmla="*/ 24 w 42"/>
                  <a:gd name="T3" fmla="*/ 36 h 42"/>
                  <a:gd name="T4" fmla="*/ 30 w 42"/>
                  <a:gd name="T5" fmla="*/ 42 h 42"/>
                  <a:gd name="T6" fmla="*/ 36 w 42"/>
                  <a:gd name="T7" fmla="*/ 42 h 42"/>
                  <a:gd name="T8" fmla="*/ 36 w 42"/>
                  <a:gd name="T9" fmla="*/ 42 h 42"/>
                  <a:gd name="T10" fmla="*/ 42 w 42"/>
                  <a:gd name="T11" fmla="*/ 36 h 42"/>
                  <a:gd name="T12" fmla="*/ 36 w 42"/>
                  <a:gd name="T13" fmla="*/ 24 h 42"/>
                  <a:gd name="T14" fmla="*/ 30 w 42"/>
                  <a:gd name="T15" fmla="*/ 12 h 42"/>
                  <a:gd name="T16" fmla="*/ 30 w 42"/>
                  <a:gd name="T17" fmla="*/ 12 h 42"/>
                  <a:gd name="T18" fmla="*/ 18 w 42"/>
                  <a:gd name="T19" fmla="*/ 6 h 42"/>
                  <a:gd name="T20" fmla="*/ 12 w 42"/>
                  <a:gd name="T21" fmla="*/ 0 h 42"/>
                  <a:gd name="T22" fmla="*/ 0 w 42"/>
                  <a:gd name="T23" fmla="*/ 0 h 42"/>
                  <a:gd name="T24" fmla="*/ 0 w 42"/>
                  <a:gd name="T25" fmla="*/ 0 h 42"/>
                  <a:gd name="T26" fmla="*/ 0 w 42"/>
                  <a:gd name="T27" fmla="*/ 6 h 42"/>
                  <a:gd name="T28" fmla="*/ 6 w 42"/>
                  <a:gd name="T29" fmla="*/ 18 h 42"/>
                  <a:gd name="T30" fmla="*/ 12 w 42"/>
                  <a:gd name="T31" fmla="*/ 30 h 42"/>
                  <a:gd name="T32" fmla="*/ 12 w 42"/>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12" y="30"/>
                    </a:moveTo>
                    <a:lnTo>
                      <a:pt x="24" y="36"/>
                    </a:lnTo>
                    <a:lnTo>
                      <a:pt x="30" y="42"/>
                    </a:lnTo>
                    <a:lnTo>
                      <a:pt x="36" y="42"/>
                    </a:lnTo>
                    <a:lnTo>
                      <a:pt x="42" y="36"/>
                    </a:lnTo>
                    <a:lnTo>
                      <a:pt x="36" y="24"/>
                    </a:lnTo>
                    <a:lnTo>
                      <a:pt x="30" y="12"/>
                    </a:lnTo>
                    <a:lnTo>
                      <a:pt x="18" y="6"/>
                    </a:lnTo>
                    <a:lnTo>
                      <a:pt x="12" y="0"/>
                    </a:lnTo>
                    <a:lnTo>
                      <a:pt x="0" y="0"/>
                    </a:lnTo>
                    <a:lnTo>
                      <a:pt x="0" y="6"/>
                    </a:lnTo>
                    <a:lnTo>
                      <a:pt x="6" y="18"/>
                    </a:lnTo>
                    <a:lnTo>
                      <a:pt x="12"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1" name="Freeform 342"/>
              <p:cNvSpPr>
                <a:spLocks/>
              </p:cNvSpPr>
              <p:nvPr/>
            </p:nvSpPr>
            <p:spPr bwMode="auto">
              <a:xfrm>
                <a:off x="2156" y="2747"/>
                <a:ext cx="12" cy="18"/>
              </a:xfrm>
              <a:custGeom>
                <a:avLst/>
                <a:gdLst>
                  <a:gd name="T0" fmla="*/ 6 w 12"/>
                  <a:gd name="T1" fmla="*/ 18 h 18"/>
                  <a:gd name="T2" fmla="*/ 12 w 12"/>
                  <a:gd name="T3" fmla="*/ 0 h 18"/>
                  <a:gd name="T4" fmla="*/ 6 w 12"/>
                  <a:gd name="T5" fmla="*/ 0 h 18"/>
                  <a:gd name="T6" fmla="*/ 0 w 12"/>
                  <a:gd name="T7" fmla="*/ 18 h 18"/>
                  <a:gd name="T8" fmla="*/ 6 w 12"/>
                  <a:gd name="T9" fmla="*/ 18 h 18"/>
                  <a:gd name="T10" fmla="*/ 0 60000 65536"/>
                  <a:gd name="T11" fmla="*/ 0 60000 65536"/>
                  <a:gd name="T12" fmla="*/ 0 60000 65536"/>
                  <a:gd name="T13" fmla="*/ 0 60000 65536"/>
                  <a:gd name="T14" fmla="*/ 0 60000 65536"/>
                  <a:gd name="T15" fmla="*/ 0 w 12"/>
                  <a:gd name="T16" fmla="*/ 0 h 18"/>
                  <a:gd name="T17" fmla="*/ 12 w 12"/>
                  <a:gd name="T18" fmla="*/ 18 h 18"/>
                </a:gdLst>
                <a:ahLst/>
                <a:cxnLst>
                  <a:cxn ang="T10">
                    <a:pos x="T0" y="T1"/>
                  </a:cxn>
                  <a:cxn ang="T11">
                    <a:pos x="T2" y="T3"/>
                  </a:cxn>
                  <a:cxn ang="T12">
                    <a:pos x="T4" y="T5"/>
                  </a:cxn>
                  <a:cxn ang="T13">
                    <a:pos x="T6" y="T7"/>
                  </a:cxn>
                  <a:cxn ang="T14">
                    <a:pos x="T8" y="T9"/>
                  </a:cxn>
                </a:cxnLst>
                <a:rect l="T15" t="T16" r="T17" b="T18"/>
                <a:pathLst>
                  <a:path w="12" h="18">
                    <a:moveTo>
                      <a:pt x="6" y="18"/>
                    </a:moveTo>
                    <a:lnTo>
                      <a:pt x="12" y="0"/>
                    </a:lnTo>
                    <a:lnTo>
                      <a:pt x="6" y="0"/>
                    </a:lnTo>
                    <a:lnTo>
                      <a:pt x="0" y="18"/>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2" name="Line 343"/>
              <p:cNvSpPr>
                <a:spLocks noChangeShapeType="1"/>
              </p:cNvSpPr>
              <p:nvPr/>
            </p:nvSpPr>
            <p:spPr bwMode="auto">
              <a:xfrm>
                <a:off x="2168" y="2741"/>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3" name="Freeform 344"/>
              <p:cNvSpPr>
                <a:spLocks/>
              </p:cNvSpPr>
              <p:nvPr/>
            </p:nvSpPr>
            <p:spPr bwMode="auto">
              <a:xfrm>
                <a:off x="2072" y="2699"/>
                <a:ext cx="54" cy="24"/>
              </a:xfrm>
              <a:custGeom>
                <a:avLst/>
                <a:gdLst>
                  <a:gd name="T0" fmla="*/ 24 w 54"/>
                  <a:gd name="T1" fmla="*/ 24 h 24"/>
                  <a:gd name="T2" fmla="*/ 42 w 54"/>
                  <a:gd name="T3" fmla="*/ 24 h 24"/>
                  <a:gd name="T4" fmla="*/ 48 w 54"/>
                  <a:gd name="T5" fmla="*/ 18 h 24"/>
                  <a:gd name="T6" fmla="*/ 54 w 54"/>
                  <a:gd name="T7" fmla="*/ 12 h 24"/>
                  <a:gd name="T8" fmla="*/ 54 w 54"/>
                  <a:gd name="T9" fmla="*/ 12 h 24"/>
                  <a:gd name="T10" fmla="*/ 48 w 54"/>
                  <a:gd name="T11" fmla="*/ 6 h 24"/>
                  <a:gd name="T12" fmla="*/ 42 w 54"/>
                  <a:gd name="T13" fmla="*/ 6 h 24"/>
                  <a:gd name="T14" fmla="*/ 30 w 54"/>
                  <a:gd name="T15" fmla="*/ 0 h 24"/>
                  <a:gd name="T16" fmla="*/ 30 w 54"/>
                  <a:gd name="T17" fmla="*/ 0 h 24"/>
                  <a:gd name="T18" fmla="*/ 18 w 54"/>
                  <a:gd name="T19" fmla="*/ 0 h 24"/>
                  <a:gd name="T20" fmla="*/ 6 w 54"/>
                  <a:gd name="T21" fmla="*/ 6 h 24"/>
                  <a:gd name="T22" fmla="*/ 0 w 54"/>
                  <a:gd name="T23" fmla="*/ 12 h 24"/>
                  <a:gd name="T24" fmla="*/ 0 w 54"/>
                  <a:gd name="T25" fmla="*/ 12 h 24"/>
                  <a:gd name="T26" fmla="*/ 6 w 54"/>
                  <a:gd name="T27" fmla="*/ 18 h 24"/>
                  <a:gd name="T28" fmla="*/ 12 w 54"/>
                  <a:gd name="T29" fmla="*/ 18 h 24"/>
                  <a:gd name="T30" fmla="*/ 24 w 54"/>
                  <a:gd name="T31" fmla="*/ 24 h 24"/>
                  <a:gd name="T32" fmla="*/ 24 w 54"/>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24" y="24"/>
                    </a:moveTo>
                    <a:lnTo>
                      <a:pt x="42" y="24"/>
                    </a:lnTo>
                    <a:lnTo>
                      <a:pt x="48" y="18"/>
                    </a:lnTo>
                    <a:lnTo>
                      <a:pt x="54" y="12"/>
                    </a:lnTo>
                    <a:lnTo>
                      <a:pt x="48" y="6"/>
                    </a:lnTo>
                    <a:lnTo>
                      <a:pt x="42" y="6"/>
                    </a:lnTo>
                    <a:lnTo>
                      <a:pt x="30" y="0"/>
                    </a:lnTo>
                    <a:lnTo>
                      <a:pt x="18" y="0"/>
                    </a:lnTo>
                    <a:lnTo>
                      <a:pt x="6" y="6"/>
                    </a:lnTo>
                    <a:lnTo>
                      <a:pt x="0" y="12"/>
                    </a:lnTo>
                    <a:lnTo>
                      <a:pt x="6" y="18"/>
                    </a:lnTo>
                    <a:lnTo>
                      <a:pt x="12" y="18"/>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4" name="Rectangle 345"/>
              <p:cNvSpPr>
                <a:spLocks noChangeArrowheads="1"/>
              </p:cNvSpPr>
              <p:nvPr/>
            </p:nvSpPr>
            <p:spPr bwMode="auto">
              <a:xfrm>
                <a:off x="2090" y="2729"/>
                <a:ext cx="12"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5" name="Line 346"/>
              <p:cNvSpPr>
                <a:spLocks noChangeShapeType="1"/>
              </p:cNvSpPr>
              <p:nvPr/>
            </p:nvSpPr>
            <p:spPr bwMode="auto">
              <a:xfrm>
                <a:off x="2096" y="2723"/>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6" name="Freeform 347"/>
              <p:cNvSpPr>
                <a:spLocks/>
              </p:cNvSpPr>
              <p:nvPr/>
            </p:nvSpPr>
            <p:spPr bwMode="auto">
              <a:xfrm>
                <a:off x="1994" y="2711"/>
                <a:ext cx="48" cy="24"/>
              </a:xfrm>
              <a:custGeom>
                <a:avLst/>
                <a:gdLst>
                  <a:gd name="T0" fmla="*/ 30 w 48"/>
                  <a:gd name="T1" fmla="*/ 18 h 24"/>
                  <a:gd name="T2" fmla="*/ 42 w 48"/>
                  <a:gd name="T3" fmla="*/ 12 h 24"/>
                  <a:gd name="T4" fmla="*/ 48 w 48"/>
                  <a:gd name="T5" fmla="*/ 6 h 24"/>
                  <a:gd name="T6" fmla="*/ 48 w 48"/>
                  <a:gd name="T7" fmla="*/ 0 h 24"/>
                  <a:gd name="T8" fmla="*/ 48 w 48"/>
                  <a:gd name="T9" fmla="*/ 0 h 24"/>
                  <a:gd name="T10" fmla="*/ 48 w 48"/>
                  <a:gd name="T11" fmla="*/ 0 h 24"/>
                  <a:gd name="T12" fmla="*/ 36 w 48"/>
                  <a:gd name="T13" fmla="*/ 0 h 24"/>
                  <a:gd name="T14" fmla="*/ 24 w 48"/>
                  <a:gd name="T15" fmla="*/ 0 h 24"/>
                  <a:gd name="T16" fmla="*/ 24 w 48"/>
                  <a:gd name="T17" fmla="*/ 0 h 24"/>
                  <a:gd name="T18" fmla="*/ 12 w 48"/>
                  <a:gd name="T19" fmla="*/ 6 h 24"/>
                  <a:gd name="T20" fmla="*/ 6 w 48"/>
                  <a:gd name="T21" fmla="*/ 12 h 24"/>
                  <a:gd name="T22" fmla="*/ 0 w 48"/>
                  <a:gd name="T23" fmla="*/ 18 h 24"/>
                  <a:gd name="T24" fmla="*/ 0 w 48"/>
                  <a:gd name="T25" fmla="*/ 18 h 24"/>
                  <a:gd name="T26" fmla="*/ 6 w 48"/>
                  <a:gd name="T27" fmla="*/ 24 h 24"/>
                  <a:gd name="T28" fmla="*/ 18 w 48"/>
                  <a:gd name="T29" fmla="*/ 24 h 24"/>
                  <a:gd name="T30" fmla="*/ 30 w 48"/>
                  <a:gd name="T31" fmla="*/ 18 h 24"/>
                  <a:gd name="T32" fmla="*/ 30 w 48"/>
                  <a:gd name="T33" fmla="*/ 18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30" y="18"/>
                    </a:moveTo>
                    <a:lnTo>
                      <a:pt x="42" y="12"/>
                    </a:lnTo>
                    <a:lnTo>
                      <a:pt x="48" y="6"/>
                    </a:lnTo>
                    <a:lnTo>
                      <a:pt x="48" y="0"/>
                    </a:lnTo>
                    <a:lnTo>
                      <a:pt x="36" y="0"/>
                    </a:lnTo>
                    <a:lnTo>
                      <a:pt x="24" y="0"/>
                    </a:lnTo>
                    <a:lnTo>
                      <a:pt x="12" y="6"/>
                    </a:lnTo>
                    <a:lnTo>
                      <a:pt x="6" y="12"/>
                    </a:lnTo>
                    <a:lnTo>
                      <a:pt x="0" y="18"/>
                    </a:lnTo>
                    <a:lnTo>
                      <a:pt x="6" y="24"/>
                    </a:lnTo>
                    <a:lnTo>
                      <a:pt x="18" y="24"/>
                    </a:lnTo>
                    <a:lnTo>
                      <a:pt x="30"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7" name="Freeform 348"/>
              <p:cNvSpPr>
                <a:spLocks/>
              </p:cNvSpPr>
              <p:nvPr/>
            </p:nvSpPr>
            <p:spPr bwMode="auto">
              <a:xfrm>
                <a:off x="2018" y="2735"/>
                <a:ext cx="18" cy="24"/>
              </a:xfrm>
              <a:custGeom>
                <a:avLst/>
                <a:gdLst>
                  <a:gd name="T0" fmla="*/ 18 w 18"/>
                  <a:gd name="T1" fmla="*/ 18 h 24"/>
                  <a:gd name="T2" fmla="*/ 12 w 18"/>
                  <a:gd name="T3" fmla="*/ 0 h 24"/>
                  <a:gd name="T4" fmla="*/ 0 w 18"/>
                  <a:gd name="T5" fmla="*/ 6 h 24"/>
                  <a:gd name="T6" fmla="*/ 12 w 18"/>
                  <a:gd name="T7" fmla="*/ 24 h 24"/>
                  <a:gd name="T8" fmla="*/ 18 w 18"/>
                  <a:gd name="T9" fmla="*/ 18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18"/>
                    </a:moveTo>
                    <a:lnTo>
                      <a:pt x="12" y="0"/>
                    </a:lnTo>
                    <a:lnTo>
                      <a:pt x="0" y="6"/>
                    </a:lnTo>
                    <a:lnTo>
                      <a:pt x="12" y="24"/>
                    </a:lnTo>
                    <a:lnTo>
                      <a:pt x="18"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8" name="Line 349"/>
              <p:cNvSpPr>
                <a:spLocks noChangeShapeType="1"/>
              </p:cNvSpPr>
              <p:nvPr/>
            </p:nvSpPr>
            <p:spPr bwMode="auto">
              <a:xfrm>
                <a:off x="2024" y="2729"/>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19" name="Freeform 350"/>
              <p:cNvSpPr>
                <a:spLocks/>
              </p:cNvSpPr>
              <p:nvPr/>
            </p:nvSpPr>
            <p:spPr bwMode="auto">
              <a:xfrm>
                <a:off x="1928" y="2741"/>
                <a:ext cx="42" cy="36"/>
              </a:xfrm>
              <a:custGeom>
                <a:avLst/>
                <a:gdLst>
                  <a:gd name="T0" fmla="*/ 30 w 42"/>
                  <a:gd name="T1" fmla="*/ 24 h 36"/>
                  <a:gd name="T2" fmla="*/ 36 w 42"/>
                  <a:gd name="T3" fmla="*/ 18 h 36"/>
                  <a:gd name="T4" fmla="*/ 42 w 42"/>
                  <a:gd name="T5" fmla="*/ 6 h 36"/>
                  <a:gd name="T6" fmla="*/ 42 w 42"/>
                  <a:gd name="T7" fmla="*/ 0 h 36"/>
                  <a:gd name="T8" fmla="*/ 42 w 42"/>
                  <a:gd name="T9" fmla="*/ 0 h 36"/>
                  <a:gd name="T10" fmla="*/ 36 w 42"/>
                  <a:gd name="T11" fmla="*/ 0 h 36"/>
                  <a:gd name="T12" fmla="*/ 24 w 42"/>
                  <a:gd name="T13" fmla="*/ 0 h 36"/>
                  <a:gd name="T14" fmla="*/ 18 w 42"/>
                  <a:gd name="T15" fmla="*/ 12 h 36"/>
                  <a:gd name="T16" fmla="*/ 18 w 42"/>
                  <a:gd name="T17" fmla="*/ 12 h 36"/>
                  <a:gd name="T18" fmla="*/ 6 w 42"/>
                  <a:gd name="T19" fmla="*/ 18 h 36"/>
                  <a:gd name="T20" fmla="*/ 0 w 42"/>
                  <a:gd name="T21" fmla="*/ 30 h 36"/>
                  <a:gd name="T22" fmla="*/ 0 w 42"/>
                  <a:gd name="T23" fmla="*/ 36 h 36"/>
                  <a:gd name="T24" fmla="*/ 0 w 42"/>
                  <a:gd name="T25" fmla="*/ 36 h 36"/>
                  <a:gd name="T26" fmla="*/ 12 w 42"/>
                  <a:gd name="T27" fmla="*/ 36 h 36"/>
                  <a:gd name="T28" fmla="*/ 18 w 42"/>
                  <a:gd name="T29" fmla="*/ 30 h 36"/>
                  <a:gd name="T30" fmla="*/ 30 w 42"/>
                  <a:gd name="T31" fmla="*/ 24 h 36"/>
                  <a:gd name="T32" fmla="*/ 30 w 42"/>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30" y="24"/>
                    </a:moveTo>
                    <a:lnTo>
                      <a:pt x="36" y="18"/>
                    </a:lnTo>
                    <a:lnTo>
                      <a:pt x="42" y="6"/>
                    </a:lnTo>
                    <a:lnTo>
                      <a:pt x="42" y="0"/>
                    </a:lnTo>
                    <a:lnTo>
                      <a:pt x="36" y="0"/>
                    </a:lnTo>
                    <a:lnTo>
                      <a:pt x="24" y="0"/>
                    </a:lnTo>
                    <a:lnTo>
                      <a:pt x="18" y="12"/>
                    </a:lnTo>
                    <a:lnTo>
                      <a:pt x="6" y="18"/>
                    </a:lnTo>
                    <a:lnTo>
                      <a:pt x="0" y="30"/>
                    </a:lnTo>
                    <a:lnTo>
                      <a:pt x="0" y="36"/>
                    </a:lnTo>
                    <a:lnTo>
                      <a:pt x="12" y="36"/>
                    </a:lnTo>
                    <a:lnTo>
                      <a:pt x="18" y="30"/>
                    </a:lnTo>
                    <a:lnTo>
                      <a:pt x="3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0" name="Freeform 351"/>
              <p:cNvSpPr>
                <a:spLocks/>
              </p:cNvSpPr>
              <p:nvPr/>
            </p:nvSpPr>
            <p:spPr bwMode="auto">
              <a:xfrm>
                <a:off x="1958" y="2771"/>
                <a:ext cx="18" cy="18"/>
              </a:xfrm>
              <a:custGeom>
                <a:avLst/>
                <a:gdLst>
                  <a:gd name="T0" fmla="*/ 18 w 18"/>
                  <a:gd name="T1" fmla="*/ 12 h 18"/>
                  <a:gd name="T2" fmla="*/ 6 w 18"/>
                  <a:gd name="T3" fmla="*/ 0 h 18"/>
                  <a:gd name="T4" fmla="*/ 0 w 18"/>
                  <a:gd name="T5" fmla="*/ 0 h 18"/>
                  <a:gd name="T6" fmla="*/ 12 w 18"/>
                  <a:gd name="T7" fmla="*/ 18 h 18"/>
                  <a:gd name="T8" fmla="*/ 18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2"/>
                    </a:moveTo>
                    <a:lnTo>
                      <a:pt x="6" y="0"/>
                    </a:lnTo>
                    <a:lnTo>
                      <a:pt x="0" y="0"/>
                    </a:lnTo>
                    <a:lnTo>
                      <a:pt x="12" y="18"/>
                    </a:lnTo>
                    <a:lnTo>
                      <a:pt x="18"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1" name="Line 352"/>
              <p:cNvSpPr>
                <a:spLocks noChangeShapeType="1"/>
              </p:cNvSpPr>
              <p:nvPr/>
            </p:nvSpPr>
            <p:spPr bwMode="auto">
              <a:xfrm>
                <a:off x="1958" y="2765"/>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2" name="Freeform 353"/>
              <p:cNvSpPr>
                <a:spLocks/>
              </p:cNvSpPr>
              <p:nvPr/>
            </p:nvSpPr>
            <p:spPr bwMode="auto">
              <a:xfrm>
                <a:off x="1886" y="2795"/>
                <a:ext cx="30" cy="48"/>
              </a:xfrm>
              <a:custGeom>
                <a:avLst/>
                <a:gdLst>
                  <a:gd name="T0" fmla="*/ 24 w 30"/>
                  <a:gd name="T1" fmla="*/ 30 h 48"/>
                  <a:gd name="T2" fmla="*/ 30 w 30"/>
                  <a:gd name="T3" fmla="*/ 18 h 48"/>
                  <a:gd name="T4" fmla="*/ 30 w 30"/>
                  <a:gd name="T5" fmla="*/ 6 h 48"/>
                  <a:gd name="T6" fmla="*/ 24 w 30"/>
                  <a:gd name="T7" fmla="*/ 0 h 48"/>
                  <a:gd name="T8" fmla="*/ 24 w 30"/>
                  <a:gd name="T9" fmla="*/ 0 h 48"/>
                  <a:gd name="T10" fmla="*/ 18 w 30"/>
                  <a:gd name="T11" fmla="*/ 0 h 48"/>
                  <a:gd name="T12" fmla="*/ 12 w 30"/>
                  <a:gd name="T13" fmla="*/ 6 h 48"/>
                  <a:gd name="T14" fmla="*/ 6 w 30"/>
                  <a:gd name="T15" fmla="*/ 18 h 48"/>
                  <a:gd name="T16" fmla="*/ 6 w 30"/>
                  <a:gd name="T17" fmla="*/ 18 h 48"/>
                  <a:gd name="T18" fmla="*/ 0 w 30"/>
                  <a:gd name="T19" fmla="*/ 30 h 48"/>
                  <a:gd name="T20" fmla="*/ 0 w 30"/>
                  <a:gd name="T21" fmla="*/ 42 h 48"/>
                  <a:gd name="T22" fmla="*/ 6 w 30"/>
                  <a:gd name="T23" fmla="*/ 48 h 48"/>
                  <a:gd name="T24" fmla="*/ 6 w 30"/>
                  <a:gd name="T25" fmla="*/ 48 h 48"/>
                  <a:gd name="T26" fmla="*/ 12 w 30"/>
                  <a:gd name="T27" fmla="*/ 42 h 48"/>
                  <a:gd name="T28" fmla="*/ 18 w 30"/>
                  <a:gd name="T29" fmla="*/ 36 h 48"/>
                  <a:gd name="T30" fmla="*/ 24 w 30"/>
                  <a:gd name="T31" fmla="*/ 30 h 48"/>
                  <a:gd name="T32" fmla="*/ 24 w 30"/>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24" y="30"/>
                    </a:moveTo>
                    <a:lnTo>
                      <a:pt x="30" y="18"/>
                    </a:lnTo>
                    <a:lnTo>
                      <a:pt x="30" y="6"/>
                    </a:lnTo>
                    <a:lnTo>
                      <a:pt x="24" y="0"/>
                    </a:lnTo>
                    <a:lnTo>
                      <a:pt x="18" y="0"/>
                    </a:lnTo>
                    <a:lnTo>
                      <a:pt x="12" y="6"/>
                    </a:lnTo>
                    <a:lnTo>
                      <a:pt x="6" y="18"/>
                    </a:lnTo>
                    <a:lnTo>
                      <a:pt x="0" y="30"/>
                    </a:lnTo>
                    <a:lnTo>
                      <a:pt x="0" y="42"/>
                    </a:lnTo>
                    <a:lnTo>
                      <a:pt x="6" y="48"/>
                    </a:lnTo>
                    <a:lnTo>
                      <a:pt x="12" y="42"/>
                    </a:lnTo>
                    <a:lnTo>
                      <a:pt x="18" y="36"/>
                    </a:lnTo>
                    <a:lnTo>
                      <a:pt x="24"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3" name="Freeform 354"/>
              <p:cNvSpPr>
                <a:spLocks/>
              </p:cNvSpPr>
              <p:nvPr/>
            </p:nvSpPr>
            <p:spPr bwMode="auto">
              <a:xfrm>
                <a:off x="1916" y="2819"/>
                <a:ext cx="18" cy="18"/>
              </a:xfrm>
              <a:custGeom>
                <a:avLst/>
                <a:gdLst>
                  <a:gd name="T0" fmla="*/ 18 w 18"/>
                  <a:gd name="T1" fmla="*/ 12 h 18"/>
                  <a:gd name="T2" fmla="*/ 0 w 18"/>
                  <a:gd name="T3" fmla="*/ 0 h 18"/>
                  <a:gd name="T4" fmla="*/ 0 w 18"/>
                  <a:gd name="T5" fmla="*/ 12 h 18"/>
                  <a:gd name="T6" fmla="*/ 18 w 18"/>
                  <a:gd name="T7" fmla="*/ 18 h 18"/>
                  <a:gd name="T8" fmla="*/ 18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2"/>
                    </a:moveTo>
                    <a:lnTo>
                      <a:pt x="0" y="0"/>
                    </a:lnTo>
                    <a:lnTo>
                      <a:pt x="0" y="12"/>
                    </a:lnTo>
                    <a:lnTo>
                      <a:pt x="18" y="18"/>
                    </a:lnTo>
                    <a:lnTo>
                      <a:pt x="18"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4" name="Line 355"/>
              <p:cNvSpPr>
                <a:spLocks noChangeShapeType="1"/>
              </p:cNvSpPr>
              <p:nvPr/>
            </p:nvSpPr>
            <p:spPr bwMode="auto">
              <a:xfrm>
                <a:off x="1910" y="2819"/>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5" name="Freeform 356"/>
              <p:cNvSpPr>
                <a:spLocks/>
              </p:cNvSpPr>
              <p:nvPr/>
            </p:nvSpPr>
            <p:spPr bwMode="auto">
              <a:xfrm>
                <a:off x="2024" y="2987"/>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12" y="0"/>
                    </a:lnTo>
                    <a:lnTo>
                      <a:pt x="6" y="0"/>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6" name="Freeform 357"/>
              <p:cNvSpPr>
                <a:spLocks/>
              </p:cNvSpPr>
              <p:nvPr/>
            </p:nvSpPr>
            <p:spPr bwMode="auto">
              <a:xfrm>
                <a:off x="2024" y="2987"/>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12" y="0"/>
                    </a:lnTo>
                    <a:lnTo>
                      <a:pt x="6" y="0"/>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7" name="Freeform 358"/>
              <p:cNvSpPr>
                <a:spLocks/>
              </p:cNvSpPr>
              <p:nvPr/>
            </p:nvSpPr>
            <p:spPr bwMode="auto">
              <a:xfrm>
                <a:off x="2012" y="2975"/>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8" name="Freeform 359"/>
              <p:cNvSpPr>
                <a:spLocks/>
              </p:cNvSpPr>
              <p:nvPr/>
            </p:nvSpPr>
            <p:spPr bwMode="auto">
              <a:xfrm>
                <a:off x="2012" y="2975"/>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29" name="Freeform 360"/>
              <p:cNvSpPr>
                <a:spLocks/>
              </p:cNvSpPr>
              <p:nvPr/>
            </p:nvSpPr>
            <p:spPr bwMode="auto">
              <a:xfrm>
                <a:off x="2000" y="2963"/>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0" name="Freeform 361"/>
              <p:cNvSpPr>
                <a:spLocks/>
              </p:cNvSpPr>
              <p:nvPr/>
            </p:nvSpPr>
            <p:spPr bwMode="auto">
              <a:xfrm>
                <a:off x="2000" y="2963"/>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1" name="Freeform 362"/>
              <p:cNvSpPr>
                <a:spLocks/>
              </p:cNvSpPr>
              <p:nvPr/>
            </p:nvSpPr>
            <p:spPr bwMode="auto">
              <a:xfrm>
                <a:off x="1988" y="2951"/>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6"/>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2" name="Freeform 363"/>
              <p:cNvSpPr>
                <a:spLocks/>
              </p:cNvSpPr>
              <p:nvPr/>
            </p:nvSpPr>
            <p:spPr bwMode="auto">
              <a:xfrm>
                <a:off x="1988" y="2951"/>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6"/>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3" name="Freeform 364"/>
              <p:cNvSpPr>
                <a:spLocks/>
              </p:cNvSpPr>
              <p:nvPr/>
            </p:nvSpPr>
            <p:spPr bwMode="auto">
              <a:xfrm>
                <a:off x="1976" y="2933"/>
                <a:ext cx="24" cy="18"/>
              </a:xfrm>
              <a:custGeom>
                <a:avLst/>
                <a:gdLst>
                  <a:gd name="T0" fmla="*/ 24 w 24"/>
                  <a:gd name="T1" fmla="*/ 12 h 18"/>
                  <a:gd name="T2" fmla="*/ 18 w 24"/>
                  <a:gd name="T3" fmla="*/ 6 h 18"/>
                  <a:gd name="T4" fmla="*/ 18 w 24"/>
                  <a:gd name="T5" fmla="*/ 6 h 18"/>
                  <a:gd name="T6" fmla="*/ 12 w 24"/>
                  <a:gd name="T7" fmla="*/ 0 h 18"/>
                  <a:gd name="T8" fmla="*/ 12 w 24"/>
                  <a:gd name="T9" fmla="*/ 0 h 18"/>
                  <a:gd name="T10" fmla="*/ 6 w 24"/>
                  <a:gd name="T11" fmla="*/ 6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18 w 24"/>
                  <a:gd name="T29" fmla="*/ 18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18" y="6"/>
                    </a:lnTo>
                    <a:lnTo>
                      <a:pt x="12" y="0"/>
                    </a:lnTo>
                    <a:lnTo>
                      <a:pt x="6" y="6"/>
                    </a:lnTo>
                    <a:lnTo>
                      <a:pt x="0" y="12"/>
                    </a:lnTo>
                    <a:lnTo>
                      <a:pt x="6" y="18"/>
                    </a:lnTo>
                    <a:lnTo>
                      <a:pt x="12" y="18"/>
                    </a:lnTo>
                    <a:lnTo>
                      <a:pt x="18" y="18"/>
                    </a:lnTo>
                    <a:lnTo>
                      <a:pt x="24"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4" name="Freeform 365"/>
              <p:cNvSpPr>
                <a:spLocks/>
              </p:cNvSpPr>
              <p:nvPr/>
            </p:nvSpPr>
            <p:spPr bwMode="auto">
              <a:xfrm>
                <a:off x="1976" y="2933"/>
                <a:ext cx="24" cy="18"/>
              </a:xfrm>
              <a:custGeom>
                <a:avLst/>
                <a:gdLst>
                  <a:gd name="T0" fmla="*/ 24 w 24"/>
                  <a:gd name="T1" fmla="*/ 12 h 18"/>
                  <a:gd name="T2" fmla="*/ 18 w 24"/>
                  <a:gd name="T3" fmla="*/ 6 h 18"/>
                  <a:gd name="T4" fmla="*/ 18 w 24"/>
                  <a:gd name="T5" fmla="*/ 6 h 18"/>
                  <a:gd name="T6" fmla="*/ 12 w 24"/>
                  <a:gd name="T7" fmla="*/ 0 h 18"/>
                  <a:gd name="T8" fmla="*/ 12 w 24"/>
                  <a:gd name="T9" fmla="*/ 0 h 18"/>
                  <a:gd name="T10" fmla="*/ 6 w 24"/>
                  <a:gd name="T11" fmla="*/ 6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18 w 24"/>
                  <a:gd name="T29" fmla="*/ 18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18" y="6"/>
                    </a:lnTo>
                    <a:lnTo>
                      <a:pt x="12" y="0"/>
                    </a:lnTo>
                    <a:lnTo>
                      <a:pt x="6" y="6"/>
                    </a:lnTo>
                    <a:lnTo>
                      <a:pt x="0" y="12"/>
                    </a:lnTo>
                    <a:lnTo>
                      <a:pt x="6" y="18"/>
                    </a:lnTo>
                    <a:lnTo>
                      <a:pt x="12" y="18"/>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5" name="Freeform 366"/>
              <p:cNvSpPr>
                <a:spLocks/>
              </p:cNvSpPr>
              <p:nvPr/>
            </p:nvSpPr>
            <p:spPr bwMode="auto">
              <a:xfrm>
                <a:off x="2042" y="2975"/>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2" y="6"/>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6" name="Freeform 367"/>
              <p:cNvSpPr>
                <a:spLocks/>
              </p:cNvSpPr>
              <p:nvPr/>
            </p:nvSpPr>
            <p:spPr bwMode="auto">
              <a:xfrm>
                <a:off x="2042" y="2975"/>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2" y="6"/>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7" name="Freeform 368"/>
              <p:cNvSpPr>
                <a:spLocks/>
              </p:cNvSpPr>
              <p:nvPr/>
            </p:nvSpPr>
            <p:spPr bwMode="auto">
              <a:xfrm>
                <a:off x="2054" y="2969"/>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2"/>
                    </a:lnTo>
                    <a:lnTo>
                      <a:pt x="12"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8" name="Freeform 369"/>
              <p:cNvSpPr>
                <a:spLocks/>
              </p:cNvSpPr>
              <p:nvPr/>
            </p:nvSpPr>
            <p:spPr bwMode="auto">
              <a:xfrm>
                <a:off x="2054" y="2969"/>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2"/>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39" name="Freeform 370"/>
              <p:cNvSpPr>
                <a:spLocks/>
              </p:cNvSpPr>
              <p:nvPr/>
            </p:nvSpPr>
            <p:spPr bwMode="auto">
              <a:xfrm>
                <a:off x="2072" y="29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0" y="18"/>
                    </a:lnTo>
                    <a:lnTo>
                      <a:pt x="6" y="18"/>
                    </a:lnTo>
                    <a:lnTo>
                      <a:pt x="12" y="18"/>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0" name="Freeform 371"/>
              <p:cNvSpPr>
                <a:spLocks/>
              </p:cNvSpPr>
              <p:nvPr/>
            </p:nvSpPr>
            <p:spPr bwMode="auto">
              <a:xfrm>
                <a:off x="2072" y="29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0" y="18"/>
                    </a:lnTo>
                    <a:lnTo>
                      <a:pt x="6" y="18"/>
                    </a:lnTo>
                    <a:lnTo>
                      <a:pt x="12" y="18"/>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1" name="Freeform 372"/>
              <p:cNvSpPr>
                <a:spLocks/>
              </p:cNvSpPr>
              <p:nvPr/>
            </p:nvSpPr>
            <p:spPr bwMode="auto">
              <a:xfrm>
                <a:off x="2084" y="2945"/>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2" name="Freeform 373"/>
              <p:cNvSpPr>
                <a:spLocks/>
              </p:cNvSpPr>
              <p:nvPr/>
            </p:nvSpPr>
            <p:spPr bwMode="auto">
              <a:xfrm>
                <a:off x="2084" y="2945"/>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3" name="Freeform 374"/>
              <p:cNvSpPr>
                <a:spLocks/>
              </p:cNvSpPr>
              <p:nvPr/>
            </p:nvSpPr>
            <p:spPr bwMode="auto">
              <a:xfrm>
                <a:off x="2102" y="2933"/>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6" y="0"/>
                    </a:lnTo>
                    <a:lnTo>
                      <a:pt x="0" y="6"/>
                    </a:lnTo>
                    <a:lnTo>
                      <a:pt x="0" y="12"/>
                    </a:lnTo>
                    <a:lnTo>
                      <a:pt x="0" y="18"/>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4" name="Freeform 375"/>
              <p:cNvSpPr>
                <a:spLocks/>
              </p:cNvSpPr>
              <p:nvPr/>
            </p:nvSpPr>
            <p:spPr bwMode="auto">
              <a:xfrm>
                <a:off x="2102" y="2933"/>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6" y="0"/>
                    </a:lnTo>
                    <a:lnTo>
                      <a:pt x="0" y="6"/>
                    </a:lnTo>
                    <a:lnTo>
                      <a:pt x="0" y="12"/>
                    </a:lnTo>
                    <a:lnTo>
                      <a:pt x="0" y="18"/>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5" name="Freeform 376"/>
              <p:cNvSpPr>
                <a:spLocks/>
              </p:cNvSpPr>
              <p:nvPr/>
            </p:nvSpPr>
            <p:spPr bwMode="auto">
              <a:xfrm>
                <a:off x="2114" y="2927"/>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8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6"/>
                    </a:lnTo>
                    <a:lnTo>
                      <a:pt x="0" y="12"/>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6" name="Freeform 377"/>
              <p:cNvSpPr>
                <a:spLocks/>
              </p:cNvSpPr>
              <p:nvPr/>
            </p:nvSpPr>
            <p:spPr bwMode="auto">
              <a:xfrm>
                <a:off x="2114" y="2927"/>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8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7" name="Freeform 378"/>
              <p:cNvSpPr>
                <a:spLocks/>
              </p:cNvSpPr>
              <p:nvPr/>
            </p:nvSpPr>
            <p:spPr bwMode="auto">
              <a:xfrm>
                <a:off x="2132" y="2915"/>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8" name="Freeform 379"/>
              <p:cNvSpPr>
                <a:spLocks/>
              </p:cNvSpPr>
              <p:nvPr/>
            </p:nvSpPr>
            <p:spPr bwMode="auto">
              <a:xfrm>
                <a:off x="2132" y="2915"/>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49" name="Freeform 380"/>
              <p:cNvSpPr>
                <a:spLocks/>
              </p:cNvSpPr>
              <p:nvPr/>
            </p:nvSpPr>
            <p:spPr bwMode="auto">
              <a:xfrm>
                <a:off x="2144" y="2903"/>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6"/>
                    </a:lnTo>
                    <a:lnTo>
                      <a:pt x="6"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0" name="Freeform 381"/>
              <p:cNvSpPr>
                <a:spLocks/>
              </p:cNvSpPr>
              <p:nvPr/>
            </p:nvSpPr>
            <p:spPr bwMode="auto">
              <a:xfrm>
                <a:off x="2144" y="2903"/>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6"/>
                    </a:lnTo>
                    <a:lnTo>
                      <a:pt x="6"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1" name="Freeform 382"/>
              <p:cNvSpPr>
                <a:spLocks/>
              </p:cNvSpPr>
              <p:nvPr/>
            </p:nvSpPr>
            <p:spPr bwMode="auto">
              <a:xfrm>
                <a:off x="2162" y="289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2" name="Freeform 383"/>
              <p:cNvSpPr>
                <a:spLocks/>
              </p:cNvSpPr>
              <p:nvPr/>
            </p:nvSpPr>
            <p:spPr bwMode="auto">
              <a:xfrm>
                <a:off x="2162" y="289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3" name="Freeform 384"/>
              <p:cNvSpPr>
                <a:spLocks/>
              </p:cNvSpPr>
              <p:nvPr/>
            </p:nvSpPr>
            <p:spPr bwMode="auto">
              <a:xfrm>
                <a:off x="2180" y="2879"/>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4" name="Freeform 385"/>
              <p:cNvSpPr>
                <a:spLocks/>
              </p:cNvSpPr>
              <p:nvPr/>
            </p:nvSpPr>
            <p:spPr bwMode="auto">
              <a:xfrm>
                <a:off x="2180" y="2879"/>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5" name="Freeform 386"/>
              <p:cNvSpPr>
                <a:spLocks/>
              </p:cNvSpPr>
              <p:nvPr/>
            </p:nvSpPr>
            <p:spPr bwMode="auto">
              <a:xfrm>
                <a:off x="2168" y="286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6" name="Freeform 387"/>
              <p:cNvSpPr>
                <a:spLocks/>
              </p:cNvSpPr>
              <p:nvPr/>
            </p:nvSpPr>
            <p:spPr bwMode="auto">
              <a:xfrm>
                <a:off x="2168" y="286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7" name="Freeform 388"/>
              <p:cNvSpPr>
                <a:spLocks/>
              </p:cNvSpPr>
              <p:nvPr/>
            </p:nvSpPr>
            <p:spPr bwMode="auto">
              <a:xfrm>
                <a:off x="2156" y="285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8" name="Freeform 389"/>
              <p:cNvSpPr>
                <a:spLocks/>
              </p:cNvSpPr>
              <p:nvPr/>
            </p:nvSpPr>
            <p:spPr bwMode="auto">
              <a:xfrm>
                <a:off x="2156" y="285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59" name="Freeform 390"/>
              <p:cNvSpPr>
                <a:spLocks/>
              </p:cNvSpPr>
              <p:nvPr/>
            </p:nvSpPr>
            <p:spPr bwMode="auto">
              <a:xfrm>
                <a:off x="2144" y="2843"/>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6"/>
                    </a:lnTo>
                    <a:lnTo>
                      <a:pt x="0" y="12"/>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0" name="Freeform 391"/>
              <p:cNvSpPr>
                <a:spLocks/>
              </p:cNvSpPr>
              <p:nvPr/>
            </p:nvSpPr>
            <p:spPr bwMode="auto">
              <a:xfrm>
                <a:off x="2144" y="2843"/>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1" name="Freeform 392"/>
              <p:cNvSpPr>
                <a:spLocks/>
              </p:cNvSpPr>
              <p:nvPr/>
            </p:nvSpPr>
            <p:spPr bwMode="auto">
              <a:xfrm>
                <a:off x="2132" y="282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6"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2" name="Freeform 393"/>
              <p:cNvSpPr>
                <a:spLocks/>
              </p:cNvSpPr>
              <p:nvPr/>
            </p:nvSpPr>
            <p:spPr bwMode="auto">
              <a:xfrm>
                <a:off x="2132" y="282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6"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3" name="Freeform 394"/>
              <p:cNvSpPr>
                <a:spLocks/>
              </p:cNvSpPr>
              <p:nvPr/>
            </p:nvSpPr>
            <p:spPr bwMode="auto">
              <a:xfrm>
                <a:off x="2120" y="2813"/>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4" name="Freeform 395"/>
              <p:cNvSpPr>
                <a:spLocks/>
              </p:cNvSpPr>
              <p:nvPr/>
            </p:nvSpPr>
            <p:spPr bwMode="auto">
              <a:xfrm>
                <a:off x="2120" y="2813"/>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5" name="Freeform 396"/>
              <p:cNvSpPr>
                <a:spLocks/>
              </p:cNvSpPr>
              <p:nvPr/>
            </p:nvSpPr>
            <p:spPr bwMode="auto">
              <a:xfrm>
                <a:off x="1964" y="2921"/>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6" y="6"/>
                    </a:lnTo>
                    <a:lnTo>
                      <a:pt x="0" y="12"/>
                    </a:lnTo>
                    <a:lnTo>
                      <a:pt x="6" y="12"/>
                    </a:lnTo>
                    <a:lnTo>
                      <a:pt x="6" y="18"/>
                    </a:lnTo>
                    <a:lnTo>
                      <a:pt x="12" y="18"/>
                    </a:lnTo>
                    <a:lnTo>
                      <a:pt x="18"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6" name="Freeform 397"/>
              <p:cNvSpPr>
                <a:spLocks/>
              </p:cNvSpPr>
              <p:nvPr/>
            </p:nvSpPr>
            <p:spPr bwMode="auto">
              <a:xfrm>
                <a:off x="1964" y="2921"/>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6" y="6"/>
                    </a:lnTo>
                    <a:lnTo>
                      <a:pt x="0" y="12"/>
                    </a:lnTo>
                    <a:lnTo>
                      <a:pt x="6" y="12"/>
                    </a:lnTo>
                    <a:lnTo>
                      <a:pt x="6" y="18"/>
                    </a:lnTo>
                    <a:lnTo>
                      <a:pt x="12" y="18"/>
                    </a:lnTo>
                    <a:lnTo>
                      <a:pt x="18"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7" name="Freeform 398"/>
              <p:cNvSpPr>
                <a:spLocks/>
              </p:cNvSpPr>
              <p:nvPr/>
            </p:nvSpPr>
            <p:spPr bwMode="auto">
              <a:xfrm>
                <a:off x="1982" y="2909"/>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8" name="Freeform 399"/>
              <p:cNvSpPr>
                <a:spLocks/>
              </p:cNvSpPr>
              <p:nvPr/>
            </p:nvSpPr>
            <p:spPr bwMode="auto">
              <a:xfrm>
                <a:off x="1982" y="2909"/>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69" name="Freeform 400"/>
              <p:cNvSpPr>
                <a:spLocks/>
              </p:cNvSpPr>
              <p:nvPr/>
            </p:nvSpPr>
            <p:spPr bwMode="auto">
              <a:xfrm>
                <a:off x="1994" y="289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0" name="Freeform 401"/>
              <p:cNvSpPr>
                <a:spLocks/>
              </p:cNvSpPr>
              <p:nvPr/>
            </p:nvSpPr>
            <p:spPr bwMode="auto">
              <a:xfrm>
                <a:off x="1994" y="289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1" name="Freeform 402"/>
              <p:cNvSpPr>
                <a:spLocks/>
              </p:cNvSpPr>
              <p:nvPr/>
            </p:nvSpPr>
            <p:spPr bwMode="auto">
              <a:xfrm>
                <a:off x="2006" y="288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6" y="6"/>
                    </a:lnTo>
                    <a:lnTo>
                      <a:pt x="0" y="6"/>
                    </a:lnTo>
                    <a:lnTo>
                      <a:pt x="6" y="12"/>
                    </a:lnTo>
                    <a:lnTo>
                      <a:pt x="6" y="18"/>
                    </a:lnTo>
                    <a:lnTo>
                      <a:pt x="12" y="18"/>
                    </a:lnTo>
                    <a:lnTo>
                      <a:pt x="18"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2" name="Freeform 403"/>
              <p:cNvSpPr>
                <a:spLocks/>
              </p:cNvSpPr>
              <p:nvPr/>
            </p:nvSpPr>
            <p:spPr bwMode="auto">
              <a:xfrm>
                <a:off x="2006" y="288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6" y="6"/>
                    </a:lnTo>
                    <a:lnTo>
                      <a:pt x="0" y="6"/>
                    </a:lnTo>
                    <a:lnTo>
                      <a:pt x="6" y="12"/>
                    </a:lnTo>
                    <a:lnTo>
                      <a:pt x="6" y="18"/>
                    </a:lnTo>
                    <a:lnTo>
                      <a:pt x="12" y="18"/>
                    </a:lnTo>
                    <a:lnTo>
                      <a:pt x="18"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3" name="Freeform 404"/>
              <p:cNvSpPr>
                <a:spLocks/>
              </p:cNvSpPr>
              <p:nvPr/>
            </p:nvSpPr>
            <p:spPr bwMode="auto">
              <a:xfrm>
                <a:off x="2024" y="2873"/>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4" name="Freeform 405"/>
              <p:cNvSpPr>
                <a:spLocks/>
              </p:cNvSpPr>
              <p:nvPr/>
            </p:nvSpPr>
            <p:spPr bwMode="auto">
              <a:xfrm>
                <a:off x="2024" y="2873"/>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5" name="Freeform 406"/>
              <p:cNvSpPr>
                <a:spLocks/>
              </p:cNvSpPr>
              <p:nvPr/>
            </p:nvSpPr>
            <p:spPr bwMode="auto">
              <a:xfrm>
                <a:off x="2036" y="2861"/>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6"/>
                    </a:lnTo>
                    <a:lnTo>
                      <a:pt x="0" y="12"/>
                    </a:lnTo>
                    <a:lnTo>
                      <a:pt x="6" y="18"/>
                    </a:lnTo>
                    <a:lnTo>
                      <a:pt x="12"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876" name="Freeform 407"/>
              <p:cNvSpPr>
                <a:spLocks/>
              </p:cNvSpPr>
              <p:nvPr/>
            </p:nvSpPr>
            <p:spPr bwMode="auto">
              <a:xfrm>
                <a:off x="2036" y="2861"/>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6"/>
                    </a:lnTo>
                    <a:lnTo>
                      <a:pt x="0" y="12"/>
                    </a:lnTo>
                    <a:lnTo>
                      <a:pt x="6" y="18"/>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28" name="Group 408"/>
            <p:cNvGrpSpPr>
              <a:grpSpLocks/>
            </p:cNvGrpSpPr>
            <p:nvPr/>
          </p:nvGrpSpPr>
          <p:grpSpPr bwMode="auto">
            <a:xfrm>
              <a:off x="1964" y="2297"/>
              <a:ext cx="2454" cy="864"/>
              <a:chOff x="1964" y="2297"/>
              <a:chExt cx="2454" cy="864"/>
            </a:xfrm>
          </p:grpSpPr>
          <p:sp>
            <p:nvSpPr>
              <p:cNvPr id="18477" name="Freeform 409"/>
              <p:cNvSpPr>
                <a:spLocks/>
              </p:cNvSpPr>
              <p:nvPr/>
            </p:nvSpPr>
            <p:spPr bwMode="auto">
              <a:xfrm>
                <a:off x="2048" y="2849"/>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6" y="6"/>
                    </a:lnTo>
                    <a:lnTo>
                      <a:pt x="0" y="6"/>
                    </a:lnTo>
                    <a:lnTo>
                      <a:pt x="6"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8" name="Freeform 410"/>
              <p:cNvSpPr>
                <a:spLocks/>
              </p:cNvSpPr>
              <p:nvPr/>
            </p:nvSpPr>
            <p:spPr bwMode="auto">
              <a:xfrm>
                <a:off x="2048" y="2849"/>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6" y="6"/>
                    </a:lnTo>
                    <a:lnTo>
                      <a:pt x="0" y="6"/>
                    </a:lnTo>
                    <a:lnTo>
                      <a:pt x="6"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9" name="Freeform 411"/>
              <p:cNvSpPr>
                <a:spLocks/>
              </p:cNvSpPr>
              <p:nvPr/>
            </p:nvSpPr>
            <p:spPr bwMode="auto">
              <a:xfrm>
                <a:off x="2066" y="2837"/>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0" name="Freeform 412"/>
              <p:cNvSpPr>
                <a:spLocks/>
              </p:cNvSpPr>
              <p:nvPr/>
            </p:nvSpPr>
            <p:spPr bwMode="auto">
              <a:xfrm>
                <a:off x="2066" y="2837"/>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1" name="Freeform 413"/>
              <p:cNvSpPr>
                <a:spLocks/>
              </p:cNvSpPr>
              <p:nvPr/>
            </p:nvSpPr>
            <p:spPr bwMode="auto">
              <a:xfrm>
                <a:off x="2078" y="2825"/>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2"/>
                    </a:lnTo>
                    <a:lnTo>
                      <a:pt x="12"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2" name="Freeform 414"/>
              <p:cNvSpPr>
                <a:spLocks/>
              </p:cNvSpPr>
              <p:nvPr/>
            </p:nvSpPr>
            <p:spPr bwMode="auto">
              <a:xfrm>
                <a:off x="2078" y="2825"/>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2"/>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3" name="Freeform 415"/>
              <p:cNvSpPr>
                <a:spLocks/>
              </p:cNvSpPr>
              <p:nvPr/>
            </p:nvSpPr>
            <p:spPr bwMode="auto">
              <a:xfrm>
                <a:off x="2090" y="2813"/>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6"/>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4" name="Freeform 416"/>
              <p:cNvSpPr>
                <a:spLocks/>
              </p:cNvSpPr>
              <p:nvPr/>
            </p:nvSpPr>
            <p:spPr bwMode="auto">
              <a:xfrm>
                <a:off x="2090" y="2813"/>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6"/>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5" name="Freeform 417"/>
              <p:cNvSpPr>
                <a:spLocks/>
              </p:cNvSpPr>
              <p:nvPr/>
            </p:nvSpPr>
            <p:spPr bwMode="auto">
              <a:xfrm>
                <a:off x="2108" y="2801"/>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6" name="Freeform 418"/>
              <p:cNvSpPr>
                <a:spLocks/>
              </p:cNvSpPr>
              <p:nvPr/>
            </p:nvSpPr>
            <p:spPr bwMode="auto">
              <a:xfrm>
                <a:off x="2108" y="2801"/>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7" name="Freeform 419"/>
              <p:cNvSpPr>
                <a:spLocks/>
              </p:cNvSpPr>
              <p:nvPr/>
            </p:nvSpPr>
            <p:spPr bwMode="auto">
              <a:xfrm>
                <a:off x="2012" y="2891"/>
                <a:ext cx="72" cy="78"/>
              </a:xfrm>
              <a:custGeom>
                <a:avLst/>
                <a:gdLst>
                  <a:gd name="T0" fmla="*/ 66 w 72"/>
                  <a:gd name="T1" fmla="*/ 12 h 78"/>
                  <a:gd name="T2" fmla="*/ 66 w 72"/>
                  <a:gd name="T3" fmla="*/ 18 h 78"/>
                  <a:gd name="T4" fmla="*/ 72 w 72"/>
                  <a:gd name="T5" fmla="*/ 36 h 78"/>
                  <a:gd name="T6" fmla="*/ 72 w 72"/>
                  <a:gd name="T7" fmla="*/ 48 h 78"/>
                  <a:gd name="T8" fmla="*/ 72 w 72"/>
                  <a:gd name="T9" fmla="*/ 48 h 78"/>
                  <a:gd name="T10" fmla="*/ 48 w 72"/>
                  <a:gd name="T11" fmla="*/ 54 h 78"/>
                  <a:gd name="T12" fmla="*/ 30 w 72"/>
                  <a:gd name="T13" fmla="*/ 48 h 78"/>
                  <a:gd name="T14" fmla="*/ 18 w 72"/>
                  <a:gd name="T15" fmla="*/ 54 h 78"/>
                  <a:gd name="T16" fmla="*/ 18 w 72"/>
                  <a:gd name="T17" fmla="*/ 54 h 78"/>
                  <a:gd name="T18" fmla="*/ 12 w 72"/>
                  <a:gd name="T19" fmla="*/ 60 h 78"/>
                  <a:gd name="T20" fmla="*/ 12 w 72"/>
                  <a:gd name="T21" fmla="*/ 66 h 78"/>
                  <a:gd name="T22" fmla="*/ 18 w 72"/>
                  <a:gd name="T23" fmla="*/ 78 h 78"/>
                  <a:gd name="T24" fmla="*/ 18 w 72"/>
                  <a:gd name="T25" fmla="*/ 78 h 78"/>
                  <a:gd name="T26" fmla="*/ 18 w 72"/>
                  <a:gd name="T27" fmla="*/ 78 h 78"/>
                  <a:gd name="T28" fmla="*/ 18 w 72"/>
                  <a:gd name="T29" fmla="*/ 78 h 78"/>
                  <a:gd name="T30" fmla="*/ 18 w 72"/>
                  <a:gd name="T31" fmla="*/ 78 h 78"/>
                  <a:gd name="T32" fmla="*/ 18 w 72"/>
                  <a:gd name="T33" fmla="*/ 78 h 78"/>
                  <a:gd name="T34" fmla="*/ 18 w 72"/>
                  <a:gd name="T35" fmla="*/ 78 h 78"/>
                  <a:gd name="T36" fmla="*/ 12 w 72"/>
                  <a:gd name="T37" fmla="*/ 72 h 78"/>
                  <a:gd name="T38" fmla="*/ 0 w 72"/>
                  <a:gd name="T39" fmla="*/ 54 h 78"/>
                  <a:gd name="T40" fmla="*/ 6 w 72"/>
                  <a:gd name="T41" fmla="*/ 42 h 78"/>
                  <a:gd name="T42" fmla="*/ 6 w 72"/>
                  <a:gd name="T43" fmla="*/ 42 h 78"/>
                  <a:gd name="T44" fmla="*/ 18 w 72"/>
                  <a:gd name="T45" fmla="*/ 36 h 78"/>
                  <a:gd name="T46" fmla="*/ 36 w 72"/>
                  <a:gd name="T47" fmla="*/ 42 h 78"/>
                  <a:gd name="T48" fmla="*/ 54 w 72"/>
                  <a:gd name="T49" fmla="*/ 36 h 78"/>
                  <a:gd name="T50" fmla="*/ 54 w 72"/>
                  <a:gd name="T51" fmla="*/ 36 h 78"/>
                  <a:gd name="T52" fmla="*/ 60 w 72"/>
                  <a:gd name="T53" fmla="*/ 24 h 78"/>
                  <a:gd name="T54" fmla="*/ 54 w 72"/>
                  <a:gd name="T55" fmla="*/ 6 h 78"/>
                  <a:gd name="T56" fmla="*/ 48 w 72"/>
                  <a:gd name="T57" fmla="*/ 0 h 78"/>
                  <a:gd name="T58" fmla="*/ 48 w 72"/>
                  <a:gd name="T59" fmla="*/ 0 h 78"/>
                  <a:gd name="T60" fmla="*/ 66 w 72"/>
                  <a:gd name="T61" fmla="*/ 12 h 7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2"/>
                  <a:gd name="T94" fmla="*/ 0 h 78"/>
                  <a:gd name="T95" fmla="*/ 72 w 72"/>
                  <a:gd name="T96" fmla="*/ 78 h 7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2" h="78">
                    <a:moveTo>
                      <a:pt x="66" y="12"/>
                    </a:moveTo>
                    <a:lnTo>
                      <a:pt x="66" y="18"/>
                    </a:lnTo>
                    <a:lnTo>
                      <a:pt x="72" y="36"/>
                    </a:lnTo>
                    <a:lnTo>
                      <a:pt x="72" y="48"/>
                    </a:lnTo>
                    <a:lnTo>
                      <a:pt x="48" y="54"/>
                    </a:lnTo>
                    <a:lnTo>
                      <a:pt x="30" y="48"/>
                    </a:lnTo>
                    <a:lnTo>
                      <a:pt x="18" y="54"/>
                    </a:lnTo>
                    <a:lnTo>
                      <a:pt x="12" y="60"/>
                    </a:lnTo>
                    <a:lnTo>
                      <a:pt x="12" y="66"/>
                    </a:lnTo>
                    <a:lnTo>
                      <a:pt x="18" y="78"/>
                    </a:lnTo>
                    <a:lnTo>
                      <a:pt x="12" y="72"/>
                    </a:lnTo>
                    <a:lnTo>
                      <a:pt x="0" y="54"/>
                    </a:lnTo>
                    <a:lnTo>
                      <a:pt x="6" y="42"/>
                    </a:lnTo>
                    <a:lnTo>
                      <a:pt x="18" y="36"/>
                    </a:lnTo>
                    <a:lnTo>
                      <a:pt x="36" y="42"/>
                    </a:lnTo>
                    <a:lnTo>
                      <a:pt x="54" y="36"/>
                    </a:lnTo>
                    <a:lnTo>
                      <a:pt x="60" y="24"/>
                    </a:lnTo>
                    <a:lnTo>
                      <a:pt x="54" y="6"/>
                    </a:lnTo>
                    <a:lnTo>
                      <a:pt x="48" y="0"/>
                    </a:lnTo>
                    <a:lnTo>
                      <a:pt x="66" y="12"/>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8" name="Freeform 420"/>
              <p:cNvSpPr>
                <a:spLocks/>
              </p:cNvSpPr>
              <p:nvPr/>
            </p:nvSpPr>
            <p:spPr bwMode="auto">
              <a:xfrm>
                <a:off x="2012" y="2891"/>
                <a:ext cx="72" cy="78"/>
              </a:xfrm>
              <a:custGeom>
                <a:avLst/>
                <a:gdLst>
                  <a:gd name="T0" fmla="*/ 66 w 72"/>
                  <a:gd name="T1" fmla="*/ 12 h 78"/>
                  <a:gd name="T2" fmla="*/ 66 w 72"/>
                  <a:gd name="T3" fmla="*/ 18 h 78"/>
                  <a:gd name="T4" fmla="*/ 72 w 72"/>
                  <a:gd name="T5" fmla="*/ 36 h 78"/>
                  <a:gd name="T6" fmla="*/ 72 w 72"/>
                  <a:gd name="T7" fmla="*/ 48 h 78"/>
                  <a:gd name="T8" fmla="*/ 72 w 72"/>
                  <a:gd name="T9" fmla="*/ 48 h 78"/>
                  <a:gd name="T10" fmla="*/ 48 w 72"/>
                  <a:gd name="T11" fmla="*/ 54 h 78"/>
                  <a:gd name="T12" fmla="*/ 30 w 72"/>
                  <a:gd name="T13" fmla="*/ 48 h 78"/>
                  <a:gd name="T14" fmla="*/ 18 w 72"/>
                  <a:gd name="T15" fmla="*/ 54 h 78"/>
                  <a:gd name="T16" fmla="*/ 18 w 72"/>
                  <a:gd name="T17" fmla="*/ 54 h 78"/>
                  <a:gd name="T18" fmla="*/ 12 w 72"/>
                  <a:gd name="T19" fmla="*/ 60 h 78"/>
                  <a:gd name="T20" fmla="*/ 12 w 72"/>
                  <a:gd name="T21" fmla="*/ 66 h 78"/>
                  <a:gd name="T22" fmla="*/ 18 w 72"/>
                  <a:gd name="T23" fmla="*/ 78 h 78"/>
                  <a:gd name="T24" fmla="*/ 18 w 72"/>
                  <a:gd name="T25" fmla="*/ 78 h 78"/>
                  <a:gd name="T26" fmla="*/ 18 w 72"/>
                  <a:gd name="T27" fmla="*/ 78 h 78"/>
                  <a:gd name="T28" fmla="*/ 18 w 72"/>
                  <a:gd name="T29" fmla="*/ 78 h 78"/>
                  <a:gd name="T30" fmla="*/ 18 w 72"/>
                  <a:gd name="T31" fmla="*/ 78 h 78"/>
                  <a:gd name="T32" fmla="*/ 18 w 72"/>
                  <a:gd name="T33" fmla="*/ 78 h 78"/>
                  <a:gd name="T34" fmla="*/ 18 w 72"/>
                  <a:gd name="T35" fmla="*/ 78 h 78"/>
                  <a:gd name="T36" fmla="*/ 12 w 72"/>
                  <a:gd name="T37" fmla="*/ 72 h 78"/>
                  <a:gd name="T38" fmla="*/ 0 w 72"/>
                  <a:gd name="T39" fmla="*/ 54 h 78"/>
                  <a:gd name="T40" fmla="*/ 6 w 72"/>
                  <a:gd name="T41" fmla="*/ 42 h 78"/>
                  <a:gd name="T42" fmla="*/ 6 w 72"/>
                  <a:gd name="T43" fmla="*/ 42 h 78"/>
                  <a:gd name="T44" fmla="*/ 18 w 72"/>
                  <a:gd name="T45" fmla="*/ 36 h 78"/>
                  <a:gd name="T46" fmla="*/ 36 w 72"/>
                  <a:gd name="T47" fmla="*/ 42 h 78"/>
                  <a:gd name="T48" fmla="*/ 54 w 72"/>
                  <a:gd name="T49" fmla="*/ 36 h 78"/>
                  <a:gd name="T50" fmla="*/ 54 w 72"/>
                  <a:gd name="T51" fmla="*/ 36 h 78"/>
                  <a:gd name="T52" fmla="*/ 60 w 72"/>
                  <a:gd name="T53" fmla="*/ 24 h 78"/>
                  <a:gd name="T54" fmla="*/ 54 w 72"/>
                  <a:gd name="T55" fmla="*/ 6 h 78"/>
                  <a:gd name="T56" fmla="*/ 48 w 72"/>
                  <a:gd name="T57" fmla="*/ 0 h 78"/>
                  <a:gd name="T58" fmla="*/ 48 w 72"/>
                  <a:gd name="T59" fmla="*/ 0 h 78"/>
                  <a:gd name="T60" fmla="*/ 66 w 72"/>
                  <a:gd name="T61" fmla="*/ 12 h 78"/>
                  <a:gd name="T62" fmla="*/ 66 w 72"/>
                  <a:gd name="T63" fmla="*/ 12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8"/>
                  <a:gd name="T98" fmla="*/ 72 w 72"/>
                  <a:gd name="T99" fmla="*/ 78 h 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8">
                    <a:moveTo>
                      <a:pt x="66" y="12"/>
                    </a:moveTo>
                    <a:lnTo>
                      <a:pt x="66" y="18"/>
                    </a:lnTo>
                    <a:lnTo>
                      <a:pt x="72" y="36"/>
                    </a:lnTo>
                    <a:lnTo>
                      <a:pt x="72" y="48"/>
                    </a:lnTo>
                    <a:lnTo>
                      <a:pt x="48" y="54"/>
                    </a:lnTo>
                    <a:lnTo>
                      <a:pt x="30" y="48"/>
                    </a:lnTo>
                    <a:lnTo>
                      <a:pt x="18" y="54"/>
                    </a:lnTo>
                    <a:lnTo>
                      <a:pt x="12" y="60"/>
                    </a:lnTo>
                    <a:lnTo>
                      <a:pt x="12" y="66"/>
                    </a:lnTo>
                    <a:lnTo>
                      <a:pt x="18" y="78"/>
                    </a:lnTo>
                    <a:lnTo>
                      <a:pt x="12" y="72"/>
                    </a:lnTo>
                    <a:lnTo>
                      <a:pt x="0" y="54"/>
                    </a:lnTo>
                    <a:lnTo>
                      <a:pt x="6" y="42"/>
                    </a:lnTo>
                    <a:lnTo>
                      <a:pt x="18" y="36"/>
                    </a:lnTo>
                    <a:lnTo>
                      <a:pt x="36" y="42"/>
                    </a:lnTo>
                    <a:lnTo>
                      <a:pt x="54" y="36"/>
                    </a:lnTo>
                    <a:lnTo>
                      <a:pt x="60" y="24"/>
                    </a:lnTo>
                    <a:lnTo>
                      <a:pt x="54" y="6"/>
                    </a:lnTo>
                    <a:lnTo>
                      <a:pt x="48" y="0"/>
                    </a:lnTo>
                    <a:lnTo>
                      <a:pt x="66" y="1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89" name="Freeform 421"/>
              <p:cNvSpPr>
                <a:spLocks/>
              </p:cNvSpPr>
              <p:nvPr/>
            </p:nvSpPr>
            <p:spPr bwMode="auto">
              <a:xfrm>
                <a:off x="2054" y="2897"/>
                <a:ext cx="18" cy="18"/>
              </a:xfrm>
              <a:custGeom>
                <a:avLst/>
                <a:gdLst>
                  <a:gd name="T0" fmla="*/ 18 w 18"/>
                  <a:gd name="T1" fmla="*/ 6 h 18"/>
                  <a:gd name="T2" fmla="*/ 12 w 18"/>
                  <a:gd name="T3" fmla="*/ 0 h 18"/>
                  <a:gd name="T4" fmla="*/ 6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6 w 18"/>
                  <a:gd name="T19" fmla="*/ 18 h 18"/>
                  <a:gd name="T20" fmla="*/ 12 w 18"/>
                  <a:gd name="T21" fmla="*/ 18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0"/>
                    </a:lnTo>
                    <a:lnTo>
                      <a:pt x="6" y="0"/>
                    </a:lnTo>
                    <a:lnTo>
                      <a:pt x="0" y="0"/>
                    </a:lnTo>
                    <a:lnTo>
                      <a:pt x="0" y="6"/>
                    </a:lnTo>
                    <a:lnTo>
                      <a:pt x="0" y="12"/>
                    </a:lnTo>
                    <a:lnTo>
                      <a:pt x="6" y="18"/>
                    </a:lnTo>
                    <a:lnTo>
                      <a:pt x="12" y="18"/>
                    </a:lnTo>
                    <a:lnTo>
                      <a:pt x="18" y="12"/>
                    </a:lnTo>
                    <a:lnTo>
                      <a:pt x="18" y="6"/>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0" name="Freeform 422"/>
              <p:cNvSpPr>
                <a:spLocks/>
              </p:cNvSpPr>
              <p:nvPr/>
            </p:nvSpPr>
            <p:spPr bwMode="auto">
              <a:xfrm>
                <a:off x="2072" y="2843"/>
                <a:ext cx="72" cy="78"/>
              </a:xfrm>
              <a:custGeom>
                <a:avLst/>
                <a:gdLst>
                  <a:gd name="T0" fmla="*/ 12 w 72"/>
                  <a:gd name="T1" fmla="*/ 66 h 78"/>
                  <a:gd name="T2" fmla="*/ 6 w 72"/>
                  <a:gd name="T3" fmla="*/ 60 h 78"/>
                  <a:gd name="T4" fmla="*/ 0 w 72"/>
                  <a:gd name="T5" fmla="*/ 42 h 78"/>
                  <a:gd name="T6" fmla="*/ 6 w 72"/>
                  <a:gd name="T7" fmla="*/ 30 h 78"/>
                  <a:gd name="T8" fmla="*/ 6 w 72"/>
                  <a:gd name="T9" fmla="*/ 30 h 78"/>
                  <a:gd name="T10" fmla="*/ 24 w 72"/>
                  <a:gd name="T11" fmla="*/ 24 h 78"/>
                  <a:gd name="T12" fmla="*/ 42 w 72"/>
                  <a:gd name="T13" fmla="*/ 30 h 78"/>
                  <a:gd name="T14" fmla="*/ 60 w 72"/>
                  <a:gd name="T15" fmla="*/ 24 h 78"/>
                  <a:gd name="T16" fmla="*/ 60 w 72"/>
                  <a:gd name="T17" fmla="*/ 24 h 78"/>
                  <a:gd name="T18" fmla="*/ 60 w 72"/>
                  <a:gd name="T19" fmla="*/ 18 h 78"/>
                  <a:gd name="T20" fmla="*/ 60 w 72"/>
                  <a:gd name="T21" fmla="*/ 12 h 78"/>
                  <a:gd name="T22" fmla="*/ 54 w 72"/>
                  <a:gd name="T23" fmla="*/ 0 h 78"/>
                  <a:gd name="T24" fmla="*/ 54 w 72"/>
                  <a:gd name="T25" fmla="*/ 0 h 78"/>
                  <a:gd name="T26" fmla="*/ 54 w 72"/>
                  <a:gd name="T27" fmla="*/ 0 h 78"/>
                  <a:gd name="T28" fmla="*/ 54 w 72"/>
                  <a:gd name="T29" fmla="*/ 0 h 78"/>
                  <a:gd name="T30" fmla="*/ 54 w 72"/>
                  <a:gd name="T31" fmla="*/ 0 h 78"/>
                  <a:gd name="T32" fmla="*/ 54 w 72"/>
                  <a:gd name="T33" fmla="*/ 0 h 78"/>
                  <a:gd name="T34" fmla="*/ 54 w 72"/>
                  <a:gd name="T35" fmla="*/ 0 h 78"/>
                  <a:gd name="T36" fmla="*/ 66 w 72"/>
                  <a:gd name="T37" fmla="*/ 6 h 78"/>
                  <a:gd name="T38" fmla="*/ 72 w 72"/>
                  <a:gd name="T39" fmla="*/ 24 h 78"/>
                  <a:gd name="T40" fmla="*/ 72 w 72"/>
                  <a:gd name="T41" fmla="*/ 36 h 78"/>
                  <a:gd name="T42" fmla="*/ 72 w 72"/>
                  <a:gd name="T43" fmla="*/ 36 h 78"/>
                  <a:gd name="T44" fmla="*/ 60 w 72"/>
                  <a:gd name="T45" fmla="*/ 42 h 78"/>
                  <a:gd name="T46" fmla="*/ 36 w 72"/>
                  <a:gd name="T47" fmla="*/ 36 h 78"/>
                  <a:gd name="T48" fmla="*/ 18 w 72"/>
                  <a:gd name="T49" fmla="*/ 42 h 78"/>
                  <a:gd name="T50" fmla="*/ 18 w 72"/>
                  <a:gd name="T51" fmla="*/ 42 h 78"/>
                  <a:gd name="T52" fmla="*/ 18 w 72"/>
                  <a:gd name="T53" fmla="*/ 54 h 78"/>
                  <a:gd name="T54" fmla="*/ 18 w 72"/>
                  <a:gd name="T55" fmla="*/ 72 h 78"/>
                  <a:gd name="T56" fmla="*/ 24 w 72"/>
                  <a:gd name="T57" fmla="*/ 78 h 78"/>
                  <a:gd name="T58" fmla="*/ 24 w 72"/>
                  <a:gd name="T59" fmla="*/ 78 h 78"/>
                  <a:gd name="T60" fmla="*/ 12 w 72"/>
                  <a:gd name="T61" fmla="*/ 66 h 7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2"/>
                  <a:gd name="T94" fmla="*/ 0 h 78"/>
                  <a:gd name="T95" fmla="*/ 72 w 72"/>
                  <a:gd name="T96" fmla="*/ 78 h 7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2" h="78">
                    <a:moveTo>
                      <a:pt x="12" y="66"/>
                    </a:moveTo>
                    <a:lnTo>
                      <a:pt x="6" y="60"/>
                    </a:lnTo>
                    <a:lnTo>
                      <a:pt x="0" y="42"/>
                    </a:lnTo>
                    <a:lnTo>
                      <a:pt x="6" y="30"/>
                    </a:lnTo>
                    <a:lnTo>
                      <a:pt x="24" y="24"/>
                    </a:lnTo>
                    <a:lnTo>
                      <a:pt x="42" y="30"/>
                    </a:lnTo>
                    <a:lnTo>
                      <a:pt x="60" y="24"/>
                    </a:lnTo>
                    <a:lnTo>
                      <a:pt x="60" y="18"/>
                    </a:lnTo>
                    <a:lnTo>
                      <a:pt x="60" y="12"/>
                    </a:lnTo>
                    <a:lnTo>
                      <a:pt x="54" y="0"/>
                    </a:lnTo>
                    <a:lnTo>
                      <a:pt x="66" y="6"/>
                    </a:lnTo>
                    <a:lnTo>
                      <a:pt x="72" y="24"/>
                    </a:lnTo>
                    <a:lnTo>
                      <a:pt x="72" y="36"/>
                    </a:lnTo>
                    <a:lnTo>
                      <a:pt x="60" y="42"/>
                    </a:lnTo>
                    <a:lnTo>
                      <a:pt x="36" y="36"/>
                    </a:lnTo>
                    <a:lnTo>
                      <a:pt x="18" y="42"/>
                    </a:lnTo>
                    <a:lnTo>
                      <a:pt x="18" y="54"/>
                    </a:lnTo>
                    <a:lnTo>
                      <a:pt x="18" y="72"/>
                    </a:lnTo>
                    <a:lnTo>
                      <a:pt x="24" y="78"/>
                    </a:lnTo>
                    <a:lnTo>
                      <a:pt x="12" y="66"/>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1" name="Freeform 423"/>
              <p:cNvSpPr>
                <a:spLocks/>
              </p:cNvSpPr>
              <p:nvPr/>
            </p:nvSpPr>
            <p:spPr bwMode="auto">
              <a:xfrm>
                <a:off x="2072" y="2843"/>
                <a:ext cx="72" cy="78"/>
              </a:xfrm>
              <a:custGeom>
                <a:avLst/>
                <a:gdLst>
                  <a:gd name="T0" fmla="*/ 12 w 72"/>
                  <a:gd name="T1" fmla="*/ 66 h 78"/>
                  <a:gd name="T2" fmla="*/ 6 w 72"/>
                  <a:gd name="T3" fmla="*/ 60 h 78"/>
                  <a:gd name="T4" fmla="*/ 0 w 72"/>
                  <a:gd name="T5" fmla="*/ 42 h 78"/>
                  <a:gd name="T6" fmla="*/ 6 w 72"/>
                  <a:gd name="T7" fmla="*/ 30 h 78"/>
                  <a:gd name="T8" fmla="*/ 6 w 72"/>
                  <a:gd name="T9" fmla="*/ 30 h 78"/>
                  <a:gd name="T10" fmla="*/ 24 w 72"/>
                  <a:gd name="T11" fmla="*/ 24 h 78"/>
                  <a:gd name="T12" fmla="*/ 42 w 72"/>
                  <a:gd name="T13" fmla="*/ 30 h 78"/>
                  <a:gd name="T14" fmla="*/ 60 w 72"/>
                  <a:gd name="T15" fmla="*/ 24 h 78"/>
                  <a:gd name="T16" fmla="*/ 60 w 72"/>
                  <a:gd name="T17" fmla="*/ 24 h 78"/>
                  <a:gd name="T18" fmla="*/ 60 w 72"/>
                  <a:gd name="T19" fmla="*/ 18 h 78"/>
                  <a:gd name="T20" fmla="*/ 60 w 72"/>
                  <a:gd name="T21" fmla="*/ 12 h 78"/>
                  <a:gd name="T22" fmla="*/ 54 w 72"/>
                  <a:gd name="T23" fmla="*/ 0 h 78"/>
                  <a:gd name="T24" fmla="*/ 54 w 72"/>
                  <a:gd name="T25" fmla="*/ 0 h 78"/>
                  <a:gd name="T26" fmla="*/ 54 w 72"/>
                  <a:gd name="T27" fmla="*/ 0 h 78"/>
                  <a:gd name="T28" fmla="*/ 54 w 72"/>
                  <a:gd name="T29" fmla="*/ 0 h 78"/>
                  <a:gd name="T30" fmla="*/ 54 w 72"/>
                  <a:gd name="T31" fmla="*/ 0 h 78"/>
                  <a:gd name="T32" fmla="*/ 54 w 72"/>
                  <a:gd name="T33" fmla="*/ 0 h 78"/>
                  <a:gd name="T34" fmla="*/ 54 w 72"/>
                  <a:gd name="T35" fmla="*/ 0 h 78"/>
                  <a:gd name="T36" fmla="*/ 66 w 72"/>
                  <a:gd name="T37" fmla="*/ 6 h 78"/>
                  <a:gd name="T38" fmla="*/ 72 w 72"/>
                  <a:gd name="T39" fmla="*/ 24 h 78"/>
                  <a:gd name="T40" fmla="*/ 72 w 72"/>
                  <a:gd name="T41" fmla="*/ 36 h 78"/>
                  <a:gd name="T42" fmla="*/ 72 w 72"/>
                  <a:gd name="T43" fmla="*/ 36 h 78"/>
                  <a:gd name="T44" fmla="*/ 60 w 72"/>
                  <a:gd name="T45" fmla="*/ 42 h 78"/>
                  <a:gd name="T46" fmla="*/ 36 w 72"/>
                  <a:gd name="T47" fmla="*/ 36 h 78"/>
                  <a:gd name="T48" fmla="*/ 18 w 72"/>
                  <a:gd name="T49" fmla="*/ 42 h 78"/>
                  <a:gd name="T50" fmla="*/ 18 w 72"/>
                  <a:gd name="T51" fmla="*/ 42 h 78"/>
                  <a:gd name="T52" fmla="*/ 18 w 72"/>
                  <a:gd name="T53" fmla="*/ 54 h 78"/>
                  <a:gd name="T54" fmla="*/ 18 w 72"/>
                  <a:gd name="T55" fmla="*/ 72 h 78"/>
                  <a:gd name="T56" fmla="*/ 24 w 72"/>
                  <a:gd name="T57" fmla="*/ 78 h 78"/>
                  <a:gd name="T58" fmla="*/ 24 w 72"/>
                  <a:gd name="T59" fmla="*/ 78 h 78"/>
                  <a:gd name="T60" fmla="*/ 12 w 72"/>
                  <a:gd name="T61" fmla="*/ 66 h 78"/>
                  <a:gd name="T62" fmla="*/ 12 w 72"/>
                  <a:gd name="T63" fmla="*/ 66 h 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8"/>
                  <a:gd name="T98" fmla="*/ 72 w 72"/>
                  <a:gd name="T99" fmla="*/ 78 h 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8">
                    <a:moveTo>
                      <a:pt x="12" y="66"/>
                    </a:moveTo>
                    <a:lnTo>
                      <a:pt x="6" y="60"/>
                    </a:lnTo>
                    <a:lnTo>
                      <a:pt x="0" y="42"/>
                    </a:lnTo>
                    <a:lnTo>
                      <a:pt x="6" y="30"/>
                    </a:lnTo>
                    <a:lnTo>
                      <a:pt x="24" y="24"/>
                    </a:lnTo>
                    <a:lnTo>
                      <a:pt x="42" y="30"/>
                    </a:lnTo>
                    <a:lnTo>
                      <a:pt x="60" y="24"/>
                    </a:lnTo>
                    <a:lnTo>
                      <a:pt x="60" y="18"/>
                    </a:lnTo>
                    <a:lnTo>
                      <a:pt x="60" y="12"/>
                    </a:lnTo>
                    <a:lnTo>
                      <a:pt x="54" y="0"/>
                    </a:lnTo>
                    <a:lnTo>
                      <a:pt x="66" y="6"/>
                    </a:lnTo>
                    <a:lnTo>
                      <a:pt x="72" y="24"/>
                    </a:lnTo>
                    <a:lnTo>
                      <a:pt x="72" y="36"/>
                    </a:lnTo>
                    <a:lnTo>
                      <a:pt x="60" y="42"/>
                    </a:lnTo>
                    <a:lnTo>
                      <a:pt x="36" y="36"/>
                    </a:lnTo>
                    <a:lnTo>
                      <a:pt x="18" y="42"/>
                    </a:lnTo>
                    <a:lnTo>
                      <a:pt x="18" y="54"/>
                    </a:lnTo>
                    <a:lnTo>
                      <a:pt x="18" y="72"/>
                    </a:lnTo>
                    <a:lnTo>
                      <a:pt x="24" y="78"/>
                    </a:lnTo>
                    <a:lnTo>
                      <a:pt x="12" y="6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2" name="Freeform 424"/>
              <p:cNvSpPr>
                <a:spLocks/>
              </p:cNvSpPr>
              <p:nvPr/>
            </p:nvSpPr>
            <p:spPr bwMode="auto">
              <a:xfrm>
                <a:off x="2090" y="2897"/>
                <a:ext cx="18" cy="18"/>
              </a:xfrm>
              <a:custGeom>
                <a:avLst/>
                <a:gdLst>
                  <a:gd name="T0" fmla="*/ 0 w 18"/>
                  <a:gd name="T1" fmla="*/ 12 h 18"/>
                  <a:gd name="T2" fmla="*/ 6 w 18"/>
                  <a:gd name="T3" fmla="*/ 18 h 18"/>
                  <a:gd name="T4" fmla="*/ 6 w 18"/>
                  <a:gd name="T5" fmla="*/ 18 h 18"/>
                  <a:gd name="T6" fmla="*/ 12 w 18"/>
                  <a:gd name="T7" fmla="*/ 18 h 18"/>
                  <a:gd name="T8" fmla="*/ 12 w 18"/>
                  <a:gd name="T9" fmla="*/ 18 h 18"/>
                  <a:gd name="T10" fmla="*/ 12 w 18"/>
                  <a:gd name="T11" fmla="*/ 18 h 18"/>
                  <a:gd name="T12" fmla="*/ 18 w 18"/>
                  <a:gd name="T13" fmla="*/ 12 h 18"/>
                  <a:gd name="T14" fmla="*/ 12 w 18"/>
                  <a:gd name="T15" fmla="*/ 6 h 18"/>
                  <a:gd name="T16" fmla="*/ 12 w 18"/>
                  <a:gd name="T17" fmla="*/ 6 h 18"/>
                  <a:gd name="T18" fmla="*/ 12 w 18"/>
                  <a:gd name="T19" fmla="*/ 6 h 18"/>
                  <a:gd name="T20" fmla="*/ 6 w 18"/>
                  <a:gd name="T21" fmla="*/ 0 h 18"/>
                  <a:gd name="T22" fmla="*/ 0 w 18"/>
                  <a:gd name="T23" fmla="*/ 0 h 18"/>
                  <a:gd name="T24" fmla="*/ 0 w 18"/>
                  <a:gd name="T25" fmla="*/ 0 h 18"/>
                  <a:gd name="T26" fmla="*/ 0 w 18"/>
                  <a:gd name="T27" fmla="*/ 6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8"/>
                    </a:lnTo>
                    <a:lnTo>
                      <a:pt x="12" y="18"/>
                    </a:lnTo>
                    <a:lnTo>
                      <a:pt x="18" y="12"/>
                    </a:lnTo>
                    <a:lnTo>
                      <a:pt x="12" y="6"/>
                    </a:lnTo>
                    <a:lnTo>
                      <a:pt x="6" y="0"/>
                    </a:lnTo>
                    <a:lnTo>
                      <a:pt x="0" y="0"/>
                    </a:lnTo>
                    <a:lnTo>
                      <a:pt x="0" y="6"/>
                    </a:lnTo>
                    <a:lnTo>
                      <a:pt x="0" y="12"/>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3" name="Freeform 425"/>
              <p:cNvSpPr>
                <a:spLocks/>
              </p:cNvSpPr>
              <p:nvPr/>
            </p:nvSpPr>
            <p:spPr bwMode="auto">
              <a:xfrm>
                <a:off x="1982" y="2417"/>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8 h 18"/>
                  <a:gd name="T32" fmla="*/ 18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8"/>
                    </a:moveTo>
                    <a:lnTo>
                      <a:pt x="18" y="12"/>
                    </a:lnTo>
                    <a:lnTo>
                      <a:pt x="18" y="6"/>
                    </a:lnTo>
                    <a:lnTo>
                      <a:pt x="12" y="6"/>
                    </a:lnTo>
                    <a:lnTo>
                      <a:pt x="12" y="0"/>
                    </a:lnTo>
                    <a:lnTo>
                      <a:pt x="6" y="6"/>
                    </a:lnTo>
                    <a:lnTo>
                      <a:pt x="0" y="6"/>
                    </a:lnTo>
                    <a:lnTo>
                      <a:pt x="0" y="12"/>
                    </a:lnTo>
                    <a:lnTo>
                      <a:pt x="0" y="18"/>
                    </a:lnTo>
                    <a:lnTo>
                      <a:pt x="6" y="18"/>
                    </a:lnTo>
                    <a:lnTo>
                      <a:pt x="12" y="18"/>
                    </a:lnTo>
                    <a:lnTo>
                      <a:pt x="18"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4" name="Freeform 426"/>
              <p:cNvSpPr>
                <a:spLocks/>
              </p:cNvSpPr>
              <p:nvPr/>
            </p:nvSpPr>
            <p:spPr bwMode="auto">
              <a:xfrm>
                <a:off x="1982" y="2417"/>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8 h 18"/>
                  <a:gd name="T32" fmla="*/ 18 w 18"/>
                  <a:gd name="T33" fmla="*/ 18 h 18"/>
                  <a:gd name="T34" fmla="*/ 18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8"/>
                    </a:moveTo>
                    <a:lnTo>
                      <a:pt x="18" y="12"/>
                    </a:lnTo>
                    <a:lnTo>
                      <a:pt x="18" y="6"/>
                    </a:lnTo>
                    <a:lnTo>
                      <a:pt x="12" y="6"/>
                    </a:lnTo>
                    <a:lnTo>
                      <a:pt x="12" y="0"/>
                    </a:lnTo>
                    <a:lnTo>
                      <a:pt x="6" y="6"/>
                    </a:lnTo>
                    <a:lnTo>
                      <a:pt x="0" y="6"/>
                    </a:lnTo>
                    <a:lnTo>
                      <a:pt x="0" y="12"/>
                    </a:lnTo>
                    <a:lnTo>
                      <a:pt x="0" y="18"/>
                    </a:lnTo>
                    <a:lnTo>
                      <a:pt x="6" y="18"/>
                    </a:lnTo>
                    <a:lnTo>
                      <a:pt x="12" y="18"/>
                    </a:lnTo>
                    <a:lnTo>
                      <a:pt x="18"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5" name="Freeform 427"/>
              <p:cNvSpPr>
                <a:spLocks/>
              </p:cNvSpPr>
              <p:nvPr/>
            </p:nvSpPr>
            <p:spPr bwMode="auto">
              <a:xfrm>
                <a:off x="1982" y="2405"/>
                <a:ext cx="18" cy="18"/>
              </a:xfrm>
              <a:custGeom>
                <a:avLst/>
                <a:gdLst>
                  <a:gd name="T0" fmla="*/ 12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0 h 18"/>
                  <a:gd name="T16" fmla="*/ 0 w 18"/>
                  <a:gd name="T17" fmla="*/ 0 h 18"/>
                  <a:gd name="T18" fmla="*/ 0 w 18"/>
                  <a:gd name="T19" fmla="*/ 6 h 18"/>
                  <a:gd name="T20" fmla="*/ 0 w 18"/>
                  <a:gd name="T21" fmla="*/ 12 h 18"/>
                  <a:gd name="T22" fmla="*/ 0 w 18"/>
                  <a:gd name="T23" fmla="*/ 12 h 18"/>
                  <a:gd name="T24" fmla="*/ 0 w 18"/>
                  <a:gd name="T25" fmla="*/ 12 h 18"/>
                  <a:gd name="T26" fmla="*/ 6 w 18"/>
                  <a:gd name="T27" fmla="*/ 18 h 18"/>
                  <a:gd name="T28" fmla="*/ 12 w 18"/>
                  <a:gd name="T29" fmla="*/ 12 h 18"/>
                  <a:gd name="T30" fmla="*/ 12 w 18"/>
                  <a:gd name="T31" fmla="*/ 12 h 18"/>
                  <a:gd name="T32" fmla="*/ 12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12"/>
                    </a:moveTo>
                    <a:lnTo>
                      <a:pt x="18" y="6"/>
                    </a:lnTo>
                    <a:lnTo>
                      <a:pt x="12" y="0"/>
                    </a:lnTo>
                    <a:lnTo>
                      <a:pt x="6" y="0"/>
                    </a:lnTo>
                    <a:lnTo>
                      <a:pt x="0" y="0"/>
                    </a:lnTo>
                    <a:lnTo>
                      <a:pt x="0" y="6"/>
                    </a:lnTo>
                    <a:lnTo>
                      <a:pt x="0"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6" name="Freeform 428"/>
              <p:cNvSpPr>
                <a:spLocks/>
              </p:cNvSpPr>
              <p:nvPr/>
            </p:nvSpPr>
            <p:spPr bwMode="auto">
              <a:xfrm>
                <a:off x="1982" y="2405"/>
                <a:ext cx="18" cy="18"/>
              </a:xfrm>
              <a:custGeom>
                <a:avLst/>
                <a:gdLst>
                  <a:gd name="T0" fmla="*/ 12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0 h 18"/>
                  <a:gd name="T16" fmla="*/ 0 w 18"/>
                  <a:gd name="T17" fmla="*/ 0 h 18"/>
                  <a:gd name="T18" fmla="*/ 0 w 18"/>
                  <a:gd name="T19" fmla="*/ 6 h 18"/>
                  <a:gd name="T20" fmla="*/ 0 w 18"/>
                  <a:gd name="T21" fmla="*/ 12 h 18"/>
                  <a:gd name="T22" fmla="*/ 0 w 18"/>
                  <a:gd name="T23" fmla="*/ 12 h 18"/>
                  <a:gd name="T24" fmla="*/ 0 w 18"/>
                  <a:gd name="T25" fmla="*/ 12 h 18"/>
                  <a:gd name="T26" fmla="*/ 6 w 18"/>
                  <a:gd name="T27" fmla="*/ 18 h 18"/>
                  <a:gd name="T28" fmla="*/ 12 w 18"/>
                  <a:gd name="T29" fmla="*/ 12 h 18"/>
                  <a:gd name="T30" fmla="*/ 12 w 18"/>
                  <a:gd name="T31" fmla="*/ 12 h 18"/>
                  <a:gd name="T32" fmla="*/ 12 w 18"/>
                  <a:gd name="T33" fmla="*/ 12 h 18"/>
                  <a:gd name="T34" fmla="*/ 12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12"/>
                    </a:moveTo>
                    <a:lnTo>
                      <a:pt x="18" y="6"/>
                    </a:lnTo>
                    <a:lnTo>
                      <a:pt x="12" y="0"/>
                    </a:lnTo>
                    <a:lnTo>
                      <a:pt x="6" y="0"/>
                    </a:lnTo>
                    <a:lnTo>
                      <a:pt x="0" y="0"/>
                    </a:lnTo>
                    <a:lnTo>
                      <a:pt x="0" y="6"/>
                    </a:lnTo>
                    <a:lnTo>
                      <a:pt x="0"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7" name="Freeform 429"/>
              <p:cNvSpPr>
                <a:spLocks/>
              </p:cNvSpPr>
              <p:nvPr/>
            </p:nvSpPr>
            <p:spPr bwMode="auto">
              <a:xfrm>
                <a:off x="1976" y="2387"/>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8" name="Freeform 430"/>
              <p:cNvSpPr>
                <a:spLocks/>
              </p:cNvSpPr>
              <p:nvPr/>
            </p:nvSpPr>
            <p:spPr bwMode="auto">
              <a:xfrm>
                <a:off x="1976" y="2387"/>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99" name="Freeform 431"/>
              <p:cNvSpPr>
                <a:spLocks/>
              </p:cNvSpPr>
              <p:nvPr/>
            </p:nvSpPr>
            <p:spPr bwMode="auto">
              <a:xfrm>
                <a:off x="1970" y="2369"/>
                <a:ext cx="18" cy="18"/>
              </a:xfrm>
              <a:custGeom>
                <a:avLst/>
                <a:gdLst>
                  <a:gd name="T0" fmla="*/ 18 w 18"/>
                  <a:gd name="T1" fmla="*/ 12 h 18"/>
                  <a:gd name="T2" fmla="*/ 18 w 18"/>
                  <a:gd name="T3" fmla="*/ 12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12 h 18"/>
                  <a:gd name="T20" fmla="*/ 6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12"/>
                    </a:lnTo>
                    <a:lnTo>
                      <a:pt x="18" y="6"/>
                    </a:lnTo>
                    <a:lnTo>
                      <a:pt x="18" y="0"/>
                    </a:lnTo>
                    <a:lnTo>
                      <a:pt x="12" y="0"/>
                    </a:lnTo>
                    <a:lnTo>
                      <a:pt x="6" y="0"/>
                    </a:lnTo>
                    <a:lnTo>
                      <a:pt x="6" y="6"/>
                    </a:lnTo>
                    <a:lnTo>
                      <a:pt x="0" y="12"/>
                    </a:lnTo>
                    <a:lnTo>
                      <a:pt x="6"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0" name="Freeform 432"/>
              <p:cNvSpPr>
                <a:spLocks/>
              </p:cNvSpPr>
              <p:nvPr/>
            </p:nvSpPr>
            <p:spPr bwMode="auto">
              <a:xfrm>
                <a:off x="1970" y="2369"/>
                <a:ext cx="18" cy="18"/>
              </a:xfrm>
              <a:custGeom>
                <a:avLst/>
                <a:gdLst>
                  <a:gd name="T0" fmla="*/ 18 w 18"/>
                  <a:gd name="T1" fmla="*/ 12 h 18"/>
                  <a:gd name="T2" fmla="*/ 18 w 18"/>
                  <a:gd name="T3" fmla="*/ 12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12 h 18"/>
                  <a:gd name="T20" fmla="*/ 6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12"/>
                    </a:lnTo>
                    <a:lnTo>
                      <a:pt x="18" y="6"/>
                    </a:lnTo>
                    <a:lnTo>
                      <a:pt x="18" y="0"/>
                    </a:lnTo>
                    <a:lnTo>
                      <a:pt x="12" y="0"/>
                    </a:lnTo>
                    <a:lnTo>
                      <a:pt x="6" y="0"/>
                    </a:lnTo>
                    <a:lnTo>
                      <a:pt x="6" y="6"/>
                    </a:lnTo>
                    <a:lnTo>
                      <a:pt x="0" y="12"/>
                    </a:lnTo>
                    <a:lnTo>
                      <a:pt x="6"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1" name="Freeform 433"/>
              <p:cNvSpPr>
                <a:spLocks/>
              </p:cNvSpPr>
              <p:nvPr/>
            </p:nvSpPr>
            <p:spPr bwMode="auto">
              <a:xfrm>
                <a:off x="1970" y="2351"/>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8 h 18"/>
                  <a:gd name="T32" fmla="*/ 18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8"/>
                    </a:moveTo>
                    <a:lnTo>
                      <a:pt x="18" y="12"/>
                    </a:lnTo>
                    <a:lnTo>
                      <a:pt x="18" y="6"/>
                    </a:lnTo>
                    <a:lnTo>
                      <a:pt x="12" y="6"/>
                    </a:lnTo>
                    <a:lnTo>
                      <a:pt x="6" y="0"/>
                    </a:lnTo>
                    <a:lnTo>
                      <a:pt x="0" y="6"/>
                    </a:lnTo>
                    <a:lnTo>
                      <a:pt x="0" y="12"/>
                    </a:lnTo>
                    <a:lnTo>
                      <a:pt x="6" y="18"/>
                    </a:lnTo>
                    <a:lnTo>
                      <a:pt x="12" y="18"/>
                    </a:lnTo>
                    <a:lnTo>
                      <a:pt x="18"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2" name="Freeform 434"/>
              <p:cNvSpPr>
                <a:spLocks/>
              </p:cNvSpPr>
              <p:nvPr/>
            </p:nvSpPr>
            <p:spPr bwMode="auto">
              <a:xfrm>
                <a:off x="1970" y="2351"/>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8 h 18"/>
                  <a:gd name="T32" fmla="*/ 18 w 18"/>
                  <a:gd name="T33" fmla="*/ 18 h 18"/>
                  <a:gd name="T34" fmla="*/ 18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8"/>
                    </a:moveTo>
                    <a:lnTo>
                      <a:pt x="18" y="12"/>
                    </a:lnTo>
                    <a:lnTo>
                      <a:pt x="18" y="6"/>
                    </a:lnTo>
                    <a:lnTo>
                      <a:pt x="12" y="6"/>
                    </a:lnTo>
                    <a:lnTo>
                      <a:pt x="6" y="0"/>
                    </a:lnTo>
                    <a:lnTo>
                      <a:pt x="0" y="6"/>
                    </a:lnTo>
                    <a:lnTo>
                      <a:pt x="0" y="12"/>
                    </a:lnTo>
                    <a:lnTo>
                      <a:pt x="6" y="18"/>
                    </a:lnTo>
                    <a:lnTo>
                      <a:pt x="12" y="18"/>
                    </a:lnTo>
                    <a:lnTo>
                      <a:pt x="18"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3" name="Freeform 435"/>
              <p:cNvSpPr>
                <a:spLocks/>
              </p:cNvSpPr>
              <p:nvPr/>
            </p:nvSpPr>
            <p:spPr bwMode="auto">
              <a:xfrm>
                <a:off x="2000" y="2417"/>
                <a:ext cx="18" cy="18"/>
              </a:xfrm>
              <a:custGeom>
                <a:avLst/>
                <a:gdLst>
                  <a:gd name="T0" fmla="*/ 18 w 18"/>
                  <a:gd name="T1" fmla="*/ 12 h 18"/>
                  <a:gd name="T2" fmla="*/ 18 w 18"/>
                  <a:gd name="T3" fmla="*/ 6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4" name="Freeform 436"/>
              <p:cNvSpPr>
                <a:spLocks/>
              </p:cNvSpPr>
              <p:nvPr/>
            </p:nvSpPr>
            <p:spPr bwMode="auto">
              <a:xfrm>
                <a:off x="2000" y="2417"/>
                <a:ext cx="18" cy="18"/>
              </a:xfrm>
              <a:custGeom>
                <a:avLst/>
                <a:gdLst>
                  <a:gd name="T0" fmla="*/ 18 w 18"/>
                  <a:gd name="T1" fmla="*/ 12 h 18"/>
                  <a:gd name="T2" fmla="*/ 18 w 18"/>
                  <a:gd name="T3" fmla="*/ 6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5" name="Freeform 437"/>
              <p:cNvSpPr>
                <a:spLocks/>
              </p:cNvSpPr>
              <p:nvPr/>
            </p:nvSpPr>
            <p:spPr bwMode="auto">
              <a:xfrm>
                <a:off x="2018" y="2417"/>
                <a:ext cx="18" cy="12"/>
              </a:xfrm>
              <a:custGeom>
                <a:avLst/>
                <a:gdLst>
                  <a:gd name="T0" fmla="*/ 18 w 18"/>
                  <a:gd name="T1" fmla="*/ 12 h 12"/>
                  <a:gd name="T2" fmla="*/ 18 w 18"/>
                  <a:gd name="T3" fmla="*/ 6 h 12"/>
                  <a:gd name="T4" fmla="*/ 18 w 18"/>
                  <a:gd name="T5" fmla="*/ 0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6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12 h 12"/>
                  <a:gd name="T32" fmla="*/ 18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12"/>
                    </a:moveTo>
                    <a:lnTo>
                      <a:pt x="18" y="6"/>
                    </a:lnTo>
                    <a:lnTo>
                      <a:pt x="18" y="0"/>
                    </a:lnTo>
                    <a:lnTo>
                      <a:pt x="12" y="0"/>
                    </a:lnTo>
                    <a:lnTo>
                      <a:pt x="6" y="0"/>
                    </a:lnTo>
                    <a:lnTo>
                      <a:pt x="0" y="6"/>
                    </a:lnTo>
                    <a:lnTo>
                      <a:pt x="6" y="12"/>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6" name="Freeform 438"/>
              <p:cNvSpPr>
                <a:spLocks/>
              </p:cNvSpPr>
              <p:nvPr/>
            </p:nvSpPr>
            <p:spPr bwMode="auto">
              <a:xfrm>
                <a:off x="2018" y="2417"/>
                <a:ext cx="18" cy="12"/>
              </a:xfrm>
              <a:custGeom>
                <a:avLst/>
                <a:gdLst>
                  <a:gd name="T0" fmla="*/ 18 w 18"/>
                  <a:gd name="T1" fmla="*/ 12 h 12"/>
                  <a:gd name="T2" fmla="*/ 18 w 18"/>
                  <a:gd name="T3" fmla="*/ 6 h 12"/>
                  <a:gd name="T4" fmla="*/ 18 w 18"/>
                  <a:gd name="T5" fmla="*/ 0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6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12 h 12"/>
                  <a:gd name="T32" fmla="*/ 18 w 18"/>
                  <a:gd name="T33" fmla="*/ 12 h 12"/>
                  <a:gd name="T34" fmla="*/ 18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lnTo>
                      <a:pt x="18" y="6"/>
                    </a:lnTo>
                    <a:lnTo>
                      <a:pt x="18" y="0"/>
                    </a:lnTo>
                    <a:lnTo>
                      <a:pt x="12" y="0"/>
                    </a:lnTo>
                    <a:lnTo>
                      <a:pt x="6" y="0"/>
                    </a:lnTo>
                    <a:lnTo>
                      <a:pt x="0" y="6"/>
                    </a:lnTo>
                    <a:lnTo>
                      <a:pt x="6" y="12"/>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7" name="Freeform 439"/>
              <p:cNvSpPr>
                <a:spLocks/>
              </p:cNvSpPr>
              <p:nvPr/>
            </p:nvSpPr>
            <p:spPr bwMode="auto">
              <a:xfrm>
                <a:off x="2042" y="2411"/>
                <a:ext cx="18" cy="18"/>
              </a:xfrm>
              <a:custGeom>
                <a:avLst/>
                <a:gdLst>
                  <a:gd name="T0" fmla="*/ 12 w 18"/>
                  <a:gd name="T1" fmla="*/ 12 h 18"/>
                  <a:gd name="T2" fmla="*/ 18 w 18"/>
                  <a:gd name="T3" fmla="*/ 12 h 18"/>
                  <a:gd name="T4" fmla="*/ 12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12"/>
                    </a:moveTo>
                    <a:lnTo>
                      <a:pt x="18" y="12"/>
                    </a:lnTo>
                    <a:lnTo>
                      <a:pt x="12" y="6"/>
                    </a:lnTo>
                    <a:lnTo>
                      <a:pt x="12" y="0"/>
                    </a:lnTo>
                    <a:lnTo>
                      <a:pt x="6" y="0"/>
                    </a:lnTo>
                    <a:lnTo>
                      <a:pt x="0" y="0"/>
                    </a:lnTo>
                    <a:lnTo>
                      <a:pt x="0" y="6"/>
                    </a:lnTo>
                    <a:lnTo>
                      <a:pt x="0" y="12"/>
                    </a:lnTo>
                    <a:lnTo>
                      <a:pt x="0" y="18"/>
                    </a:lnTo>
                    <a:lnTo>
                      <a:pt x="6" y="18"/>
                    </a:lnTo>
                    <a:lnTo>
                      <a:pt x="12"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8" name="Freeform 440"/>
              <p:cNvSpPr>
                <a:spLocks/>
              </p:cNvSpPr>
              <p:nvPr/>
            </p:nvSpPr>
            <p:spPr bwMode="auto">
              <a:xfrm>
                <a:off x="2042" y="2411"/>
                <a:ext cx="18" cy="18"/>
              </a:xfrm>
              <a:custGeom>
                <a:avLst/>
                <a:gdLst>
                  <a:gd name="T0" fmla="*/ 12 w 18"/>
                  <a:gd name="T1" fmla="*/ 12 h 18"/>
                  <a:gd name="T2" fmla="*/ 18 w 18"/>
                  <a:gd name="T3" fmla="*/ 12 h 18"/>
                  <a:gd name="T4" fmla="*/ 12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12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12"/>
                    </a:moveTo>
                    <a:lnTo>
                      <a:pt x="18" y="12"/>
                    </a:lnTo>
                    <a:lnTo>
                      <a:pt x="12" y="6"/>
                    </a:lnTo>
                    <a:lnTo>
                      <a:pt x="12" y="0"/>
                    </a:lnTo>
                    <a:lnTo>
                      <a:pt x="6" y="0"/>
                    </a:lnTo>
                    <a:lnTo>
                      <a:pt x="0" y="0"/>
                    </a:lnTo>
                    <a:lnTo>
                      <a:pt x="0" y="6"/>
                    </a:lnTo>
                    <a:lnTo>
                      <a:pt x="0" y="12"/>
                    </a:lnTo>
                    <a:lnTo>
                      <a:pt x="0" y="18"/>
                    </a:lnTo>
                    <a:lnTo>
                      <a:pt x="6" y="18"/>
                    </a:lnTo>
                    <a:lnTo>
                      <a:pt x="12"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09" name="Freeform 441"/>
              <p:cNvSpPr>
                <a:spLocks/>
              </p:cNvSpPr>
              <p:nvPr/>
            </p:nvSpPr>
            <p:spPr bwMode="auto">
              <a:xfrm>
                <a:off x="2060" y="2411"/>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0 w 18"/>
                  <a:gd name="T23" fmla="*/ 12 h 18"/>
                  <a:gd name="T24" fmla="*/ 0 w 18"/>
                  <a:gd name="T25" fmla="*/ 12 h 18"/>
                  <a:gd name="T26" fmla="*/ 6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0" y="0"/>
                    </a:lnTo>
                    <a:lnTo>
                      <a:pt x="0" y="6"/>
                    </a:lnTo>
                    <a:lnTo>
                      <a:pt x="0" y="12"/>
                    </a:lnTo>
                    <a:lnTo>
                      <a:pt x="6"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0" name="Freeform 442"/>
              <p:cNvSpPr>
                <a:spLocks/>
              </p:cNvSpPr>
              <p:nvPr/>
            </p:nvSpPr>
            <p:spPr bwMode="auto">
              <a:xfrm>
                <a:off x="2060" y="2411"/>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0 w 18"/>
                  <a:gd name="T23" fmla="*/ 12 h 18"/>
                  <a:gd name="T24" fmla="*/ 0 w 18"/>
                  <a:gd name="T25" fmla="*/ 12 h 18"/>
                  <a:gd name="T26" fmla="*/ 6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0" y="0"/>
                    </a:lnTo>
                    <a:lnTo>
                      <a:pt x="0" y="6"/>
                    </a:lnTo>
                    <a:lnTo>
                      <a:pt x="0" y="12"/>
                    </a:lnTo>
                    <a:lnTo>
                      <a:pt x="6"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1" name="Freeform 443"/>
              <p:cNvSpPr>
                <a:spLocks/>
              </p:cNvSpPr>
              <p:nvPr/>
            </p:nvSpPr>
            <p:spPr bwMode="auto">
              <a:xfrm>
                <a:off x="2078" y="2405"/>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12"/>
                    </a:ln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2" name="Freeform 444"/>
              <p:cNvSpPr>
                <a:spLocks/>
              </p:cNvSpPr>
              <p:nvPr/>
            </p:nvSpPr>
            <p:spPr bwMode="auto">
              <a:xfrm>
                <a:off x="2078" y="2405"/>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12"/>
                    </a:ln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3" name="Freeform 445"/>
              <p:cNvSpPr>
                <a:spLocks/>
              </p:cNvSpPr>
              <p:nvPr/>
            </p:nvSpPr>
            <p:spPr bwMode="auto">
              <a:xfrm>
                <a:off x="2096" y="240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4" name="Freeform 446"/>
              <p:cNvSpPr>
                <a:spLocks/>
              </p:cNvSpPr>
              <p:nvPr/>
            </p:nvSpPr>
            <p:spPr bwMode="auto">
              <a:xfrm>
                <a:off x="2096" y="240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5" name="Freeform 447"/>
              <p:cNvSpPr>
                <a:spLocks/>
              </p:cNvSpPr>
              <p:nvPr/>
            </p:nvSpPr>
            <p:spPr bwMode="auto">
              <a:xfrm>
                <a:off x="2114" y="2399"/>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8 h 18"/>
                  <a:gd name="T30" fmla="*/ 18 w 18"/>
                  <a:gd name="T31" fmla="*/ 18 h 18"/>
                  <a:gd name="T32" fmla="*/ 18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8"/>
                    </a:moveTo>
                    <a:lnTo>
                      <a:pt x="18" y="12"/>
                    </a:lnTo>
                    <a:lnTo>
                      <a:pt x="18" y="6"/>
                    </a:lnTo>
                    <a:lnTo>
                      <a:pt x="12" y="6"/>
                    </a:lnTo>
                    <a:lnTo>
                      <a:pt x="12" y="0"/>
                    </a:lnTo>
                    <a:lnTo>
                      <a:pt x="6" y="0"/>
                    </a:lnTo>
                    <a:lnTo>
                      <a:pt x="0" y="6"/>
                    </a:lnTo>
                    <a:lnTo>
                      <a:pt x="0" y="12"/>
                    </a:lnTo>
                    <a:lnTo>
                      <a:pt x="6" y="18"/>
                    </a:lnTo>
                    <a:lnTo>
                      <a:pt x="12" y="18"/>
                    </a:lnTo>
                    <a:lnTo>
                      <a:pt x="18"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6" name="Freeform 448"/>
              <p:cNvSpPr>
                <a:spLocks/>
              </p:cNvSpPr>
              <p:nvPr/>
            </p:nvSpPr>
            <p:spPr bwMode="auto">
              <a:xfrm>
                <a:off x="2114" y="2399"/>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8 h 18"/>
                  <a:gd name="T30" fmla="*/ 18 w 18"/>
                  <a:gd name="T31" fmla="*/ 18 h 18"/>
                  <a:gd name="T32" fmla="*/ 18 w 18"/>
                  <a:gd name="T33" fmla="*/ 18 h 18"/>
                  <a:gd name="T34" fmla="*/ 18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8"/>
                    </a:moveTo>
                    <a:lnTo>
                      <a:pt x="18" y="12"/>
                    </a:lnTo>
                    <a:lnTo>
                      <a:pt x="18" y="6"/>
                    </a:lnTo>
                    <a:lnTo>
                      <a:pt x="12" y="6"/>
                    </a:lnTo>
                    <a:lnTo>
                      <a:pt x="12" y="0"/>
                    </a:lnTo>
                    <a:lnTo>
                      <a:pt x="6" y="0"/>
                    </a:lnTo>
                    <a:lnTo>
                      <a:pt x="0" y="6"/>
                    </a:lnTo>
                    <a:lnTo>
                      <a:pt x="0" y="12"/>
                    </a:lnTo>
                    <a:lnTo>
                      <a:pt x="6" y="18"/>
                    </a:lnTo>
                    <a:lnTo>
                      <a:pt x="12" y="18"/>
                    </a:lnTo>
                    <a:lnTo>
                      <a:pt x="18"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7" name="Freeform 449"/>
              <p:cNvSpPr>
                <a:spLocks/>
              </p:cNvSpPr>
              <p:nvPr/>
            </p:nvSpPr>
            <p:spPr bwMode="auto">
              <a:xfrm>
                <a:off x="2132" y="2399"/>
                <a:ext cx="18" cy="18"/>
              </a:xfrm>
              <a:custGeom>
                <a:avLst/>
                <a:gdLst>
                  <a:gd name="T0" fmla="*/ 18 w 18"/>
                  <a:gd name="T1" fmla="*/ 12 h 18"/>
                  <a:gd name="T2" fmla="*/ 18 w 18"/>
                  <a:gd name="T3" fmla="*/ 6 h 18"/>
                  <a:gd name="T4" fmla="*/ 18 w 18"/>
                  <a:gd name="T5" fmla="*/ 6 h 18"/>
                  <a:gd name="T6" fmla="*/ 18 w 18"/>
                  <a:gd name="T7" fmla="*/ 0 h 18"/>
                  <a:gd name="T8" fmla="*/ 18 w 18"/>
                  <a:gd name="T9" fmla="*/ 0 h 18"/>
                  <a:gd name="T10" fmla="*/ 12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8" name="Freeform 450"/>
              <p:cNvSpPr>
                <a:spLocks/>
              </p:cNvSpPr>
              <p:nvPr/>
            </p:nvSpPr>
            <p:spPr bwMode="auto">
              <a:xfrm>
                <a:off x="2132" y="2399"/>
                <a:ext cx="18" cy="18"/>
              </a:xfrm>
              <a:custGeom>
                <a:avLst/>
                <a:gdLst>
                  <a:gd name="T0" fmla="*/ 18 w 18"/>
                  <a:gd name="T1" fmla="*/ 12 h 18"/>
                  <a:gd name="T2" fmla="*/ 18 w 18"/>
                  <a:gd name="T3" fmla="*/ 6 h 18"/>
                  <a:gd name="T4" fmla="*/ 18 w 18"/>
                  <a:gd name="T5" fmla="*/ 6 h 18"/>
                  <a:gd name="T6" fmla="*/ 18 w 18"/>
                  <a:gd name="T7" fmla="*/ 0 h 18"/>
                  <a:gd name="T8" fmla="*/ 18 w 18"/>
                  <a:gd name="T9" fmla="*/ 0 h 18"/>
                  <a:gd name="T10" fmla="*/ 12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19" name="Freeform 451"/>
              <p:cNvSpPr>
                <a:spLocks/>
              </p:cNvSpPr>
              <p:nvPr/>
            </p:nvSpPr>
            <p:spPr bwMode="auto">
              <a:xfrm>
                <a:off x="2150" y="2393"/>
                <a:ext cx="18" cy="18"/>
              </a:xfrm>
              <a:custGeom>
                <a:avLst/>
                <a:gdLst>
                  <a:gd name="T0" fmla="*/ 18 w 18"/>
                  <a:gd name="T1" fmla="*/ 18 h 18"/>
                  <a:gd name="T2" fmla="*/ 18 w 18"/>
                  <a:gd name="T3" fmla="*/ 12 h 18"/>
                  <a:gd name="T4" fmla="*/ 18 w 18"/>
                  <a:gd name="T5" fmla="*/ 6 h 18"/>
                  <a:gd name="T6" fmla="*/ 18 w 18"/>
                  <a:gd name="T7" fmla="*/ 6 h 18"/>
                  <a:gd name="T8" fmla="*/ 18 w 18"/>
                  <a:gd name="T9" fmla="*/ 6 h 18"/>
                  <a:gd name="T10" fmla="*/ 12 w 18"/>
                  <a:gd name="T11" fmla="*/ 0 h 18"/>
                  <a:gd name="T12" fmla="*/ 6 w 18"/>
                  <a:gd name="T13" fmla="*/ 6 h 18"/>
                  <a:gd name="T14" fmla="*/ 6 w 18"/>
                  <a:gd name="T15" fmla="*/ 6 h 18"/>
                  <a:gd name="T16" fmla="*/ 6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8 h 18"/>
                  <a:gd name="T32" fmla="*/ 18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8"/>
                    </a:moveTo>
                    <a:lnTo>
                      <a:pt x="18" y="12"/>
                    </a:lnTo>
                    <a:lnTo>
                      <a:pt x="18" y="6"/>
                    </a:lnTo>
                    <a:lnTo>
                      <a:pt x="12" y="0"/>
                    </a:lnTo>
                    <a:lnTo>
                      <a:pt x="6" y="6"/>
                    </a:lnTo>
                    <a:lnTo>
                      <a:pt x="0" y="12"/>
                    </a:lnTo>
                    <a:lnTo>
                      <a:pt x="6" y="18"/>
                    </a:lnTo>
                    <a:lnTo>
                      <a:pt x="12" y="18"/>
                    </a:lnTo>
                    <a:lnTo>
                      <a:pt x="18"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0" name="Freeform 452"/>
              <p:cNvSpPr>
                <a:spLocks/>
              </p:cNvSpPr>
              <p:nvPr/>
            </p:nvSpPr>
            <p:spPr bwMode="auto">
              <a:xfrm>
                <a:off x="2150" y="2393"/>
                <a:ext cx="18" cy="18"/>
              </a:xfrm>
              <a:custGeom>
                <a:avLst/>
                <a:gdLst>
                  <a:gd name="T0" fmla="*/ 18 w 18"/>
                  <a:gd name="T1" fmla="*/ 18 h 18"/>
                  <a:gd name="T2" fmla="*/ 18 w 18"/>
                  <a:gd name="T3" fmla="*/ 12 h 18"/>
                  <a:gd name="T4" fmla="*/ 18 w 18"/>
                  <a:gd name="T5" fmla="*/ 6 h 18"/>
                  <a:gd name="T6" fmla="*/ 18 w 18"/>
                  <a:gd name="T7" fmla="*/ 6 h 18"/>
                  <a:gd name="T8" fmla="*/ 18 w 18"/>
                  <a:gd name="T9" fmla="*/ 6 h 18"/>
                  <a:gd name="T10" fmla="*/ 12 w 18"/>
                  <a:gd name="T11" fmla="*/ 0 h 18"/>
                  <a:gd name="T12" fmla="*/ 6 w 18"/>
                  <a:gd name="T13" fmla="*/ 6 h 18"/>
                  <a:gd name="T14" fmla="*/ 6 w 18"/>
                  <a:gd name="T15" fmla="*/ 6 h 18"/>
                  <a:gd name="T16" fmla="*/ 6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8 h 18"/>
                  <a:gd name="T32" fmla="*/ 18 w 18"/>
                  <a:gd name="T33" fmla="*/ 18 h 18"/>
                  <a:gd name="T34" fmla="*/ 18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8"/>
                    </a:moveTo>
                    <a:lnTo>
                      <a:pt x="18" y="12"/>
                    </a:lnTo>
                    <a:lnTo>
                      <a:pt x="18" y="6"/>
                    </a:lnTo>
                    <a:lnTo>
                      <a:pt x="12" y="0"/>
                    </a:lnTo>
                    <a:lnTo>
                      <a:pt x="6" y="6"/>
                    </a:lnTo>
                    <a:lnTo>
                      <a:pt x="0" y="12"/>
                    </a:lnTo>
                    <a:lnTo>
                      <a:pt x="6" y="18"/>
                    </a:lnTo>
                    <a:lnTo>
                      <a:pt x="12" y="18"/>
                    </a:lnTo>
                    <a:lnTo>
                      <a:pt x="18"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1" name="Freeform 453"/>
              <p:cNvSpPr>
                <a:spLocks/>
              </p:cNvSpPr>
              <p:nvPr/>
            </p:nvSpPr>
            <p:spPr bwMode="auto">
              <a:xfrm>
                <a:off x="2174" y="2393"/>
                <a:ext cx="18" cy="18"/>
              </a:xfrm>
              <a:custGeom>
                <a:avLst/>
                <a:gdLst>
                  <a:gd name="T0" fmla="*/ 12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12"/>
                    </a:moveTo>
                    <a:lnTo>
                      <a:pt x="18" y="12"/>
                    </a:lnTo>
                    <a:lnTo>
                      <a:pt x="18" y="6"/>
                    </a:lnTo>
                    <a:lnTo>
                      <a:pt x="12" y="0"/>
                    </a:lnTo>
                    <a:lnTo>
                      <a:pt x="6" y="0"/>
                    </a:lnTo>
                    <a:lnTo>
                      <a:pt x="0" y="6"/>
                    </a:lnTo>
                    <a:lnTo>
                      <a:pt x="0" y="12"/>
                    </a:lnTo>
                    <a:lnTo>
                      <a:pt x="0" y="18"/>
                    </a:lnTo>
                    <a:lnTo>
                      <a:pt x="6" y="18"/>
                    </a:lnTo>
                    <a:lnTo>
                      <a:pt x="12"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2" name="Freeform 454"/>
              <p:cNvSpPr>
                <a:spLocks/>
              </p:cNvSpPr>
              <p:nvPr/>
            </p:nvSpPr>
            <p:spPr bwMode="auto">
              <a:xfrm>
                <a:off x="2174" y="2393"/>
                <a:ext cx="18" cy="18"/>
              </a:xfrm>
              <a:custGeom>
                <a:avLst/>
                <a:gdLst>
                  <a:gd name="T0" fmla="*/ 12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6 h 18"/>
                  <a:gd name="T20" fmla="*/ 0 w 18"/>
                  <a:gd name="T21" fmla="*/ 12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12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12"/>
                    </a:moveTo>
                    <a:lnTo>
                      <a:pt x="18" y="12"/>
                    </a:lnTo>
                    <a:lnTo>
                      <a:pt x="18" y="6"/>
                    </a:lnTo>
                    <a:lnTo>
                      <a:pt x="12" y="0"/>
                    </a:lnTo>
                    <a:lnTo>
                      <a:pt x="6" y="0"/>
                    </a:lnTo>
                    <a:lnTo>
                      <a:pt x="0" y="6"/>
                    </a:lnTo>
                    <a:lnTo>
                      <a:pt x="0" y="12"/>
                    </a:lnTo>
                    <a:lnTo>
                      <a:pt x="0" y="18"/>
                    </a:lnTo>
                    <a:lnTo>
                      <a:pt x="6" y="18"/>
                    </a:lnTo>
                    <a:lnTo>
                      <a:pt x="12"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3" name="Freeform 455"/>
              <p:cNvSpPr>
                <a:spLocks/>
              </p:cNvSpPr>
              <p:nvPr/>
            </p:nvSpPr>
            <p:spPr bwMode="auto">
              <a:xfrm>
                <a:off x="2168" y="2375"/>
                <a:ext cx="18" cy="18"/>
              </a:xfrm>
              <a:custGeom>
                <a:avLst/>
                <a:gdLst>
                  <a:gd name="T0" fmla="*/ 18 w 18"/>
                  <a:gd name="T1" fmla="*/ 12 h 18"/>
                  <a:gd name="T2" fmla="*/ 18 w 18"/>
                  <a:gd name="T3" fmla="*/ 12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6 h 18"/>
                  <a:gd name="T20" fmla="*/ 6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12"/>
                    </a:lnTo>
                    <a:lnTo>
                      <a:pt x="18" y="6"/>
                    </a:lnTo>
                    <a:lnTo>
                      <a:pt x="18" y="0"/>
                    </a:lnTo>
                    <a:lnTo>
                      <a:pt x="12" y="0"/>
                    </a:lnTo>
                    <a:lnTo>
                      <a:pt x="6" y="0"/>
                    </a:lnTo>
                    <a:lnTo>
                      <a:pt x="6" y="6"/>
                    </a:lnTo>
                    <a:lnTo>
                      <a:pt x="0" y="6"/>
                    </a:lnTo>
                    <a:lnTo>
                      <a:pt x="6"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4" name="Freeform 456"/>
              <p:cNvSpPr>
                <a:spLocks/>
              </p:cNvSpPr>
              <p:nvPr/>
            </p:nvSpPr>
            <p:spPr bwMode="auto">
              <a:xfrm>
                <a:off x="2168" y="2375"/>
                <a:ext cx="18" cy="18"/>
              </a:xfrm>
              <a:custGeom>
                <a:avLst/>
                <a:gdLst>
                  <a:gd name="T0" fmla="*/ 18 w 18"/>
                  <a:gd name="T1" fmla="*/ 12 h 18"/>
                  <a:gd name="T2" fmla="*/ 18 w 18"/>
                  <a:gd name="T3" fmla="*/ 12 h 18"/>
                  <a:gd name="T4" fmla="*/ 18 w 18"/>
                  <a:gd name="T5" fmla="*/ 6 h 18"/>
                  <a:gd name="T6" fmla="*/ 18 w 18"/>
                  <a:gd name="T7" fmla="*/ 0 h 18"/>
                  <a:gd name="T8" fmla="*/ 18 w 18"/>
                  <a:gd name="T9" fmla="*/ 0 h 18"/>
                  <a:gd name="T10" fmla="*/ 12 w 18"/>
                  <a:gd name="T11" fmla="*/ 0 h 18"/>
                  <a:gd name="T12" fmla="*/ 6 w 18"/>
                  <a:gd name="T13" fmla="*/ 0 h 18"/>
                  <a:gd name="T14" fmla="*/ 6 w 18"/>
                  <a:gd name="T15" fmla="*/ 6 h 18"/>
                  <a:gd name="T16" fmla="*/ 6 w 18"/>
                  <a:gd name="T17" fmla="*/ 6 h 18"/>
                  <a:gd name="T18" fmla="*/ 0 w 18"/>
                  <a:gd name="T19" fmla="*/ 6 h 18"/>
                  <a:gd name="T20" fmla="*/ 6 w 18"/>
                  <a:gd name="T21" fmla="*/ 12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12"/>
                    </a:lnTo>
                    <a:lnTo>
                      <a:pt x="18" y="6"/>
                    </a:lnTo>
                    <a:lnTo>
                      <a:pt x="18" y="0"/>
                    </a:lnTo>
                    <a:lnTo>
                      <a:pt x="12" y="0"/>
                    </a:lnTo>
                    <a:lnTo>
                      <a:pt x="6" y="0"/>
                    </a:lnTo>
                    <a:lnTo>
                      <a:pt x="6" y="6"/>
                    </a:lnTo>
                    <a:lnTo>
                      <a:pt x="0" y="6"/>
                    </a:lnTo>
                    <a:lnTo>
                      <a:pt x="6"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5" name="Freeform 457"/>
              <p:cNvSpPr>
                <a:spLocks/>
              </p:cNvSpPr>
              <p:nvPr/>
            </p:nvSpPr>
            <p:spPr bwMode="auto">
              <a:xfrm>
                <a:off x="2168" y="2357"/>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6 w 18"/>
                  <a:gd name="T27" fmla="*/ 18 h 18"/>
                  <a:gd name="T28" fmla="*/ 12 w 18"/>
                  <a:gd name="T29" fmla="*/ 18 h 18"/>
                  <a:gd name="T30" fmla="*/ 18 w 18"/>
                  <a:gd name="T31" fmla="*/ 18 h 18"/>
                  <a:gd name="T32" fmla="*/ 18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8"/>
                    </a:moveTo>
                    <a:lnTo>
                      <a:pt x="18" y="12"/>
                    </a:lnTo>
                    <a:lnTo>
                      <a:pt x="18" y="6"/>
                    </a:lnTo>
                    <a:lnTo>
                      <a:pt x="12" y="6"/>
                    </a:lnTo>
                    <a:lnTo>
                      <a:pt x="12" y="0"/>
                    </a:lnTo>
                    <a:lnTo>
                      <a:pt x="6" y="6"/>
                    </a:lnTo>
                    <a:lnTo>
                      <a:pt x="0" y="6"/>
                    </a:lnTo>
                    <a:lnTo>
                      <a:pt x="0" y="12"/>
                    </a:lnTo>
                    <a:lnTo>
                      <a:pt x="0" y="18"/>
                    </a:lnTo>
                    <a:lnTo>
                      <a:pt x="6" y="18"/>
                    </a:lnTo>
                    <a:lnTo>
                      <a:pt x="12" y="18"/>
                    </a:lnTo>
                    <a:lnTo>
                      <a:pt x="18"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6" name="Freeform 458"/>
              <p:cNvSpPr>
                <a:spLocks/>
              </p:cNvSpPr>
              <p:nvPr/>
            </p:nvSpPr>
            <p:spPr bwMode="auto">
              <a:xfrm>
                <a:off x="2168" y="2357"/>
                <a:ext cx="18" cy="18"/>
              </a:xfrm>
              <a:custGeom>
                <a:avLst/>
                <a:gdLst>
                  <a:gd name="T0" fmla="*/ 18 w 18"/>
                  <a:gd name="T1" fmla="*/ 18 h 18"/>
                  <a:gd name="T2" fmla="*/ 18 w 18"/>
                  <a:gd name="T3" fmla="*/ 12 h 18"/>
                  <a:gd name="T4" fmla="*/ 18 w 18"/>
                  <a:gd name="T5" fmla="*/ 6 h 18"/>
                  <a:gd name="T6" fmla="*/ 12 w 18"/>
                  <a:gd name="T7" fmla="*/ 6 h 18"/>
                  <a:gd name="T8" fmla="*/ 12 w 18"/>
                  <a:gd name="T9" fmla="*/ 6 h 18"/>
                  <a:gd name="T10" fmla="*/ 12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6 w 18"/>
                  <a:gd name="T27" fmla="*/ 18 h 18"/>
                  <a:gd name="T28" fmla="*/ 12 w 18"/>
                  <a:gd name="T29" fmla="*/ 18 h 18"/>
                  <a:gd name="T30" fmla="*/ 18 w 18"/>
                  <a:gd name="T31" fmla="*/ 18 h 18"/>
                  <a:gd name="T32" fmla="*/ 18 w 18"/>
                  <a:gd name="T33" fmla="*/ 18 h 18"/>
                  <a:gd name="T34" fmla="*/ 18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8"/>
                    </a:moveTo>
                    <a:lnTo>
                      <a:pt x="18" y="12"/>
                    </a:lnTo>
                    <a:lnTo>
                      <a:pt x="18" y="6"/>
                    </a:lnTo>
                    <a:lnTo>
                      <a:pt x="12" y="6"/>
                    </a:lnTo>
                    <a:lnTo>
                      <a:pt x="12" y="0"/>
                    </a:lnTo>
                    <a:lnTo>
                      <a:pt x="6" y="6"/>
                    </a:lnTo>
                    <a:lnTo>
                      <a:pt x="0" y="6"/>
                    </a:lnTo>
                    <a:lnTo>
                      <a:pt x="0" y="12"/>
                    </a:lnTo>
                    <a:lnTo>
                      <a:pt x="0" y="18"/>
                    </a:lnTo>
                    <a:lnTo>
                      <a:pt x="6" y="18"/>
                    </a:lnTo>
                    <a:lnTo>
                      <a:pt x="12" y="18"/>
                    </a:lnTo>
                    <a:lnTo>
                      <a:pt x="18"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7" name="Freeform 459"/>
              <p:cNvSpPr>
                <a:spLocks/>
              </p:cNvSpPr>
              <p:nvPr/>
            </p:nvSpPr>
            <p:spPr bwMode="auto">
              <a:xfrm>
                <a:off x="2162" y="2345"/>
                <a:ext cx="18" cy="18"/>
              </a:xfrm>
              <a:custGeom>
                <a:avLst/>
                <a:gdLst>
                  <a:gd name="T0" fmla="*/ 18 w 18"/>
                  <a:gd name="T1" fmla="*/ 12 h 18"/>
                  <a:gd name="T2" fmla="*/ 18 w 18"/>
                  <a:gd name="T3" fmla="*/ 6 h 18"/>
                  <a:gd name="T4" fmla="*/ 18 w 18"/>
                  <a:gd name="T5" fmla="*/ 0 h 18"/>
                  <a:gd name="T6" fmla="*/ 18 w 18"/>
                  <a:gd name="T7" fmla="*/ 0 h 18"/>
                  <a:gd name="T8" fmla="*/ 18 w 18"/>
                  <a:gd name="T9" fmla="*/ 0 h 18"/>
                  <a:gd name="T10" fmla="*/ 12 w 18"/>
                  <a:gd name="T11" fmla="*/ 0 h 18"/>
                  <a:gd name="T12" fmla="*/ 6 w 18"/>
                  <a:gd name="T13" fmla="*/ 0 h 18"/>
                  <a:gd name="T14" fmla="*/ 6 w 18"/>
                  <a:gd name="T15" fmla="*/ 0 h 18"/>
                  <a:gd name="T16" fmla="*/ 6 w 18"/>
                  <a:gd name="T17" fmla="*/ 0 h 18"/>
                  <a:gd name="T18" fmla="*/ 0 w 18"/>
                  <a:gd name="T19" fmla="*/ 6 h 18"/>
                  <a:gd name="T20" fmla="*/ 0 w 18"/>
                  <a:gd name="T21" fmla="*/ 12 h 18"/>
                  <a:gd name="T22" fmla="*/ 6 w 18"/>
                  <a:gd name="T23" fmla="*/ 12 h 18"/>
                  <a:gd name="T24" fmla="*/ 6 w 18"/>
                  <a:gd name="T25" fmla="*/ 12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0" y="6"/>
                    </a:lnTo>
                    <a:lnTo>
                      <a:pt x="0" y="12"/>
                    </a:lnTo>
                    <a:lnTo>
                      <a:pt x="6" y="12"/>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8" name="Freeform 460"/>
              <p:cNvSpPr>
                <a:spLocks/>
              </p:cNvSpPr>
              <p:nvPr/>
            </p:nvSpPr>
            <p:spPr bwMode="auto">
              <a:xfrm>
                <a:off x="2162" y="2345"/>
                <a:ext cx="18" cy="18"/>
              </a:xfrm>
              <a:custGeom>
                <a:avLst/>
                <a:gdLst>
                  <a:gd name="T0" fmla="*/ 18 w 18"/>
                  <a:gd name="T1" fmla="*/ 12 h 18"/>
                  <a:gd name="T2" fmla="*/ 18 w 18"/>
                  <a:gd name="T3" fmla="*/ 6 h 18"/>
                  <a:gd name="T4" fmla="*/ 18 w 18"/>
                  <a:gd name="T5" fmla="*/ 0 h 18"/>
                  <a:gd name="T6" fmla="*/ 18 w 18"/>
                  <a:gd name="T7" fmla="*/ 0 h 18"/>
                  <a:gd name="T8" fmla="*/ 18 w 18"/>
                  <a:gd name="T9" fmla="*/ 0 h 18"/>
                  <a:gd name="T10" fmla="*/ 12 w 18"/>
                  <a:gd name="T11" fmla="*/ 0 h 18"/>
                  <a:gd name="T12" fmla="*/ 6 w 18"/>
                  <a:gd name="T13" fmla="*/ 0 h 18"/>
                  <a:gd name="T14" fmla="*/ 6 w 18"/>
                  <a:gd name="T15" fmla="*/ 0 h 18"/>
                  <a:gd name="T16" fmla="*/ 6 w 18"/>
                  <a:gd name="T17" fmla="*/ 0 h 18"/>
                  <a:gd name="T18" fmla="*/ 0 w 18"/>
                  <a:gd name="T19" fmla="*/ 6 h 18"/>
                  <a:gd name="T20" fmla="*/ 0 w 18"/>
                  <a:gd name="T21" fmla="*/ 12 h 18"/>
                  <a:gd name="T22" fmla="*/ 6 w 18"/>
                  <a:gd name="T23" fmla="*/ 12 h 18"/>
                  <a:gd name="T24" fmla="*/ 6 w 18"/>
                  <a:gd name="T25" fmla="*/ 12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0" y="6"/>
                    </a:lnTo>
                    <a:lnTo>
                      <a:pt x="0" y="12"/>
                    </a:lnTo>
                    <a:lnTo>
                      <a:pt x="6" y="12"/>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29" name="Freeform 461"/>
              <p:cNvSpPr>
                <a:spLocks/>
              </p:cNvSpPr>
              <p:nvPr/>
            </p:nvSpPr>
            <p:spPr bwMode="auto">
              <a:xfrm>
                <a:off x="2162" y="2333"/>
                <a:ext cx="18" cy="12"/>
              </a:xfrm>
              <a:custGeom>
                <a:avLst/>
                <a:gdLst>
                  <a:gd name="T0" fmla="*/ 12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0 h 12"/>
                  <a:gd name="T16" fmla="*/ 0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12 w 18"/>
                  <a:gd name="T29" fmla="*/ 12 h 12"/>
                  <a:gd name="T30" fmla="*/ 12 w 18"/>
                  <a:gd name="T31" fmla="*/ 6 h 12"/>
                  <a:gd name="T32" fmla="*/ 12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6"/>
                    </a:moveTo>
                    <a:lnTo>
                      <a:pt x="18" y="0"/>
                    </a:lnTo>
                    <a:lnTo>
                      <a:pt x="12" y="0"/>
                    </a:lnTo>
                    <a:lnTo>
                      <a:pt x="6" y="0"/>
                    </a:lnTo>
                    <a:lnTo>
                      <a:pt x="0" y="0"/>
                    </a:lnTo>
                    <a:lnTo>
                      <a:pt x="0" y="6"/>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0" name="Freeform 462"/>
              <p:cNvSpPr>
                <a:spLocks/>
              </p:cNvSpPr>
              <p:nvPr/>
            </p:nvSpPr>
            <p:spPr bwMode="auto">
              <a:xfrm>
                <a:off x="2162" y="2333"/>
                <a:ext cx="18" cy="12"/>
              </a:xfrm>
              <a:custGeom>
                <a:avLst/>
                <a:gdLst>
                  <a:gd name="T0" fmla="*/ 12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0 h 12"/>
                  <a:gd name="T16" fmla="*/ 0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12 w 18"/>
                  <a:gd name="T29" fmla="*/ 12 h 12"/>
                  <a:gd name="T30" fmla="*/ 12 w 18"/>
                  <a:gd name="T31" fmla="*/ 6 h 12"/>
                  <a:gd name="T32" fmla="*/ 12 w 18"/>
                  <a:gd name="T33" fmla="*/ 6 h 12"/>
                  <a:gd name="T34" fmla="*/ 12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6"/>
                    </a:moveTo>
                    <a:lnTo>
                      <a:pt x="18" y="0"/>
                    </a:lnTo>
                    <a:lnTo>
                      <a:pt x="12" y="0"/>
                    </a:lnTo>
                    <a:lnTo>
                      <a:pt x="6" y="0"/>
                    </a:lnTo>
                    <a:lnTo>
                      <a:pt x="0" y="0"/>
                    </a:lnTo>
                    <a:lnTo>
                      <a:pt x="0" y="6"/>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1" name="Freeform 463"/>
              <p:cNvSpPr>
                <a:spLocks/>
              </p:cNvSpPr>
              <p:nvPr/>
            </p:nvSpPr>
            <p:spPr bwMode="auto">
              <a:xfrm>
                <a:off x="2156" y="231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2" name="Freeform 464"/>
              <p:cNvSpPr>
                <a:spLocks/>
              </p:cNvSpPr>
              <p:nvPr/>
            </p:nvSpPr>
            <p:spPr bwMode="auto">
              <a:xfrm>
                <a:off x="2156" y="231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3" name="Freeform 465"/>
              <p:cNvSpPr>
                <a:spLocks/>
              </p:cNvSpPr>
              <p:nvPr/>
            </p:nvSpPr>
            <p:spPr bwMode="auto">
              <a:xfrm>
                <a:off x="1964" y="2333"/>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12"/>
                    </a:lnTo>
                    <a:lnTo>
                      <a:pt x="18" y="6"/>
                    </a:lnTo>
                    <a:lnTo>
                      <a:pt x="12" y="0"/>
                    </a:lnTo>
                    <a:lnTo>
                      <a:pt x="6" y="0"/>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4" name="Freeform 466"/>
              <p:cNvSpPr>
                <a:spLocks/>
              </p:cNvSpPr>
              <p:nvPr/>
            </p:nvSpPr>
            <p:spPr bwMode="auto">
              <a:xfrm>
                <a:off x="1964" y="2333"/>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12 w 18"/>
                  <a:gd name="T11" fmla="*/ 0 h 18"/>
                  <a:gd name="T12" fmla="*/ 6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12"/>
                    </a:lnTo>
                    <a:lnTo>
                      <a:pt x="18" y="6"/>
                    </a:lnTo>
                    <a:lnTo>
                      <a:pt x="12" y="0"/>
                    </a:lnTo>
                    <a:lnTo>
                      <a:pt x="6" y="0"/>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5" name="Freeform 467"/>
              <p:cNvSpPr>
                <a:spLocks/>
              </p:cNvSpPr>
              <p:nvPr/>
            </p:nvSpPr>
            <p:spPr bwMode="auto">
              <a:xfrm>
                <a:off x="1982" y="2333"/>
                <a:ext cx="18" cy="12"/>
              </a:xfrm>
              <a:custGeom>
                <a:avLst/>
                <a:gdLst>
                  <a:gd name="T0" fmla="*/ 18 w 18"/>
                  <a:gd name="T1" fmla="*/ 12 h 12"/>
                  <a:gd name="T2" fmla="*/ 18 w 18"/>
                  <a:gd name="T3" fmla="*/ 6 h 12"/>
                  <a:gd name="T4" fmla="*/ 18 w 18"/>
                  <a:gd name="T5" fmla="*/ 0 h 12"/>
                  <a:gd name="T6" fmla="*/ 12 w 18"/>
                  <a:gd name="T7" fmla="*/ 0 h 12"/>
                  <a:gd name="T8" fmla="*/ 12 w 18"/>
                  <a:gd name="T9" fmla="*/ 0 h 12"/>
                  <a:gd name="T10" fmla="*/ 12 w 18"/>
                  <a:gd name="T11" fmla="*/ 0 h 12"/>
                  <a:gd name="T12" fmla="*/ 6 w 18"/>
                  <a:gd name="T13" fmla="*/ 0 h 12"/>
                  <a:gd name="T14" fmla="*/ 0 w 18"/>
                  <a:gd name="T15" fmla="*/ 0 h 12"/>
                  <a:gd name="T16" fmla="*/ 0 w 18"/>
                  <a:gd name="T17" fmla="*/ 0 h 12"/>
                  <a:gd name="T18" fmla="*/ 0 w 18"/>
                  <a:gd name="T19" fmla="*/ 6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12 h 12"/>
                  <a:gd name="T32" fmla="*/ 18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12"/>
                    </a:moveTo>
                    <a:lnTo>
                      <a:pt x="18" y="6"/>
                    </a:lnTo>
                    <a:lnTo>
                      <a:pt x="18" y="0"/>
                    </a:lnTo>
                    <a:lnTo>
                      <a:pt x="12" y="0"/>
                    </a:lnTo>
                    <a:lnTo>
                      <a:pt x="6" y="0"/>
                    </a:lnTo>
                    <a:lnTo>
                      <a:pt x="0" y="0"/>
                    </a:lnTo>
                    <a:lnTo>
                      <a:pt x="0" y="6"/>
                    </a:lnTo>
                    <a:lnTo>
                      <a:pt x="6" y="12"/>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6" name="Freeform 468"/>
              <p:cNvSpPr>
                <a:spLocks/>
              </p:cNvSpPr>
              <p:nvPr/>
            </p:nvSpPr>
            <p:spPr bwMode="auto">
              <a:xfrm>
                <a:off x="1982" y="2333"/>
                <a:ext cx="18" cy="12"/>
              </a:xfrm>
              <a:custGeom>
                <a:avLst/>
                <a:gdLst>
                  <a:gd name="T0" fmla="*/ 18 w 18"/>
                  <a:gd name="T1" fmla="*/ 12 h 12"/>
                  <a:gd name="T2" fmla="*/ 18 w 18"/>
                  <a:gd name="T3" fmla="*/ 6 h 12"/>
                  <a:gd name="T4" fmla="*/ 18 w 18"/>
                  <a:gd name="T5" fmla="*/ 0 h 12"/>
                  <a:gd name="T6" fmla="*/ 12 w 18"/>
                  <a:gd name="T7" fmla="*/ 0 h 12"/>
                  <a:gd name="T8" fmla="*/ 12 w 18"/>
                  <a:gd name="T9" fmla="*/ 0 h 12"/>
                  <a:gd name="T10" fmla="*/ 12 w 18"/>
                  <a:gd name="T11" fmla="*/ 0 h 12"/>
                  <a:gd name="T12" fmla="*/ 6 w 18"/>
                  <a:gd name="T13" fmla="*/ 0 h 12"/>
                  <a:gd name="T14" fmla="*/ 0 w 18"/>
                  <a:gd name="T15" fmla="*/ 0 h 12"/>
                  <a:gd name="T16" fmla="*/ 0 w 18"/>
                  <a:gd name="T17" fmla="*/ 0 h 12"/>
                  <a:gd name="T18" fmla="*/ 0 w 18"/>
                  <a:gd name="T19" fmla="*/ 6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12 h 12"/>
                  <a:gd name="T32" fmla="*/ 18 w 18"/>
                  <a:gd name="T33" fmla="*/ 12 h 12"/>
                  <a:gd name="T34" fmla="*/ 18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lnTo>
                      <a:pt x="18" y="6"/>
                    </a:lnTo>
                    <a:lnTo>
                      <a:pt x="18" y="0"/>
                    </a:lnTo>
                    <a:lnTo>
                      <a:pt x="12" y="0"/>
                    </a:lnTo>
                    <a:lnTo>
                      <a:pt x="6" y="0"/>
                    </a:lnTo>
                    <a:lnTo>
                      <a:pt x="0" y="0"/>
                    </a:lnTo>
                    <a:lnTo>
                      <a:pt x="0" y="6"/>
                    </a:lnTo>
                    <a:lnTo>
                      <a:pt x="6" y="12"/>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7" name="Freeform 469"/>
              <p:cNvSpPr>
                <a:spLocks/>
              </p:cNvSpPr>
              <p:nvPr/>
            </p:nvSpPr>
            <p:spPr bwMode="auto">
              <a:xfrm>
                <a:off x="2000" y="2333"/>
                <a:ext cx="18" cy="12"/>
              </a:xfrm>
              <a:custGeom>
                <a:avLst/>
                <a:gdLst>
                  <a:gd name="T0" fmla="*/ 18 w 18"/>
                  <a:gd name="T1" fmla="*/ 6 h 12"/>
                  <a:gd name="T2" fmla="*/ 18 w 18"/>
                  <a:gd name="T3" fmla="*/ 0 h 12"/>
                  <a:gd name="T4" fmla="*/ 18 w 18"/>
                  <a:gd name="T5" fmla="*/ 0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0 h 12"/>
                  <a:gd name="T20" fmla="*/ 6 w 18"/>
                  <a:gd name="T21" fmla="*/ 6 h 12"/>
                  <a:gd name="T22" fmla="*/ 6 w 18"/>
                  <a:gd name="T23" fmla="*/ 6 h 12"/>
                  <a:gd name="T24" fmla="*/ 6 w 18"/>
                  <a:gd name="T25" fmla="*/ 6 h 12"/>
                  <a:gd name="T26" fmla="*/ 12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0"/>
                    </a:lnTo>
                    <a:lnTo>
                      <a:pt x="6" y="6"/>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8" name="Freeform 470"/>
              <p:cNvSpPr>
                <a:spLocks/>
              </p:cNvSpPr>
              <p:nvPr/>
            </p:nvSpPr>
            <p:spPr bwMode="auto">
              <a:xfrm>
                <a:off x="2000" y="2333"/>
                <a:ext cx="18" cy="12"/>
              </a:xfrm>
              <a:custGeom>
                <a:avLst/>
                <a:gdLst>
                  <a:gd name="T0" fmla="*/ 18 w 18"/>
                  <a:gd name="T1" fmla="*/ 6 h 12"/>
                  <a:gd name="T2" fmla="*/ 18 w 18"/>
                  <a:gd name="T3" fmla="*/ 0 h 12"/>
                  <a:gd name="T4" fmla="*/ 18 w 18"/>
                  <a:gd name="T5" fmla="*/ 0 h 12"/>
                  <a:gd name="T6" fmla="*/ 18 w 18"/>
                  <a:gd name="T7" fmla="*/ 0 h 12"/>
                  <a:gd name="T8" fmla="*/ 18 w 18"/>
                  <a:gd name="T9" fmla="*/ 0 h 12"/>
                  <a:gd name="T10" fmla="*/ 12 w 18"/>
                  <a:gd name="T11" fmla="*/ 0 h 12"/>
                  <a:gd name="T12" fmla="*/ 6 w 18"/>
                  <a:gd name="T13" fmla="*/ 0 h 12"/>
                  <a:gd name="T14" fmla="*/ 6 w 18"/>
                  <a:gd name="T15" fmla="*/ 0 h 12"/>
                  <a:gd name="T16" fmla="*/ 6 w 18"/>
                  <a:gd name="T17" fmla="*/ 0 h 12"/>
                  <a:gd name="T18" fmla="*/ 0 w 18"/>
                  <a:gd name="T19" fmla="*/ 0 h 12"/>
                  <a:gd name="T20" fmla="*/ 6 w 18"/>
                  <a:gd name="T21" fmla="*/ 6 h 12"/>
                  <a:gd name="T22" fmla="*/ 6 w 18"/>
                  <a:gd name="T23" fmla="*/ 6 h 12"/>
                  <a:gd name="T24" fmla="*/ 6 w 18"/>
                  <a:gd name="T25" fmla="*/ 6 h 12"/>
                  <a:gd name="T26" fmla="*/ 12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0"/>
                    </a:lnTo>
                    <a:lnTo>
                      <a:pt x="6" y="6"/>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39" name="Freeform 471"/>
              <p:cNvSpPr>
                <a:spLocks/>
              </p:cNvSpPr>
              <p:nvPr/>
            </p:nvSpPr>
            <p:spPr bwMode="auto">
              <a:xfrm>
                <a:off x="2018" y="2327"/>
                <a:ext cx="18" cy="12"/>
              </a:xfrm>
              <a:custGeom>
                <a:avLst/>
                <a:gdLst>
                  <a:gd name="T0" fmla="*/ 18 w 18"/>
                  <a:gd name="T1" fmla="*/ 6 h 12"/>
                  <a:gd name="T2" fmla="*/ 18 w 18"/>
                  <a:gd name="T3" fmla="*/ 6 h 12"/>
                  <a:gd name="T4" fmla="*/ 18 w 18"/>
                  <a:gd name="T5" fmla="*/ 6 h 12"/>
                  <a:gd name="T6" fmla="*/ 18 w 18"/>
                  <a:gd name="T7" fmla="*/ 0 h 12"/>
                  <a:gd name="T8" fmla="*/ 18 w 18"/>
                  <a:gd name="T9" fmla="*/ 0 h 12"/>
                  <a:gd name="T10" fmla="*/ 12 w 18"/>
                  <a:gd name="T11" fmla="*/ 0 h 12"/>
                  <a:gd name="T12" fmla="*/ 6 w 18"/>
                  <a:gd name="T13" fmla="*/ 0 h 12"/>
                  <a:gd name="T14" fmla="*/ 6 w 18"/>
                  <a:gd name="T15" fmla="*/ 6 h 12"/>
                  <a:gd name="T16" fmla="*/ 6 w 18"/>
                  <a:gd name="T17" fmla="*/ 6 h 12"/>
                  <a:gd name="T18" fmla="*/ 0 w 18"/>
                  <a:gd name="T19" fmla="*/ 6 h 12"/>
                  <a:gd name="T20" fmla="*/ 6 w 18"/>
                  <a:gd name="T21" fmla="*/ 6 h 12"/>
                  <a:gd name="T22" fmla="*/ 6 w 18"/>
                  <a:gd name="T23" fmla="*/ 12 h 12"/>
                  <a:gd name="T24" fmla="*/ 6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8" y="0"/>
                    </a:lnTo>
                    <a:lnTo>
                      <a:pt x="12" y="0"/>
                    </a:lnTo>
                    <a:lnTo>
                      <a:pt x="6" y="0"/>
                    </a:lnTo>
                    <a:lnTo>
                      <a:pt x="6" y="6"/>
                    </a:lnTo>
                    <a:lnTo>
                      <a:pt x="0" y="6"/>
                    </a:lnTo>
                    <a:lnTo>
                      <a:pt x="6" y="6"/>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0" name="Freeform 472"/>
              <p:cNvSpPr>
                <a:spLocks/>
              </p:cNvSpPr>
              <p:nvPr/>
            </p:nvSpPr>
            <p:spPr bwMode="auto">
              <a:xfrm>
                <a:off x="2018" y="2327"/>
                <a:ext cx="18" cy="12"/>
              </a:xfrm>
              <a:custGeom>
                <a:avLst/>
                <a:gdLst>
                  <a:gd name="T0" fmla="*/ 18 w 18"/>
                  <a:gd name="T1" fmla="*/ 6 h 12"/>
                  <a:gd name="T2" fmla="*/ 18 w 18"/>
                  <a:gd name="T3" fmla="*/ 6 h 12"/>
                  <a:gd name="T4" fmla="*/ 18 w 18"/>
                  <a:gd name="T5" fmla="*/ 6 h 12"/>
                  <a:gd name="T6" fmla="*/ 18 w 18"/>
                  <a:gd name="T7" fmla="*/ 0 h 12"/>
                  <a:gd name="T8" fmla="*/ 18 w 18"/>
                  <a:gd name="T9" fmla="*/ 0 h 12"/>
                  <a:gd name="T10" fmla="*/ 12 w 18"/>
                  <a:gd name="T11" fmla="*/ 0 h 12"/>
                  <a:gd name="T12" fmla="*/ 6 w 18"/>
                  <a:gd name="T13" fmla="*/ 0 h 12"/>
                  <a:gd name="T14" fmla="*/ 6 w 18"/>
                  <a:gd name="T15" fmla="*/ 6 h 12"/>
                  <a:gd name="T16" fmla="*/ 6 w 18"/>
                  <a:gd name="T17" fmla="*/ 6 h 12"/>
                  <a:gd name="T18" fmla="*/ 0 w 18"/>
                  <a:gd name="T19" fmla="*/ 6 h 12"/>
                  <a:gd name="T20" fmla="*/ 6 w 18"/>
                  <a:gd name="T21" fmla="*/ 6 h 12"/>
                  <a:gd name="T22" fmla="*/ 6 w 18"/>
                  <a:gd name="T23" fmla="*/ 12 h 12"/>
                  <a:gd name="T24" fmla="*/ 6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8" y="0"/>
                    </a:lnTo>
                    <a:lnTo>
                      <a:pt x="12" y="0"/>
                    </a:lnTo>
                    <a:lnTo>
                      <a:pt x="6" y="0"/>
                    </a:lnTo>
                    <a:lnTo>
                      <a:pt x="6" y="6"/>
                    </a:lnTo>
                    <a:lnTo>
                      <a:pt x="0" y="6"/>
                    </a:lnTo>
                    <a:lnTo>
                      <a:pt x="6" y="6"/>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1" name="Freeform 473"/>
              <p:cNvSpPr>
                <a:spLocks/>
              </p:cNvSpPr>
              <p:nvPr/>
            </p:nvSpPr>
            <p:spPr bwMode="auto">
              <a:xfrm>
                <a:off x="2042" y="2321"/>
                <a:ext cx="18" cy="12"/>
              </a:xfrm>
              <a:custGeom>
                <a:avLst/>
                <a:gdLst>
                  <a:gd name="T0" fmla="*/ 12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0 w 18"/>
                  <a:gd name="T21" fmla="*/ 12 h 12"/>
                  <a:gd name="T22" fmla="*/ 0 w 18"/>
                  <a:gd name="T23" fmla="*/ 12 h 12"/>
                  <a:gd name="T24" fmla="*/ 0 w 18"/>
                  <a:gd name="T25" fmla="*/ 12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6"/>
                    </a:ln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2" name="Freeform 474"/>
              <p:cNvSpPr>
                <a:spLocks/>
              </p:cNvSpPr>
              <p:nvPr/>
            </p:nvSpPr>
            <p:spPr bwMode="auto">
              <a:xfrm>
                <a:off x="2042" y="2321"/>
                <a:ext cx="18" cy="12"/>
              </a:xfrm>
              <a:custGeom>
                <a:avLst/>
                <a:gdLst>
                  <a:gd name="T0" fmla="*/ 12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0 w 18"/>
                  <a:gd name="T21" fmla="*/ 12 h 12"/>
                  <a:gd name="T22" fmla="*/ 0 w 18"/>
                  <a:gd name="T23" fmla="*/ 12 h 12"/>
                  <a:gd name="T24" fmla="*/ 0 w 18"/>
                  <a:gd name="T25" fmla="*/ 12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6"/>
                    </a:ln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3" name="Freeform 475"/>
              <p:cNvSpPr>
                <a:spLocks/>
              </p:cNvSpPr>
              <p:nvPr/>
            </p:nvSpPr>
            <p:spPr bwMode="auto">
              <a:xfrm>
                <a:off x="2060" y="2315"/>
                <a:ext cx="18" cy="18"/>
              </a:xfrm>
              <a:custGeom>
                <a:avLst/>
                <a:gdLst>
                  <a:gd name="T0" fmla="*/ 12 w 18"/>
                  <a:gd name="T1" fmla="*/ 12 h 18"/>
                  <a:gd name="T2" fmla="*/ 18 w 18"/>
                  <a:gd name="T3" fmla="*/ 12 h 18"/>
                  <a:gd name="T4" fmla="*/ 12 w 18"/>
                  <a:gd name="T5" fmla="*/ 6 h 18"/>
                  <a:gd name="T6" fmla="*/ 12 w 18"/>
                  <a:gd name="T7" fmla="*/ 6 h 18"/>
                  <a:gd name="T8" fmla="*/ 12 w 18"/>
                  <a:gd name="T9" fmla="*/ 6 h 18"/>
                  <a:gd name="T10" fmla="*/ 6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12"/>
                    </a:moveTo>
                    <a:lnTo>
                      <a:pt x="18" y="12"/>
                    </a:lnTo>
                    <a:lnTo>
                      <a:pt x="12" y="6"/>
                    </a:lnTo>
                    <a:lnTo>
                      <a:pt x="6" y="0"/>
                    </a:lnTo>
                    <a:lnTo>
                      <a:pt x="0" y="6"/>
                    </a:lnTo>
                    <a:lnTo>
                      <a:pt x="0" y="12"/>
                    </a:lnTo>
                    <a:lnTo>
                      <a:pt x="0" y="18"/>
                    </a:lnTo>
                    <a:lnTo>
                      <a:pt x="6" y="18"/>
                    </a:lnTo>
                    <a:lnTo>
                      <a:pt x="12"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4" name="Freeform 476"/>
              <p:cNvSpPr>
                <a:spLocks/>
              </p:cNvSpPr>
              <p:nvPr/>
            </p:nvSpPr>
            <p:spPr bwMode="auto">
              <a:xfrm>
                <a:off x="2060" y="2315"/>
                <a:ext cx="18" cy="18"/>
              </a:xfrm>
              <a:custGeom>
                <a:avLst/>
                <a:gdLst>
                  <a:gd name="T0" fmla="*/ 12 w 18"/>
                  <a:gd name="T1" fmla="*/ 12 h 18"/>
                  <a:gd name="T2" fmla="*/ 18 w 18"/>
                  <a:gd name="T3" fmla="*/ 12 h 18"/>
                  <a:gd name="T4" fmla="*/ 12 w 18"/>
                  <a:gd name="T5" fmla="*/ 6 h 18"/>
                  <a:gd name="T6" fmla="*/ 12 w 18"/>
                  <a:gd name="T7" fmla="*/ 6 h 18"/>
                  <a:gd name="T8" fmla="*/ 12 w 18"/>
                  <a:gd name="T9" fmla="*/ 6 h 18"/>
                  <a:gd name="T10" fmla="*/ 6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0 w 18"/>
                  <a:gd name="T23" fmla="*/ 18 h 18"/>
                  <a:gd name="T24" fmla="*/ 0 w 18"/>
                  <a:gd name="T25" fmla="*/ 18 h 18"/>
                  <a:gd name="T26" fmla="*/ 6 w 18"/>
                  <a:gd name="T27" fmla="*/ 18 h 18"/>
                  <a:gd name="T28" fmla="*/ 12 w 18"/>
                  <a:gd name="T29" fmla="*/ 18 h 18"/>
                  <a:gd name="T30" fmla="*/ 12 w 18"/>
                  <a:gd name="T31" fmla="*/ 12 h 18"/>
                  <a:gd name="T32" fmla="*/ 12 w 18"/>
                  <a:gd name="T33" fmla="*/ 12 h 18"/>
                  <a:gd name="T34" fmla="*/ 12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12"/>
                    </a:moveTo>
                    <a:lnTo>
                      <a:pt x="18" y="12"/>
                    </a:lnTo>
                    <a:lnTo>
                      <a:pt x="12" y="6"/>
                    </a:lnTo>
                    <a:lnTo>
                      <a:pt x="6" y="0"/>
                    </a:lnTo>
                    <a:lnTo>
                      <a:pt x="0" y="6"/>
                    </a:lnTo>
                    <a:lnTo>
                      <a:pt x="0" y="12"/>
                    </a:lnTo>
                    <a:lnTo>
                      <a:pt x="0" y="18"/>
                    </a:lnTo>
                    <a:lnTo>
                      <a:pt x="6" y="18"/>
                    </a:lnTo>
                    <a:lnTo>
                      <a:pt x="12"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5" name="Freeform 477"/>
              <p:cNvSpPr>
                <a:spLocks/>
              </p:cNvSpPr>
              <p:nvPr/>
            </p:nvSpPr>
            <p:spPr bwMode="auto">
              <a:xfrm>
                <a:off x="2078" y="2315"/>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6" name="Freeform 478"/>
              <p:cNvSpPr>
                <a:spLocks/>
              </p:cNvSpPr>
              <p:nvPr/>
            </p:nvSpPr>
            <p:spPr bwMode="auto">
              <a:xfrm>
                <a:off x="2078" y="2315"/>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0 h 18"/>
                  <a:gd name="T16" fmla="*/ 0 w 18"/>
                  <a:gd name="T17" fmla="*/ 0 h 18"/>
                  <a:gd name="T18" fmla="*/ 0 w 18"/>
                  <a:gd name="T19" fmla="*/ 6 h 18"/>
                  <a:gd name="T20" fmla="*/ 0 w 18"/>
                  <a:gd name="T21" fmla="*/ 12 h 18"/>
                  <a:gd name="T22" fmla="*/ 6 w 18"/>
                  <a:gd name="T23" fmla="*/ 12 h 18"/>
                  <a:gd name="T24" fmla="*/ 6 w 18"/>
                  <a:gd name="T25" fmla="*/ 12 h 18"/>
                  <a:gd name="T26" fmla="*/ 6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2"/>
                    </a:lnTo>
                    <a:lnTo>
                      <a:pt x="6"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7" name="Freeform 479"/>
              <p:cNvSpPr>
                <a:spLocks/>
              </p:cNvSpPr>
              <p:nvPr/>
            </p:nvSpPr>
            <p:spPr bwMode="auto">
              <a:xfrm>
                <a:off x="2096" y="2309"/>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8" name="Freeform 480"/>
              <p:cNvSpPr>
                <a:spLocks/>
              </p:cNvSpPr>
              <p:nvPr/>
            </p:nvSpPr>
            <p:spPr bwMode="auto">
              <a:xfrm>
                <a:off x="2096" y="2309"/>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6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49" name="Freeform 481"/>
              <p:cNvSpPr>
                <a:spLocks/>
              </p:cNvSpPr>
              <p:nvPr/>
            </p:nvSpPr>
            <p:spPr bwMode="auto">
              <a:xfrm>
                <a:off x="2114" y="2303"/>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0" name="Freeform 482"/>
              <p:cNvSpPr>
                <a:spLocks/>
              </p:cNvSpPr>
              <p:nvPr/>
            </p:nvSpPr>
            <p:spPr bwMode="auto">
              <a:xfrm>
                <a:off x="2114" y="2303"/>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6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1" name="Freeform 483"/>
              <p:cNvSpPr>
                <a:spLocks/>
              </p:cNvSpPr>
              <p:nvPr/>
            </p:nvSpPr>
            <p:spPr bwMode="auto">
              <a:xfrm>
                <a:off x="2132" y="2297"/>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12"/>
                    </a:lnTo>
                    <a:lnTo>
                      <a:pt x="18" y="6"/>
                    </a:lnTo>
                    <a:lnTo>
                      <a:pt x="12" y="0"/>
                    </a:lnTo>
                    <a:lnTo>
                      <a:pt x="6" y="0"/>
                    </a:lnTo>
                    <a:lnTo>
                      <a:pt x="6" y="6"/>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2" name="Freeform 484"/>
              <p:cNvSpPr>
                <a:spLocks/>
              </p:cNvSpPr>
              <p:nvPr/>
            </p:nvSpPr>
            <p:spPr bwMode="auto">
              <a:xfrm>
                <a:off x="2132" y="2297"/>
                <a:ext cx="18" cy="18"/>
              </a:xfrm>
              <a:custGeom>
                <a:avLst/>
                <a:gdLst>
                  <a:gd name="T0" fmla="*/ 18 w 18"/>
                  <a:gd name="T1" fmla="*/ 12 h 18"/>
                  <a:gd name="T2" fmla="*/ 18 w 18"/>
                  <a:gd name="T3" fmla="*/ 12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12"/>
                    </a:lnTo>
                    <a:lnTo>
                      <a:pt x="18" y="6"/>
                    </a:lnTo>
                    <a:lnTo>
                      <a:pt x="12" y="0"/>
                    </a:lnTo>
                    <a:lnTo>
                      <a:pt x="6" y="0"/>
                    </a:lnTo>
                    <a:lnTo>
                      <a:pt x="6" y="6"/>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3" name="Freeform 485"/>
              <p:cNvSpPr>
                <a:spLocks/>
              </p:cNvSpPr>
              <p:nvPr/>
            </p:nvSpPr>
            <p:spPr bwMode="auto">
              <a:xfrm>
                <a:off x="2150" y="2297"/>
                <a:ext cx="18" cy="12"/>
              </a:xfrm>
              <a:custGeom>
                <a:avLst/>
                <a:gdLst>
                  <a:gd name="T0" fmla="*/ 18 w 18"/>
                  <a:gd name="T1" fmla="*/ 12 h 12"/>
                  <a:gd name="T2" fmla="*/ 18 w 18"/>
                  <a:gd name="T3" fmla="*/ 6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0 h 12"/>
                  <a:gd name="T16" fmla="*/ 0 w 18"/>
                  <a:gd name="T17" fmla="*/ 0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12"/>
                    </a:moveTo>
                    <a:lnTo>
                      <a:pt x="18" y="6"/>
                    </a:lnTo>
                    <a:lnTo>
                      <a:pt x="18" y="0"/>
                    </a:lnTo>
                    <a:lnTo>
                      <a:pt x="12" y="0"/>
                    </a:lnTo>
                    <a:lnTo>
                      <a:pt x="6" y="0"/>
                    </a:lnTo>
                    <a:lnTo>
                      <a:pt x="0" y="0"/>
                    </a:lnTo>
                    <a:lnTo>
                      <a:pt x="0" y="6"/>
                    </a:lnTo>
                    <a:lnTo>
                      <a:pt x="0" y="12"/>
                    </a:lnTo>
                    <a:lnTo>
                      <a:pt x="6" y="12"/>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4" name="Freeform 486"/>
              <p:cNvSpPr>
                <a:spLocks/>
              </p:cNvSpPr>
              <p:nvPr/>
            </p:nvSpPr>
            <p:spPr bwMode="auto">
              <a:xfrm>
                <a:off x="2150" y="2297"/>
                <a:ext cx="18" cy="12"/>
              </a:xfrm>
              <a:custGeom>
                <a:avLst/>
                <a:gdLst>
                  <a:gd name="T0" fmla="*/ 18 w 18"/>
                  <a:gd name="T1" fmla="*/ 12 h 12"/>
                  <a:gd name="T2" fmla="*/ 18 w 18"/>
                  <a:gd name="T3" fmla="*/ 6 h 12"/>
                  <a:gd name="T4" fmla="*/ 18 w 18"/>
                  <a:gd name="T5" fmla="*/ 0 h 12"/>
                  <a:gd name="T6" fmla="*/ 12 w 18"/>
                  <a:gd name="T7" fmla="*/ 0 h 12"/>
                  <a:gd name="T8" fmla="*/ 12 w 18"/>
                  <a:gd name="T9" fmla="*/ 0 h 12"/>
                  <a:gd name="T10" fmla="*/ 6 w 18"/>
                  <a:gd name="T11" fmla="*/ 0 h 12"/>
                  <a:gd name="T12" fmla="*/ 6 w 18"/>
                  <a:gd name="T13" fmla="*/ 0 h 12"/>
                  <a:gd name="T14" fmla="*/ 0 w 18"/>
                  <a:gd name="T15" fmla="*/ 0 h 12"/>
                  <a:gd name="T16" fmla="*/ 0 w 18"/>
                  <a:gd name="T17" fmla="*/ 0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18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lnTo>
                      <a:pt x="18" y="6"/>
                    </a:lnTo>
                    <a:lnTo>
                      <a:pt x="18" y="0"/>
                    </a:lnTo>
                    <a:lnTo>
                      <a:pt x="12" y="0"/>
                    </a:lnTo>
                    <a:lnTo>
                      <a:pt x="6" y="0"/>
                    </a:lnTo>
                    <a:lnTo>
                      <a:pt x="0" y="0"/>
                    </a:lnTo>
                    <a:lnTo>
                      <a:pt x="0" y="6"/>
                    </a:lnTo>
                    <a:lnTo>
                      <a:pt x="0" y="12"/>
                    </a:lnTo>
                    <a:lnTo>
                      <a:pt x="6" y="12"/>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5" name="Freeform 487"/>
              <p:cNvSpPr>
                <a:spLocks/>
              </p:cNvSpPr>
              <p:nvPr/>
            </p:nvSpPr>
            <p:spPr bwMode="auto">
              <a:xfrm>
                <a:off x="2000" y="2345"/>
                <a:ext cx="78" cy="54"/>
              </a:xfrm>
              <a:custGeom>
                <a:avLst/>
                <a:gdLst>
                  <a:gd name="T0" fmla="*/ 78 w 78"/>
                  <a:gd name="T1" fmla="*/ 18 h 54"/>
                  <a:gd name="T2" fmla="*/ 78 w 78"/>
                  <a:gd name="T3" fmla="*/ 30 h 54"/>
                  <a:gd name="T4" fmla="*/ 72 w 78"/>
                  <a:gd name="T5" fmla="*/ 42 h 54"/>
                  <a:gd name="T6" fmla="*/ 66 w 78"/>
                  <a:gd name="T7" fmla="*/ 54 h 54"/>
                  <a:gd name="T8" fmla="*/ 66 w 78"/>
                  <a:gd name="T9" fmla="*/ 54 h 54"/>
                  <a:gd name="T10" fmla="*/ 42 w 78"/>
                  <a:gd name="T11" fmla="*/ 48 h 54"/>
                  <a:gd name="T12" fmla="*/ 30 w 78"/>
                  <a:gd name="T13" fmla="*/ 36 h 54"/>
                  <a:gd name="T14" fmla="*/ 12 w 78"/>
                  <a:gd name="T15" fmla="*/ 36 h 54"/>
                  <a:gd name="T16" fmla="*/ 12 w 78"/>
                  <a:gd name="T17" fmla="*/ 36 h 54"/>
                  <a:gd name="T18" fmla="*/ 6 w 78"/>
                  <a:gd name="T19" fmla="*/ 36 h 54"/>
                  <a:gd name="T20" fmla="*/ 6 w 78"/>
                  <a:gd name="T21" fmla="*/ 48 h 54"/>
                  <a:gd name="T22" fmla="*/ 6 w 78"/>
                  <a:gd name="T23" fmla="*/ 54 h 54"/>
                  <a:gd name="T24" fmla="*/ 6 w 78"/>
                  <a:gd name="T25" fmla="*/ 54 h 54"/>
                  <a:gd name="T26" fmla="*/ 6 w 78"/>
                  <a:gd name="T27" fmla="*/ 54 h 54"/>
                  <a:gd name="T28" fmla="*/ 6 w 78"/>
                  <a:gd name="T29" fmla="*/ 54 h 54"/>
                  <a:gd name="T30" fmla="*/ 6 w 78"/>
                  <a:gd name="T31" fmla="*/ 54 h 54"/>
                  <a:gd name="T32" fmla="*/ 6 w 78"/>
                  <a:gd name="T33" fmla="*/ 54 h 54"/>
                  <a:gd name="T34" fmla="*/ 6 w 78"/>
                  <a:gd name="T35" fmla="*/ 54 h 54"/>
                  <a:gd name="T36" fmla="*/ 0 w 78"/>
                  <a:gd name="T37" fmla="*/ 48 h 54"/>
                  <a:gd name="T38" fmla="*/ 0 w 78"/>
                  <a:gd name="T39" fmla="*/ 30 h 54"/>
                  <a:gd name="T40" fmla="*/ 6 w 78"/>
                  <a:gd name="T41" fmla="*/ 18 h 54"/>
                  <a:gd name="T42" fmla="*/ 6 w 78"/>
                  <a:gd name="T43" fmla="*/ 18 h 54"/>
                  <a:gd name="T44" fmla="*/ 24 w 78"/>
                  <a:gd name="T45" fmla="*/ 24 h 54"/>
                  <a:gd name="T46" fmla="*/ 36 w 78"/>
                  <a:gd name="T47" fmla="*/ 36 h 54"/>
                  <a:gd name="T48" fmla="*/ 60 w 78"/>
                  <a:gd name="T49" fmla="*/ 36 h 54"/>
                  <a:gd name="T50" fmla="*/ 60 w 78"/>
                  <a:gd name="T51" fmla="*/ 36 h 54"/>
                  <a:gd name="T52" fmla="*/ 66 w 78"/>
                  <a:gd name="T53" fmla="*/ 24 h 54"/>
                  <a:gd name="T54" fmla="*/ 72 w 78"/>
                  <a:gd name="T55" fmla="*/ 12 h 54"/>
                  <a:gd name="T56" fmla="*/ 72 w 78"/>
                  <a:gd name="T57" fmla="*/ 0 h 54"/>
                  <a:gd name="T58" fmla="*/ 72 w 78"/>
                  <a:gd name="T59" fmla="*/ 0 h 54"/>
                  <a:gd name="T60" fmla="*/ 78 w 78"/>
                  <a:gd name="T61" fmla="*/ 18 h 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8"/>
                  <a:gd name="T94" fmla="*/ 0 h 54"/>
                  <a:gd name="T95" fmla="*/ 78 w 78"/>
                  <a:gd name="T96" fmla="*/ 54 h 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8" h="54">
                    <a:moveTo>
                      <a:pt x="78" y="18"/>
                    </a:moveTo>
                    <a:lnTo>
                      <a:pt x="78" y="30"/>
                    </a:lnTo>
                    <a:lnTo>
                      <a:pt x="72" y="42"/>
                    </a:lnTo>
                    <a:lnTo>
                      <a:pt x="66" y="54"/>
                    </a:lnTo>
                    <a:lnTo>
                      <a:pt x="42" y="48"/>
                    </a:lnTo>
                    <a:lnTo>
                      <a:pt x="30" y="36"/>
                    </a:lnTo>
                    <a:lnTo>
                      <a:pt x="12" y="36"/>
                    </a:lnTo>
                    <a:lnTo>
                      <a:pt x="6" y="36"/>
                    </a:lnTo>
                    <a:lnTo>
                      <a:pt x="6" y="48"/>
                    </a:lnTo>
                    <a:lnTo>
                      <a:pt x="6" y="54"/>
                    </a:lnTo>
                    <a:lnTo>
                      <a:pt x="0" y="48"/>
                    </a:lnTo>
                    <a:lnTo>
                      <a:pt x="0" y="30"/>
                    </a:lnTo>
                    <a:lnTo>
                      <a:pt x="6" y="18"/>
                    </a:lnTo>
                    <a:lnTo>
                      <a:pt x="24" y="24"/>
                    </a:lnTo>
                    <a:lnTo>
                      <a:pt x="36" y="36"/>
                    </a:lnTo>
                    <a:lnTo>
                      <a:pt x="60" y="36"/>
                    </a:lnTo>
                    <a:lnTo>
                      <a:pt x="66" y="24"/>
                    </a:lnTo>
                    <a:lnTo>
                      <a:pt x="72" y="12"/>
                    </a:lnTo>
                    <a:lnTo>
                      <a:pt x="72" y="0"/>
                    </a:lnTo>
                    <a:lnTo>
                      <a:pt x="78" y="18"/>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6" name="Freeform 488"/>
              <p:cNvSpPr>
                <a:spLocks/>
              </p:cNvSpPr>
              <p:nvPr/>
            </p:nvSpPr>
            <p:spPr bwMode="auto">
              <a:xfrm>
                <a:off x="2000" y="2345"/>
                <a:ext cx="78" cy="54"/>
              </a:xfrm>
              <a:custGeom>
                <a:avLst/>
                <a:gdLst>
                  <a:gd name="T0" fmla="*/ 78 w 78"/>
                  <a:gd name="T1" fmla="*/ 18 h 54"/>
                  <a:gd name="T2" fmla="*/ 78 w 78"/>
                  <a:gd name="T3" fmla="*/ 30 h 54"/>
                  <a:gd name="T4" fmla="*/ 72 w 78"/>
                  <a:gd name="T5" fmla="*/ 42 h 54"/>
                  <a:gd name="T6" fmla="*/ 66 w 78"/>
                  <a:gd name="T7" fmla="*/ 54 h 54"/>
                  <a:gd name="T8" fmla="*/ 66 w 78"/>
                  <a:gd name="T9" fmla="*/ 54 h 54"/>
                  <a:gd name="T10" fmla="*/ 42 w 78"/>
                  <a:gd name="T11" fmla="*/ 48 h 54"/>
                  <a:gd name="T12" fmla="*/ 30 w 78"/>
                  <a:gd name="T13" fmla="*/ 36 h 54"/>
                  <a:gd name="T14" fmla="*/ 12 w 78"/>
                  <a:gd name="T15" fmla="*/ 36 h 54"/>
                  <a:gd name="T16" fmla="*/ 12 w 78"/>
                  <a:gd name="T17" fmla="*/ 36 h 54"/>
                  <a:gd name="T18" fmla="*/ 6 w 78"/>
                  <a:gd name="T19" fmla="*/ 36 h 54"/>
                  <a:gd name="T20" fmla="*/ 6 w 78"/>
                  <a:gd name="T21" fmla="*/ 48 h 54"/>
                  <a:gd name="T22" fmla="*/ 6 w 78"/>
                  <a:gd name="T23" fmla="*/ 54 h 54"/>
                  <a:gd name="T24" fmla="*/ 6 w 78"/>
                  <a:gd name="T25" fmla="*/ 54 h 54"/>
                  <a:gd name="T26" fmla="*/ 6 w 78"/>
                  <a:gd name="T27" fmla="*/ 54 h 54"/>
                  <a:gd name="T28" fmla="*/ 6 w 78"/>
                  <a:gd name="T29" fmla="*/ 54 h 54"/>
                  <a:gd name="T30" fmla="*/ 6 w 78"/>
                  <a:gd name="T31" fmla="*/ 54 h 54"/>
                  <a:gd name="T32" fmla="*/ 6 w 78"/>
                  <a:gd name="T33" fmla="*/ 54 h 54"/>
                  <a:gd name="T34" fmla="*/ 6 w 78"/>
                  <a:gd name="T35" fmla="*/ 54 h 54"/>
                  <a:gd name="T36" fmla="*/ 0 w 78"/>
                  <a:gd name="T37" fmla="*/ 48 h 54"/>
                  <a:gd name="T38" fmla="*/ 0 w 78"/>
                  <a:gd name="T39" fmla="*/ 30 h 54"/>
                  <a:gd name="T40" fmla="*/ 6 w 78"/>
                  <a:gd name="T41" fmla="*/ 18 h 54"/>
                  <a:gd name="T42" fmla="*/ 6 w 78"/>
                  <a:gd name="T43" fmla="*/ 18 h 54"/>
                  <a:gd name="T44" fmla="*/ 24 w 78"/>
                  <a:gd name="T45" fmla="*/ 24 h 54"/>
                  <a:gd name="T46" fmla="*/ 36 w 78"/>
                  <a:gd name="T47" fmla="*/ 36 h 54"/>
                  <a:gd name="T48" fmla="*/ 60 w 78"/>
                  <a:gd name="T49" fmla="*/ 36 h 54"/>
                  <a:gd name="T50" fmla="*/ 60 w 78"/>
                  <a:gd name="T51" fmla="*/ 36 h 54"/>
                  <a:gd name="T52" fmla="*/ 66 w 78"/>
                  <a:gd name="T53" fmla="*/ 24 h 54"/>
                  <a:gd name="T54" fmla="*/ 72 w 78"/>
                  <a:gd name="T55" fmla="*/ 12 h 54"/>
                  <a:gd name="T56" fmla="*/ 72 w 78"/>
                  <a:gd name="T57" fmla="*/ 0 h 54"/>
                  <a:gd name="T58" fmla="*/ 72 w 78"/>
                  <a:gd name="T59" fmla="*/ 0 h 54"/>
                  <a:gd name="T60" fmla="*/ 78 w 78"/>
                  <a:gd name="T61" fmla="*/ 18 h 54"/>
                  <a:gd name="T62" fmla="*/ 78 w 78"/>
                  <a:gd name="T63" fmla="*/ 18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
                  <a:gd name="T97" fmla="*/ 0 h 54"/>
                  <a:gd name="T98" fmla="*/ 78 w 78"/>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 h="54">
                    <a:moveTo>
                      <a:pt x="78" y="18"/>
                    </a:moveTo>
                    <a:lnTo>
                      <a:pt x="78" y="30"/>
                    </a:lnTo>
                    <a:lnTo>
                      <a:pt x="72" y="42"/>
                    </a:lnTo>
                    <a:lnTo>
                      <a:pt x="66" y="54"/>
                    </a:lnTo>
                    <a:lnTo>
                      <a:pt x="42" y="48"/>
                    </a:lnTo>
                    <a:lnTo>
                      <a:pt x="30" y="36"/>
                    </a:lnTo>
                    <a:lnTo>
                      <a:pt x="12" y="36"/>
                    </a:lnTo>
                    <a:lnTo>
                      <a:pt x="6" y="36"/>
                    </a:lnTo>
                    <a:lnTo>
                      <a:pt x="6" y="48"/>
                    </a:lnTo>
                    <a:lnTo>
                      <a:pt x="6" y="54"/>
                    </a:lnTo>
                    <a:lnTo>
                      <a:pt x="0" y="48"/>
                    </a:lnTo>
                    <a:lnTo>
                      <a:pt x="0" y="30"/>
                    </a:lnTo>
                    <a:lnTo>
                      <a:pt x="6" y="18"/>
                    </a:lnTo>
                    <a:lnTo>
                      <a:pt x="24" y="24"/>
                    </a:lnTo>
                    <a:lnTo>
                      <a:pt x="36" y="36"/>
                    </a:lnTo>
                    <a:lnTo>
                      <a:pt x="60" y="36"/>
                    </a:lnTo>
                    <a:lnTo>
                      <a:pt x="66" y="24"/>
                    </a:lnTo>
                    <a:lnTo>
                      <a:pt x="72" y="12"/>
                    </a:lnTo>
                    <a:lnTo>
                      <a:pt x="72" y="0"/>
                    </a:lnTo>
                    <a:lnTo>
                      <a:pt x="78" y="1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7" name="Freeform 489"/>
              <p:cNvSpPr>
                <a:spLocks/>
              </p:cNvSpPr>
              <p:nvPr/>
            </p:nvSpPr>
            <p:spPr bwMode="auto">
              <a:xfrm>
                <a:off x="2054" y="2351"/>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6"/>
                    </a:lnTo>
                    <a:lnTo>
                      <a:pt x="6" y="12"/>
                    </a:lnTo>
                    <a:lnTo>
                      <a:pt x="6" y="18"/>
                    </a:lnTo>
                    <a:lnTo>
                      <a:pt x="12" y="18"/>
                    </a:lnTo>
                    <a:lnTo>
                      <a:pt x="18" y="12"/>
                    </a:lnTo>
                    <a:lnTo>
                      <a:pt x="18" y="6"/>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8" name="Freeform 490"/>
              <p:cNvSpPr>
                <a:spLocks/>
              </p:cNvSpPr>
              <p:nvPr/>
            </p:nvSpPr>
            <p:spPr bwMode="auto">
              <a:xfrm>
                <a:off x="2078" y="2333"/>
                <a:ext cx="78" cy="54"/>
              </a:xfrm>
              <a:custGeom>
                <a:avLst/>
                <a:gdLst>
                  <a:gd name="T0" fmla="*/ 0 w 78"/>
                  <a:gd name="T1" fmla="*/ 42 h 54"/>
                  <a:gd name="T2" fmla="*/ 0 w 78"/>
                  <a:gd name="T3" fmla="*/ 30 h 54"/>
                  <a:gd name="T4" fmla="*/ 6 w 78"/>
                  <a:gd name="T5" fmla="*/ 18 h 54"/>
                  <a:gd name="T6" fmla="*/ 18 w 78"/>
                  <a:gd name="T7" fmla="*/ 6 h 54"/>
                  <a:gd name="T8" fmla="*/ 18 w 78"/>
                  <a:gd name="T9" fmla="*/ 6 h 54"/>
                  <a:gd name="T10" fmla="*/ 36 w 78"/>
                  <a:gd name="T11" fmla="*/ 6 h 54"/>
                  <a:gd name="T12" fmla="*/ 48 w 78"/>
                  <a:gd name="T13" fmla="*/ 24 h 54"/>
                  <a:gd name="T14" fmla="*/ 66 w 78"/>
                  <a:gd name="T15" fmla="*/ 24 h 54"/>
                  <a:gd name="T16" fmla="*/ 66 w 78"/>
                  <a:gd name="T17" fmla="*/ 24 h 54"/>
                  <a:gd name="T18" fmla="*/ 72 w 78"/>
                  <a:gd name="T19" fmla="*/ 18 h 54"/>
                  <a:gd name="T20" fmla="*/ 72 w 78"/>
                  <a:gd name="T21" fmla="*/ 12 h 54"/>
                  <a:gd name="T22" fmla="*/ 72 w 78"/>
                  <a:gd name="T23" fmla="*/ 6 h 54"/>
                  <a:gd name="T24" fmla="*/ 72 w 78"/>
                  <a:gd name="T25" fmla="*/ 6 h 54"/>
                  <a:gd name="T26" fmla="*/ 72 w 78"/>
                  <a:gd name="T27" fmla="*/ 6 h 54"/>
                  <a:gd name="T28" fmla="*/ 72 w 78"/>
                  <a:gd name="T29" fmla="*/ 0 h 54"/>
                  <a:gd name="T30" fmla="*/ 72 w 78"/>
                  <a:gd name="T31" fmla="*/ 0 h 54"/>
                  <a:gd name="T32" fmla="*/ 72 w 78"/>
                  <a:gd name="T33" fmla="*/ 0 h 54"/>
                  <a:gd name="T34" fmla="*/ 72 w 78"/>
                  <a:gd name="T35" fmla="*/ 0 h 54"/>
                  <a:gd name="T36" fmla="*/ 78 w 78"/>
                  <a:gd name="T37" fmla="*/ 12 h 54"/>
                  <a:gd name="T38" fmla="*/ 78 w 78"/>
                  <a:gd name="T39" fmla="*/ 30 h 54"/>
                  <a:gd name="T40" fmla="*/ 72 w 78"/>
                  <a:gd name="T41" fmla="*/ 42 h 54"/>
                  <a:gd name="T42" fmla="*/ 72 w 78"/>
                  <a:gd name="T43" fmla="*/ 42 h 54"/>
                  <a:gd name="T44" fmla="*/ 54 w 78"/>
                  <a:gd name="T45" fmla="*/ 36 h 54"/>
                  <a:gd name="T46" fmla="*/ 42 w 78"/>
                  <a:gd name="T47" fmla="*/ 24 h 54"/>
                  <a:gd name="T48" fmla="*/ 18 w 78"/>
                  <a:gd name="T49" fmla="*/ 24 h 54"/>
                  <a:gd name="T50" fmla="*/ 18 w 78"/>
                  <a:gd name="T51" fmla="*/ 24 h 54"/>
                  <a:gd name="T52" fmla="*/ 12 w 78"/>
                  <a:gd name="T53" fmla="*/ 30 h 54"/>
                  <a:gd name="T54" fmla="*/ 6 w 78"/>
                  <a:gd name="T55" fmla="*/ 48 h 54"/>
                  <a:gd name="T56" fmla="*/ 6 w 78"/>
                  <a:gd name="T57" fmla="*/ 54 h 54"/>
                  <a:gd name="T58" fmla="*/ 6 w 78"/>
                  <a:gd name="T59" fmla="*/ 54 h 54"/>
                  <a:gd name="T60" fmla="*/ 0 w 78"/>
                  <a:gd name="T61" fmla="*/ 42 h 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8"/>
                  <a:gd name="T94" fmla="*/ 0 h 54"/>
                  <a:gd name="T95" fmla="*/ 78 w 78"/>
                  <a:gd name="T96" fmla="*/ 54 h 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8" h="54">
                    <a:moveTo>
                      <a:pt x="0" y="42"/>
                    </a:moveTo>
                    <a:lnTo>
                      <a:pt x="0" y="30"/>
                    </a:lnTo>
                    <a:lnTo>
                      <a:pt x="6" y="18"/>
                    </a:lnTo>
                    <a:lnTo>
                      <a:pt x="18" y="6"/>
                    </a:lnTo>
                    <a:lnTo>
                      <a:pt x="36" y="6"/>
                    </a:lnTo>
                    <a:lnTo>
                      <a:pt x="48" y="24"/>
                    </a:lnTo>
                    <a:lnTo>
                      <a:pt x="66" y="24"/>
                    </a:lnTo>
                    <a:lnTo>
                      <a:pt x="72" y="18"/>
                    </a:lnTo>
                    <a:lnTo>
                      <a:pt x="72" y="12"/>
                    </a:lnTo>
                    <a:lnTo>
                      <a:pt x="72" y="6"/>
                    </a:lnTo>
                    <a:lnTo>
                      <a:pt x="72" y="0"/>
                    </a:lnTo>
                    <a:lnTo>
                      <a:pt x="78" y="12"/>
                    </a:lnTo>
                    <a:lnTo>
                      <a:pt x="78" y="30"/>
                    </a:lnTo>
                    <a:lnTo>
                      <a:pt x="72" y="42"/>
                    </a:lnTo>
                    <a:lnTo>
                      <a:pt x="54" y="36"/>
                    </a:lnTo>
                    <a:lnTo>
                      <a:pt x="42" y="24"/>
                    </a:lnTo>
                    <a:lnTo>
                      <a:pt x="18" y="24"/>
                    </a:lnTo>
                    <a:lnTo>
                      <a:pt x="12" y="30"/>
                    </a:lnTo>
                    <a:lnTo>
                      <a:pt x="6" y="48"/>
                    </a:lnTo>
                    <a:lnTo>
                      <a:pt x="6" y="54"/>
                    </a:lnTo>
                    <a:lnTo>
                      <a:pt x="0" y="42"/>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59" name="Freeform 491"/>
              <p:cNvSpPr>
                <a:spLocks/>
              </p:cNvSpPr>
              <p:nvPr/>
            </p:nvSpPr>
            <p:spPr bwMode="auto">
              <a:xfrm>
                <a:off x="2078" y="2333"/>
                <a:ext cx="78" cy="54"/>
              </a:xfrm>
              <a:custGeom>
                <a:avLst/>
                <a:gdLst>
                  <a:gd name="T0" fmla="*/ 0 w 78"/>
                  <a:gd name="T1" fmla="*/ 42 h 54"/>
                  <a:gd name="T2" fmla="*/ 0 w 78"/>
                  <a:gd name="T3" fmla="*/ 30 h 54"/>
                  <a:gd name="T4" fmla="*/ 6 w 78"/>
                  <a:gd name="T5" fmla="*/ 18 h 54"/>
                  <a:gd name="T6" fmla="*/ 18 w 78"/>
                  <a:gd name="T7" fmla="*/ 6 h 54"/>
                  <a:gd name="T8" fmla="*/ 18 w 78"/>
                  <a:gd name="T9" fmla="*/ 6 h 54"/>
                  <a:gd name="T10" fmla="*/ 36 w 78"/>
                  <a:gd name="T11" fmla="*/ 6 h 54"/>
                  <a:gd name="T12" fmla="*/ 48 w 78"/>
                  <a:gd name="T13" fmla="*/ 24 h 54"/>
                  <a:gd name="T14" fmla="*/ 66 w 78"/>
                  <a:gd name="T15" fmla="*/ 24 h 54"/>
                  <a:gd name="T16" fmla="*/ 66 w 78"/>
                  <a:gd name="T17" fmla="*/ 24 h 54"/>
                  <a:gd name="T18" fmla="*/ 72 w 78"/>
                  <a:gd name="T19" fmla="*/ 18 h 54"/>
                  <a:gd name="T20" fmla="*/ 72 w 78"/>
                  <a:gd name="T21" fmla="*/ 12 h 54"/>
                  <a:gd name="T22" fmla="*/ 72 w 78"/>
                  <a:gd name="T23" fmla="*/ 6 h 54"/>
                  <a:gd name="T24" fmla="*/ 72 w 78"/>
                  <a:gd name="T25" fmla="*/ 6 h 54"/>
                  <a:gd name="T26" fmla="*/ 72 w 78"/>
                  <a:gd name="T27" fmla="*/ 6 h 54"/>
                  <a:gd name="T28" fmla="*/ 72 w 78"/>
                  <a:gd name="T29" fmla="*/ 0 h 54"/>
                  <a:gd name="T30" fmla="*/ 72 w 78"/>
                  <a:gd name="T31" fmla="*/ 0 h 54"/>
                  <a:gd name="T32" fmla="*/ 72 w 78"/>
                  <a:gd name="T33" fmla="*/ 0 h 54"/>
                  <a:gd name="T34" fmla="*/ 72 w 78"/>
                  <a:gd name="T35" fmla="*/ 0 h 54"/>
                  <a:gd name="T36" fmla="*/ 78 w 78"/>
                  <a:gd name="T37" fmla="*/ 12 h 54"/>
                  <a:gd name="T38" fmla="*/ 78 w 78"/>
                  <a:gd name="T39" fmla="*/ 30 h 54"/>
                  <a:gd name="T40" fmla="*/ 72 w 78"/>
                  <a:gd name="T41" fmla="*/ 42 h 54"/>
                  <a:gd name="T42" fmla="*/ 72 w 78"/>
                  <a:gd name="T43" fmla="*/ 42 h 54"/>
                  <a:gd name="T44" fmla="*/ 54 w 78"/>
                  <a:gd name="T45" fmla="*/ 36 h 54"/>
                  <a:gd name="T46" fmla="*/ 42 w 78"/>
                  <a:gd name="T47" fmla="*/ 24 h 54"/>
                  <a:gd name="T48" fmla="*/ 18 w 78"/>
                  <a:gd name="T49" fmla="*/ 24 h 54"/>
                  <a:gd name="T50" fmla="*/ 18 w 78"/>
                  <a:gd name="T51" fmla="*/ 24 h 54"/>
                  <a:gd name="T52" fmla="*/ 12 w 78"/>
                  <a:gd name="T53" fmla="*/ 30 h 54"/>
                  <a:gd name="T54" fmla="*/ 6 w 78"/>
                  <a:gd name="T55" fmla="*/ 48 h 54"/>
                  <a:gd name="T56" fmla="*/ 6 w 78"/>
                  <a:gd name="T57" fmla="*/ 54 h 54"/>
                  <a:gd name="T58" fmla="*/ 6 w 78"/>
                  <a:gd name="T59" fmla="*/ 54 h 54"/>
                  <a:gd name="T60" fmla="*/ 0 w 78"/>
                  <a:gd name="T61" fmla="*/ 42 h 54"/>
                  <a:gd name="T62" fmla="*/ 0 w 78"/>
                  <a:gd name="T63" fmla="*/ 42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
                  <a:gd name="T97" fmla="*/ 0 h 54"/>
                  <a:gd name="T98" fmla="*/ 78 w 78"/>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 h="54">
                    <a:moveTo>
                      <a:pt x="0" y="42"/>
                    </a:moveTo>
                    <a:lnTo>
                      <a:pt x="0" y="30"/>
                    </a:lnTo>
                    <a:lnTo>
                      <a:pt x="6" y="18"/>
                    </a:lnTo>
                    <a:lnTo>
                      <a:pt x="18" y="6"/>
                    </a:lnTo>
                    <a:lnTo>
                      <a:pt x="36" y="6"/>
                    </a:lnTo>
                    <a:lnTo>
                      <a:pt x="48" y="24"/>
                    </a:lnTo>
                    <a:lnTo>
                      <a:pt x="66" y="24"/>
                    </a:lnTo>
                    <a:lnTo>
                      <a:pt x="72" y="18"/>
                    </a:lnTo>
                    <a:lnTo>
                      <a:pt x="72" y="12"/>
                    </a:lnTo>
                    <a:lnTo>
                      <a:pt x="72" y="6"/>
                    </a:lnTo>
                    <a:lnTo>
                      <a:pt x="72" y="0"/>
                    </a:lnTo>
                    <a:lnTo>
                      <a:pt x="78" y="12"/>
                    </a:lnTo>
                    <a:lnTo>
                      <a:pt x="78" y="30"/>
                    </a:lnTo>
                    <a:lnTo>
                      <a:pt x="72" y="42"/>
                    </a:lnTo>
                    <a:lnTo>
                      <a:pt x="54" y="36"/>
                    </a:lnTo>
                    <a:lnTo>
                      <a:pt x="42" y="24"/>
                    </a:lnTo>
                    <a:lnTo>
                      <a:pt x="18" y="24"/>
                    </a:lnTo>
                    <a:lnTo>
                      <a:pt x="12" y="30"/>
                    </a:lnTo>
                    <a:lnTo>
                      <a:pt x="6" y="48"/>
                    </a:lnTo>
                    <a:lnTo>
                      <a:pt x="6" y="54"/>
                    </a:lnTo>
                    <a:lnTo>
                      <a:pt x="0" y="42"/>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0" name="Freeform 492"/>
              <p:cNvSpPr>
                <a:spLocks/>
              </p:cNvSpPr>
              <p:nvPr/>
            </p:nvSpPr>
            <p:spPr bwMode="auto">
              <a:xfrm>
                <a:off x="2084" y="2369"/>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2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2" y="12"/>
                    </a:lnTo>
                    <a:lnTo>
                      <a:pt x="18" y="6"/>
                    </a:lnTo>
                    <a:lnTo>
                      <a:pt x="12" y="0"/>
                    </a:lnTo>
                    <a:lnTo>
                      <a:pt x="6" y="0"/>
                    </a:lnTo>
                    <a:lnTo>
                      <a:pt x="0" y="6"/>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1" name="Freeform 493"/>
              <p:cNvSpPr>
                <a:spLocks/>
              </p:cNvSpPr>
              <p:nvPr/>
            </p:nvSpPr>
            <p:spPr bwMode="auto">
              <a:xfrm>
                <a:off x="4046" y="2807"/>
                <a:ext cx="372" cy="354"/>
              </a:xfrm>
              <a:custGeom>
                <a:avLst/>
                <a:gdLst>
                  <a:gd name="T0" fmla="*/ 372 w 372"/>
                  <a:gd name="T1" fmla="*/ 174 h 354"/>
                  <a:gd name="T2" fmla="*/ 348 w 372"/>
                  <a:gd name="T3" fmla="*/ 84 h 354"/>
                  <a:gd name="T4" fmla="*/ 282 w 372"/>
                  <a:gd name="T5" fmla="*/ 24 h 354"/>
                  <a:gd name="T6" fmla="*/ 186 w 372"/>
                  <a:gd name="T7" fmla="*/ 0 h 354"/>
                  <a:gd name="T8" fmla="*/ 186 w 372"/>
                  <a:gd name="T9" fmla="*/ 0 h 354"/>
                  <a:gd name="T10" fmla="*/ 90 w 372"/>
                  <a:gd name="T11" fmla="*/ 24 h 354"/>
                  <a:gd name="T12" fmla="*/ 24 w 372"/>
                  <a:gd name="T13" fmla="*/ 84 h 354"/>
                  <a:gd name="T14" fmla="*/ 0 w 372"/>
                  <a:gd name="T15" fmla="*/ 174 h 354"/>
                  <a:gd name="T16" fmla="*/ 0 w 372"/>
                  <a:gd name="T17" fmla="*/ 174 h 354"/>
                  <a:gd name="T18" fmla="*/ 24 w 372"/>
                  <a:gd name="T19" fmla="*/ 264 h 354"/>
                  <a:gd name="T20" fmla="*/ 90 w 372"/>
                  <a:gd name="T21" fmla="*/ 330 h 354"/>
                  <a:gd name="T22" fmla="*/ 186 w 372"/>
                  <a:gd name="T23" fmla="*/ 354 h 354"/>
                  <a:gd name="T24" fmla="*/ 186 w 372"/>
                  <a:gd name="T25" fmla="*/ 354 h 354"/>
                  <a:gd name="T26" fmla="*/ 282 w 372"/>
                  <a:gd name="T27" fmla="*/ 330 h 354"/>
                  <a:gd name="T28" fmla="*/ 348 w 372"/>
                  <a:gd name="T29" fmla="*/ 264 h 354"/>
                  <a:gd name="T30" fmla="*/ 372 w 372"/>
                  <a:gd name="T31" fmla="*/ 174 h 354"/>
                  <a:gd name="T32" fmla="*/ 372 w 372"/>
                  <a:gd name="T33" fmla="*/ 174 h 3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2"/>
                  <a:gd name="T52" fmla="*/ 0 h 354"/>
                  <a:gd name="T53" fmla="*/ 372 w 372"/>
                  <a:gd name="T54" fmla="*/ 354 h 3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2" h="354">
                    <a:moveTo>
                      <a:pt x="372" y="174"/>
                    </a:moveTo>
                    <a:lnTo>
                      <a:pt x="348" y="84"/>
                    </a:lnTo>
                    <a:lnTo>
                      <a:pt x="282" y="24"/>
                    </a:lnTo>
                    <a:lnTo>
                      <a:pt x="186" y="0"/>
                    </a:lnTo>
                    <a:lnTo>
                      <a:pt x="90" y="24"/>
                    </a:lnTo>
                    <a:lnTo>
                      <a:pt x="24" y="84"/>
                    </a:lnTo>
                    <a:lnTo>
                      <a:pt x="0" y="174"/>
                    </a:lnTo>
                    <a:lnTo>
                      <a:pt x="24" y="264"/>
                    </a:lnTo>
                    <a:lnTo>
                      <a:pt x="90" y="330"/>
                    </a:lnTo>
                    <a:lnTo>
                      <a:pt x="186" y="354"/>
                    </a:lnTo>
                    <a:lnTo>
                      <a:pt x="282" y="330"/>
                    </a:lnTo>
                    <a:lnTo>
                      <a:pt x="348" y="264"/>
                    </a:lnTo>
                    <a:lnTo>
                      <a:pt x="372" y="174"/>
                    </a:lnTo>
                    <a:close/>
                  </a:path>
                </a:pathLst>
              </a:custGeom>
              <a:solidFill>
                <a:srgbClr val="7ECFE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2" name="Freeform 494"/>
              <p:cNvSpPr>
                <a:spLocks/>
              </p:cNvSpPr>
              <p:nvPr/>
            </p:nvSpPr>
            <p:spPr bwMode="auto">
              <a:xfrm>
                <a:off x="4046" y="2807"/>
                <a:ext cx="372" cy="354"/>
              </a:xfrm>
              <a:custGeom>
                <a:avLst/>
                <a:gdLst>
                  <a:gd name="T0" fmla="*/ 372 w 372"/>
                  <a:gd name="T1" fmla="*/ 174 h 354"/>
                  <a:gd name="T2" fmla="*/ 348 w 372"/>
                  <a:gd name="T3" fmla="*/ 84 h 354"/>
                  <a:gd name="T4" fmla="*/ 282 w 372"/>
                  <a:gd name="T5" fmla="*/ 24 h 354"/>
                  <a:gd name="T6" fmla="*/ 186 w 372"/>
                  <a:gd name="T7" fmla="*/ 0 h 354"/>
                  <a:gd name="T8" fmla="*/ 186 w 372"/>
                  <a:gd name="T9" fmla="*/ 0 h 354"/>
                  <a:gd name="T10" fmla="*/ 90 w 372"/>
                  <a:gd name="T11" fmla="*/ 24 h 354"/>
                  <a:gd name="T12" fmla="*/ 24 w 372"/>
                  <a:gd name="T13" fmla="*/ 84 h 354"/>
                  <a:gd name="T14" fmla="*/ 0 w 372"/>
                  <a:gd name="T15" fmla="*/ 174 h 354"/>
                  <a:gd name="T16" fmla="*/ 0 w 372"/>
                  <a:gd name="T17" fmla="*/ 174 h 354"/>
                  <a:gd name="T18" fmla="*/ 24 w 372"/>
                  <a:gd name="T19" fmla="*/ 264 h 354"/>
                  <a:gd name="T20" fmla="*/ 90 w 372"/>
                  <a:gd name="T21" fmla="*/ 330 h 354"/>
                  <a:gd name="T22" fmla="*/ 186 w 372"/>
                  <a:gd name="T23" fmla="*/ 354 h 354"/>
                  <a:gd name="T24" fmla="*/ 186 w 372"/>
                  <a:gd name="T25" fmla="*/ 354 h 354"/>
                  <a:gd name="T26" fmla="*/ 282 w 372"/>
                  <a:gd name="T27" fmla="*/ 330 h 354"/>
                  <a:gd name="T28" fmla="*/ 348 w 372"/>
                  <a:gd name="T29" fmla="*/ 264 h 354"/>
                  <a:gd name="T30" fmla="*/ 372 w 372"/>
                  <a:gd name="T31" fmla="*/ 174 h 354"/>
                  <a:gd name="T32" fmla="*/ 372 w 372"/>
                  <a:gd name="T33" fmla="*/ 174 h 354"/>
                  <a:gd name="T34" fmla="*/ 372 w 372"/>
                  <a:gd name="T35" fmla="*/ 174 h 3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2"/>
                  <a:gd name="T55" fmla="*/ 0 h 354"/>
                  <a:gd name="T56" fmla="*/ 372 w 372"/>
                  <a:gd name="T57" fmla="*/ 354 h 3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2" h="354">
                    <a:moveTo>
                      <a:pt x="372" y="174"/>
                    </a:moveTo>
                    <a:lnTo>
                      <a:pt x="348" y="84"/>
                    </a:lnTo>
                    <a:lnTo>
                      <a:pt x="282" y="24"/>
                    </a:lnTo>
                    <a:lnTo>
                      <a:pt x="186" y="0"/>
                    </a:lnTo>
                    <a:lnTo>
                      <a:pt x="90" y="24"/>
                    </a:lnTo>
                    <a:lnTo>
                      <a:pt x="24" y="84"/>
                    </a:lnTo>
                    <a:lnTo>
                      <a:pt x="0" y="174"/>
                    </a:lnTo>
                    <a:lnTo>
                      <a:pt x="24" y="264"/>
                    </a:lnTo>
                    <a:lnTo>
                      <a:pt x="90" y="330"/>
                    </a:lnTo>
                    <a:lnTo>
                      <a:pt x="186" y="354"/>
                    </a:lnTo>
                    <a:lnTo>
                      <a:pt x="282" y="330"/>
                    </a:lnTo>
                    <a:lnTo>
                      <a:pt x="348" y="264"/>
                    </a:lnTo>
                    <a:lnTo>
                      <a:pt x="372" y="17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3" name="Freeform 495"/>
              <p:cNvSpPr>
                <a:spLocks/>
              </p:cNvSpPr>
              <p:nvPr/>
            </p:nvSpPr>
            <p:spPr bwMode="auto">
              <a:xfrm>
                <a:off x="4220" y="3119"/>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4" name="Freeform 496"/>
              <p:cNvSpPr>
                <a:spLocks/>
              </p:cNvSpPr>
              <p:nvPr/>
            </p:nvSpPr>
            <p:spPr bwMode="auto">
              <a:xfrm>
                <a:off x="4220" y="3119"/>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5" name="Freeform 497"/>
              <p:cNvSpPr>
                <a:spLocks/>
              </p:cNvSpPr>
              <p:nvPr/>
            </p:nvSpPr>
            <p:spPr bwMode="auto">
              <a:xfrm>
                <a:off x="4232" y="3119"/>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6"/>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6" name="Freeform 498"/>
              <p:cNvSpPr>
                <a:spLocks/>
              </p:cNvSpPr>
              <p:nvPr/>
            </p:nvSpPr>
            <p:spPr bwMode="auto">
              <a:xfrm>
                <a:off x="4232" y="3119"/>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6"/>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7" name="Freeform 499"/>
              <p:cNvSpPr>
                <a:spLocks/>
              </p:cNvSpPr>
              <p:nvPr/>
            </p:nvSpPr>
            <p:spPr bwMode="auto">
              <a:xfrm>
                <a:off x="4250" y="3119"/>
                <a:ext cx="18" cy="12"/>
              </a:xfrm>
              <a:custGeom>
                <a:avLst/>
                <a:gdLst>
                  <a:gd name="T0" fmla="*/ 18 w 18"/>
                  <a:gd name="T1" fmla="*/ 0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0 h 12"/>
                  <a:gd name="T32" fmla="*/ 18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0"/>
                    </a:moveTo>
                    <a:lnTo>
                      <a:pt x="12" y="0"/>
                    </a:lnTo>
                    <a:lnTo>
                      <a:pt x="6" y="0"/>
                    </a:lnTo>
                    <a:lnTo>
                      <a:pt x="0" y="0"/>
                    </a:lnTo>
                    <a:lnTo>
                      <a:pt x="0" y="6"/>
                    </a:lnTo>
                    <a:lnTo>
                      <a:pt x="6" y="12"/>
                    </a:lnTo>
                    <a:lnTo>
                      <a:pt x="12" y="12"/>
                    </a:lnTo>
                    <a:lnTo>
                      <a:pt x="18" y="6"/>
                    </a:lnTo>
                    <a:lnTo>
                      <a:pt x="18"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8" name="Freeform 500"/>
              <p:cNvSpPr>
                <a:spLocks/>
              </p:cNvSpPr>
              <p:nvPr/>
            </p:nvSpPr>
            <p:spPr bwMode="auto">
              <a:xfrm>
                <a:off x="4250" y="3119"/>
                <a:ext cx="18" cy="12"/>
              </a:xfrm>
              <a:custGeom>
                <a:avLst/>
                <a:gdLst>
                  <a:gd name="T0" fmla="*/ 18 w 18"/>
                  <a:gd name="T1" fmla="*/ 0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0 h 12"/>
                  <a:gd name="T32" fmla="*/ 18 w 18"/>
                  <a:gd name="T33" fmla="*/ 0 h 12"/>
                  <a:gd name="T34" fmla="*/ 18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0"/>
                    </a:moveTo>
                    <a:lnTo>
                      <a:pt x="12" y="0"/>
                    </a:lnTo>
                    <a:lnTo>
                      <a:pt x="6" y="0"/>
                    </a:lnTo>
                    <a:lnTo>
                      <a:pt x="0" y="0"/>
                    </a:lnTo>
                    <a:lnTo>
                      <a:pt x="0" y="6"/>
                    </a:lnTo>
                    <a:lnTo>
                      <a:pt x="6" y="12"/>
                    </a:lnTo>
                    <a:lnTo>
                      <a:pt x="12" y="12"/>
                    </a:lnTo>
                    <a:lnTo>
                      <a:pt x="18" y="6"/>
                    </a:lnTo>
                    <a:lnTo>
                      <a:pt x="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69" name="Freeform 501"/>
              <p:cNvSpPr>
                <a:spLocks/>
              </p:cNvSpPr>
              <p:nvPr/>
            </p:nvSpPr>
            <p:spPr bwMode="auto">
              <a:xfrm>
                <a:off x="4268" y="3113"/>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0" name="Freeform 502"/>
              <p:cNvSpPr>
                <a:spLocks/>
              </p:cNvSpPr>
              <p:nvPr/>
            </p:nvSpPr>
            <p:spPr bwMode="auto">
              <a:xfrm>
                <a:off x="4268" y="3113"/>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1" name="Freeform 503"/>
              <p:cNvSpPr>
                <a:spLocks/>
              </p:cNvSpPr>
              <p:nvPr/>
            </p:nvSpPr>
            <p:spPr bwMode="auto">
              <a:xfrm>
                <a:off x="4286" y="3107"/>
                <a:ext cx="12" cy="12"/>
              </a:xfrm>
              <a:custGeom>
                <a:avLst/>
                <a:gdLst>
                  <a:gd name="T0" fmla="*/ 12 w 12"/>
                  <a:gd name="T1" fmla="*/ 6 h 12"/>
                  <a:gd name="T2" fmla="*/ 6 w 12"/>
                  <a:gd name="T3" fmla="*/ 0 h 12"/>
                  <a:gd name="T4" fmla="*/ 6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2" name="Freeform 504"/>
              <p:cNvSpPr>
                <a:spLocks/>
              </p:cNvSpPr>
              <p:nvPr/>
            </p:nvSpPr>
            <p:spPr bwMode="auto">
              <a:xfrm>
                <a:off x="4286" y="3107"/>
                <a:ext cx="12" cy="12"/>
              </a:xfrm>
              <a:custGeom>
                <a:avLst/>
                <a:gdLst>
                  <a:gd name="T0" fmla="*/ 12 w 12"/>
                  <a:gd name="T1" fmla="*/ 6 h 12"/>
                  <a:gd name="T2" fmla="*/ 6 w 12"/>
                  <a:gd name="T3" fmla="*/ 0 h 12"/>
                  <a:gd name="T4" fmla="*/ 6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3" name="Freeform 505"/>
              <p:cNvSpPr>
                <a:spLocks/>
              </p:cNvSpPr>
              <p:nvPr/>
            </p:nvSpPr>
            <p:spPr bwMode="auto">
              <a:xfrm>
                <a:off x="4298" y="3101"/>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12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4" name="Freeform 506"/>
              <p:cNvSpPr>
                <a:spLocks/>
              </p:cNvSpPr>
              <p:nvPr/>
            </p:nvSpPr>
            <p:spPr bwMode="auto">
              <a:xfrm>
                <a:off x="4298" y="3101"/>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12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5" name="Freeform 507"/>
              <p:cNvSpPr>
                <a:spLocks/>
              </p:cNvSpPr>
              <p:nvPr/>
            </p:nvSpPr>
            <p:spPr bwMode="auto">
              <a:xfrm>
                <a:off x="4310" y="3089"/>
                <a:ext cx="18" cy="18"/>
              </a:xfrm>
              <a:custGeom>
                <a:avLst/>
                <a:gdLst>
                  <a:gd name="T0" fmla="*/ 18 w 18"/>
                  <a:gd name="T1" fmla="*/ 6 h 18"/>
                  <a:gd name="T2" fmla="*/ 12 w 18"/>
                  <a:gd name="T3" fmla="*/ 0 h 18"/>
                  <a:gd name="T4" fmla="*/ 6 w 18"/>
                  <a:gd name="T5" fmla="*/ 0 h 18"/>
                  <a:gd name="T6" fmla="*/ 6 w 18"/>
                  <a:gd name="T7" fmla="*/ 6 h 18"/>
                  <a:gd name="T8" fmla="*/ 6 w 18"/>
                  <a:gd name="T9" fmla="*/ 6 h 18"/>
                  <a:gd name="T10" fmla="*/ 0 w 18"/>
                  <a:gd name="T11" fmla="*/ 6 h 18"/>
                  <a:gd name="T12" fmla="*/ 0 w 18"/>
                  <a:gd name="T13" fmla="*/ 12 h 18"/>
                  <a:gd name="T14" fmla="*/ 6 w 18"/>
                  <a:gd name="T15" fmla="*/ 12 h 18"/>
                  <a:gd name="T16" fmla="*/ 6 w 18"/>
                  <a:gd name="T17" fmla="*/ 12 h 18"/>
                  <a:gd name="T18" fmla="*/ 6 w 18"/>
                  <a:gd name="T19" fmla="*/ 18 h 18"/>
                  <a:gd name="T20" fmla="*/ 12 w 18"/>
                  <a:gd name="T21" fmla="*/ 18 h 18"/>
                  <a:gd name="T22" fmla="*/ 12 w 18"/>
                  <a:gd name="T23" fmla="*/ 12 h 18"/>
                  <a:gd name="T24" fmla="*/ 12 w 18"/>
                  <a:gd name="T25" fmla="*/ 12 h 18"/>
                  <a:gd name="T26" fmla="*/ 18 w 18"/>
                  <a:gd name="T27" fmla="*/ 12 h 18"/>
                  <a:gd name="T28" fmla="*/ 18 w 18"/>
                  <a:gd name="T29" fmla="*/ 6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0"/>
                    </a:lnTo>
                    <a:lnTo>
                      <a:pt x="6" y="0"/>
                    </a:lnTo>
                    <a:lnTo>
                      <a:pt x="6" y="6"/>
                    </a:lnTo>
                    <a:lnTo>
                      <a:pt x="0" y="6"/>
                    </a:lnTo>
                    <a:lnTo>
                      <a:pt x="0" y="12"/>
                    </a:lnTo>
                    <a:lnTo>
                      <a:pt x="6" y="12"/>
                    </a:lnTo>
                    <a:lnTo>
                      <a:pt x="6" y="18"/>
                    </a:lnTo>
                    <a:lnTo>
                      <a:pt x="12"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6" name="Freeform 508"/>
              <p:cNvSpPr>
                <a:spLocks/>
              </p:cNvSpPr>
              <p:nvPr/>
            </p:nvSpPr>
            <p:spPr bwMode="auto">
              <a:xfrm>
                <a:off x="4310" y="3089"/>
                <a:ext cx="18" cy="18"/>
              </a:xfrm>
              <a:custGeom>
                <a:avLst/>
                <a:gdLst>
                  <a:gd name="T0" fmla="*/ 18 w 18"/>
                  <a:gd name="T1" fmla="*/ 6 h 18"/>
                  <a:gd name="T2" fmla="*/ 12 w 18"/>
                  <a:gd name="T3" fmla="*/ 0 h 18"/>
                  <a:gd name="T4" fmla="*/ 6 w 18"/>
                  <a:gd name="T5" fmla="*/ 0 h 18"/>
                  <a:gd name="T6" fmla="*/ 6 w 18"/>
                  <a:gd name="T7" fmla="*/ 6 h 18"/>
                  <a:gd name="T8" fmla="*/ 6 w 18"/>
                  <a:gd name="T9" fmla="*/ 6 h 18"/>
                  <a:gd name="T10" fmla="*/ 0 w 18"/>
                  <a:gd name="T11" fmla="*/ 6 h 18"/>
                  <a:gd name="T12" fmla="*/ 0 w 18"/>
                  <a:gd name="T13" fmla="*/ 12 h 18"/>
                  <a:gd name="T14" fmla="*/ 6 w 18"/>
                  <a:gd name="T15" fmla="*/ 12 h 18"/>
                  <a:gd name="T16" fmla="*/ 6 w 18"/>
                  <a:gd name="T17" fmla="*/ 12 h 18"/>
                  <a:gd name="T18" fmla="*/ 6 w 18"/>
                  <a:gd name="T19" fmla="*/ 18 h 18"/>
                  <a:gd name="T20" fmla="*/ 12 w 18"/>
                  <a:gd name="T21" fmla="*/ 18 h 18"/>
                  <a:gd name="T22" fmla="*/ 12 w 18"/>
                  <a:gd name="T23" fmla="*/ 12 h 18"/>
                  <a:gd name="T24" fmla="*/ 12 w 18"/>
                  <a:gd name="T25" fmla="*/ 12 h 18"/>
                  <a:gd name="T26" fmla="*/ 18 w 18"/>
                  <a:gd name="T27" fmla="*/ 12 h 18"/>
                  <a:gd name="T28" fmla="*/ 18 w 18"/>
                  <a:gd name="T29" fmla="*/ 6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2" y="0"/>
                    </a:lnTo>
                    <a:lnTo>
                      <a:pt x="6" y="0"/>
                    </a:lnTo>
                    <a:lnTo>
                      <a:pt x="6" y="6"/>
                    </a:lnTo>
                    <a:lnTo>
                      <a:pt x="0" y="6"/>
                    </a:lnTo>
                    <a:lnTo>
                      <a:pt x="0" y="12"/>
                    </a:lnTo>
                    <a:lnTo>
                      <a:pt x="6" y="12"/>
                    </a:lnTo>
                    <a:lnTo>
                      <a:pt x="6" y="18"/>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7" name="Freeform 509"/>
              <p:cNvSpPr>
                <a:spLocks/>
              </p:cNvSpPr>
              <p:nvPr/>
            </p:nvSpPr>
            <p:spPr bwMode="auto">
              <a:xfrm>
                <a:off x="4328" y="3083"/>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8" name="Freeform 510"/>
              <p:cNvSpPr>
                <a:spLocks/>
              </p:cNvSpPr>
              <p:nvPr/>
            </p:nvSpPr>
            <p:spPr bwMode="auto">
              <a:xfrm>
                <a:off x="4328" y="3083"/>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79" name="Freeform 511"/>
              <p:cNvSpPr>
                <a:spLocks/>
              </p:cNvSpPr>
              <p:nvPr/>
            </p:nvSpPr>
            <p:spPr bwMode="auto">
              <a:xfrm>
                <a:off x="4340" y="3071"/>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0" name="Freeform 512"/>
              <p:cNvSpPr>
                <a:spLocks/>
              </p:cNvSpPr>
              <p:nvPr/>
            </p:nvSpPr>
            <p:spPr bwMode="auto">
              <a:xfrm>
                <a:off x="4340" y="3071"/>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1" name="Freeform 513"/>
              <p:cNvSpPr>
                <a:spLocks/>
              </p:cNvSpPr>
              <p:nvPr/>
            </p:nvSpPr>
            <p:spPr bwMode="auto">
              <a:xfrm>
                <a:off x="4346" y="3059"/>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0"/>
                    </a:lnTo>
                    <a:lnTo>
                      <a:pt x="0"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2" name="Freeform 514"/>
              <p:cNvSpPr>
                <a:spLocks/>
              </p:cNvSpPr>
              <p:nvPr/>
            </p:nvSpPr>
            <p:spPr bwMode="auto">
              <a:xfrm>
                <a:off x="4346" y="3059"/>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0"/>
                    </a:lnTo>
                    <a:lnTo>
                      <a:pt x="0"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3" name="Freeform 515"/>
              <p:cNvSpPr>
                <a:spLocks/>
              </p:cNvSpPr>
              <p:nvPr/>
            </p:nvSpPr>
            <p:spPr bwMode="auto">
              <a:xfrm>
                <a:off x="4358" y="3041"/>
                <a:ext cx="12" cy="18"/>
              </a:xfrm>
              <a:custGeom>
                <a:avLst/>
                <a:gdLst>
                  <a:gd name="T0" fmla="*/ 6 w 12"/>
                  <a:gd name="T1" fmla="*/ 6 h 18"/>
                  <a:gd name="T2" fmla="*/ 6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0 w 12"/>
                  <a:gd name="T15" fmla="*/ 18 h 18"/>
                  <a:gd name="T16" fmla="*/ 0 w 12"/>
                  <a:gd name="T17" fmla="*/ 18 h 18"/>
                  <a:gd name="T18" fmla="*/ 6 w 12"/>
                  <a:gd name="T19" fmla="*/ 18 h 18"/>
                  <a:gd name="T20" fmla="*/ 12 w 12"/>
                  <a:gd name="T21" fmla="*/ 18 h 18"/>
                  <a:gd name="T22" fmla="*/ 12 w 12"/>
                  <a:gd name="T23" fmla="*/ 12 h 18"/>
                  <a:gd name="T24" fmla="*/ 12 w 12"/>
                  <a:gd name="T25" fmla="*/ 12 h 18"/>
                  <a:gd name="T26" fmla="*/ 12 w 12"/>
                  <a:gd name="T27" fmla="*/ 6 h 18"/>
                  <a:gd name="T28" fmla="*/ 12 w 12"/>
                  <a:gd name="T29" fmla="*/ 6 h 18"/>
                  <a:gd name="T30" fmla="*/ 6 w 12"/>
                  <a:gd name="T31" fmla="*/ 6 h 18"/>
                  <a:gd name="T32" fmla="*/ 6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6"/>
                    </a:moveTo>
                    <a:lnTo>
                      <a:pt x="6" y="0"/>
                    </a:lnTo>
                    <a:lnTo>
                      <a:pt x="0" y="6"/>
                    </a:lnTo>
                    <a:lnTo>
                      <a:pt x="0" y="12"/>
                    </a:lnTo>
                    <a:lnTo>
                      <a:pt x="0" y="18"/>
                    </a:lnTo>
                    <a:lnTo>
                      <a:pt x="6" y="18"/>
                    </a:lnTo>
                    <a:lnTo>
                      <a:pt x="12" y="18"/>
                    </a:lnTo>
                    <a:lnTo>
                      <a:pt x="12" y="12"/>
                    </a:lnTo>
                    <a:lnTo>
                      <a:pt x="12" y="6"/>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4" name="Freeform 516"/>
              <p:cNvSpPr>
                <a:spLocks/>
              </p:cNvSpPr>
              <p:nvPr/>
            </p:nvSpPr>
            <p:spPr bwMode="auto">
              <a:xfrm>
                <a:off x="4358" y="3041"/>
                <a:ext cx="12" cy="18"/>
              </a:xfrm>
              <a:custGeom>
                <a:avLst/>
                <a:gdLst>
                  <a:gd name="T0" fmla="*/ 6 w 12"/>
                  <a:gd name="T1" fmla="*/ 6 h 18"/>
                  <a:gd name="T2" fmla="*/ 6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0 w 12"/>
                  <a:gd name="T15" fmla="*/ 18 h 18"/>
                  <a:gd name="T16" fmla="*/ 0 w 12"/>
                  <a:gd name="T17" fmla="*/ 18 h 18"/>
                  <a:gd name="T18" fmla="*/ 6 w 12"/>
                  <a:gd name="T19" fmla="*/ 18 h 18"/>
                  <a:gd name="T20" fmla="*/ 12 w 12"/>
                  <a:gd name="T21" fmla="*/ 18 h 18"/>
                  <a:gd name="T22" fmla="*/ 12 w 12"/>
                  <a:gd name="T23" fmla="*/ 12 h 18"/>
                  <a:gd name="T24" fmla="*/ 12 w 12"/>
                  <a:gd name="T25" fmla="*/ 12 h 18"/>
                  <a:gd name="T26" fmla="*/ 12 w 12"/>
                  <a:gd name="T27" fmla="*/ 6 h 18"/>
                  <a:gd name="T28" fmla="*/ 12 w 12"/>
                  <a:gd name="T29" fmla="*/ 6 h 18"/>
                  <a:gd name="T30" fmla="*/ 6 w 12"/>
                  <a:gd name="T31" fmla="*/ 6 h 18"/>
                  <a:gd name="T32" fmla="*/ 6 w 12"/>
                  <a:gd name="T33" fmla="*/ 6 h 18"/>
                  <a:gd name="T34" fmla="*/ 6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6"/>
                    </a:moveTo>
                    <a:lnTo>
                      <a:pt x="6" y="0"/>
                    </a:lnTo>
                    <a:lnTo>
                      <a:pt x="0" y="6"/>
                    </a:lnTo>
                    <a:lnTo>
                      <a:pt x="0" y="12"/>
                    </a:lnTo>
                    <a:lnTo>
                      <a:pt x="0" y="18"/>
                    </a:lnTo>
                    <a:lnTo>
                      <a:pt x="6" y="18"/>
                    </a:lnTo>
                    <a:lnTo>
                      <a:pt x="12" y="18"/>
                    </a:lnTo>
                    <a:lnTo>
                      <a:pt x="12" y="12"/>
                    </a:lnTo>
                    <a:lnTo>
                      <a:pt x="12" y="6"/>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5" name="Freeform 517"/>
              <p:cNvSpPr>
                <a:spLocks/>
              </p:cNvSpPr>
              <p:nvPr/>
            </p:nvSpPr>
            <p:spPr bwMode="auto">
              <a:xfrm>
                <a:off x="4364" y="3029"/>
                <a:ext cx="12" cy="12"/>
              </a:xfrm>
              <a:custGeom>
                <a:avLst/>
                <a:gdLst>
                  <a:gd name="T0" fmla="*/ 12 w 12"/>
                  <a:gd name="T1" fmla="*/ 0 h 12"/>
                  <a:gd name="T2" fmla="*/ 6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0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6" name="Freeform 518"/>
              <p:cNvSpPr>
                <a:spLocks/>
              </p:cNvSpPr>
              <p:nvPr/>
            </p:nvSpPr>
            <p:spPr bwMode="auto">
              <a:xfrm>
                <a:off x="4364" y="3029"/>
                <a:ext cx="12" cy="12"/>
              </a:xfrm>
              <a:custGeom>
                <a:avLst/>
                <a:gdLst>
                  <a:gd name="T0" fmla="*/ 12 w 12"/>
                  <a:gd name="T1" fmla="*/ 0 h 12"/>
                  <a:gd name="T2" fmla="*/ 6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0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7" name="Freeform 519"/>
              <p:cNvSpPr>
                <a:spLocks/>
              </p:cNvSpPr>
              <p:nvPr/>
            </p:nvSpPr>
            <p:spPr bwMode="auto">
              <a:xfrm>
                <a:off x="4370" y="3011"/>
                <a:ext cx="12" cy="18"/>
              </a:xfrm>
              <a:custGeom>
                <a:avLst/>
                <a:gdLst>
                  <a:gd name="T0" fmla="*/ 6 w 12"/>
                  <a:gd name="T1" fmla="*/ 0 h 18"/>
                  <a:gd name="T2" fmla="*/ 6 w 12"/>
                  <a:gd name="T3" fmla="*/ 6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6 w 12"/>
                  <a:gd name="T19" fmla="*/ 18 h 18"/>
                  <a:gd name="T20" fmla="*/ 12 w 12"/>
                  <a:gd name="T21" fmla="*/ 12 h 18"/>
                  <a:gd name="T22" fmla="*/ 12 w 12"/>
                  <a:gd name="T23" fmla="*/ 12 h 18"/>
                  <a:gd name="T24" fmla="*/ 12 w 12"/>
                  <a:gd name="T25" fmla="*/ 12 h 18"/>
                  <a:gd name="T26" fmla="*/ 12 w 12"/>
                  <a:gd name="T27" fmla="*/ 6 h 18"/>
                  <a:gd name="T28" fmla="*/ 12 w 12"/>
                  <a:gd name="T29" fmla="*/ 6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6" y="6"/>
                    </a:lnTo>
                    <a:lnTo>
                      <a:pt x="0" y="6"/>
                    </a:lnTo>
                    <a:lnTo>
                      <a:pt x="0" y="12"/>
                    </a:lnTo>
                    <a:lnTo>
                      <a:pt x="6" y="18"/>
                    </a:lnTo>
                    <a:lnTo>
                      <a:pt x="12" y="12"/>
                    </a:lnTo>
                    <a:lnTo>
                      <a:pt x="12" y="6"/>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8" name="Freeform 520"/>
              <p:cNvSpPr>
                <a:spLocks/>
              </p:cNvSpPr>
              <p:nvPr/>
            </p:nvSpPr>
            <p:spPr bwMode="auto">
              <a:xfrm>
                <a:off x="4370" y="3011"/>
                <a:ext cx="12" cy="18"/>
              </a:xfrm>
              <a:custGeom>
                <a:avLst/>
                <a:gdLst>
                  <a:gd name="T0" fmla="*/ 6 w 12"/>
                  <a:gd name="T1" fmla="*/ 0 h 18"/>
                  <a:gd name="T2" fmla="*/ 6 w 12"/>
                  <a:gd name="T3" fmla="*/ 6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6 w 12"/>
                  <a:gd name="T19" fmla="*/ 18 h 18"/>
                  <a:gd name="T20" fmla="*/ 12 w 12"/>
                  <a:gd name="T21" fmla="*/ 12 h 18"/>
                  <a:gd name="T22" fmla="*/ 12 w 12"/>
                  <a:gd name="T23" fmla="*/ 12 h 18"/>
                  <a:gd name="T24" fmla="*/ 12 w 12"/>
                  <a:gd name="T25" fmla="*/ 12 h 18"/>
                  <a:gd name="T26" fmla="*/ 12 w 12"/>
                  <a:gd name="T27" fmla="*/ 6 h 18"/>
                  <a:gd name="T28" fmla="*/ 12 w 12"/>
                  <a:gd name="T29" fmla="*/ 6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6" y="6"/>
                    </a:lnTo>
                    <a:lnTo>
                      <a:pt x="0" y="6"/>
                    </a:lnTo>
                    <a:lnTo>
                      <a:pt x="0" y="12"/>
                    </a:lnTo>
                    <a:lnTo>
                      <a:pt x="6" y="18"/>
                    </a:lnTo>
                    <a:lnTo>
                      <a:pt x="12" y="12"/>
                    </a:lnTo>
                    <a:lnTo>
                      <a:pt x="12" y="6"/>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89" name="Freeform 521"/>
              <p:cNvSpPr>
                <a:spLocks/>
              </p:cNvSpPr>
              <p:nvPr/>
            </p:nvSpPr>
            <p:spPr bwMode="auto">
              <a:xfrm>
                <a:off x="4370" y="299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12 w 18"/>
                  <a:gd name="T15" fmla="*/ 12 h 12"/>
                  <a:gd name="T16" fmla="*/ 12 w 18"/>
                  <a:gd name="T17" fmla="*/ 12 h 12"/>
                  <a:gd name="T18" fmla="*/ 12 w 18"/>
                  <a:gd name="T19" fmla="*/ 12 h 12"/>
                  <a:gd name="T20" fmla="*/ 18 w 18"/>
                  <a:gd name="T21" fmla="*/ 12 h 12"/>
                  <a:gd name="T22" fmla="*/ 18 w 18"/>
                  <a:gd name="T23" fmla="*/ 6 h 12"/>
                  <a:gd name="T24" fmla="*/ 18 w 18"/>
                  <a:gd name="T25" fmla="*/ 6 h 12"/>
                  <a:gd name="T26" fmla="*/ 18 w 18"/>
                  <a:gd name="T27" fmla="*/ 6 h 12"/>
                  <a:gd name="T28" fmla="*/ 12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6"/>
                    </a:lnTo>
                    <a:lnTo>
                      <a:pt x="6" y="6"/>
                    </a:lnTo>
                    <a:lnTo>
                      <a:pt x="6" y="12"/>
                    </a:lnTo>
                    <a:lnTo>
                      <a:pt x="12" y="12"/>
                    </a:lnTo>
                    <a:lnTo>
                      <a:pt x="18"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0" name="Freeform 522"/>
              <p:cNvSpPr>
                <a:spLocks/>
              </p:cNvSpPr>
              <p:nvPr/>
            </p:nvSpPr>
            <p:spPr bwMode="auto">
              <a:xfrm>
                <a:off x="4370" y="299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12 w 18"/>
                  <a:gd name="T15" fmla="*/ 12 h 12"/>
                  <a:gd name="T16" fmla="*/ 12 w 18"/>
                  <a:gd name="T17" fmla="*/ 12 h 12"/>
                  <a:gd name="T18" fmla="*/ 12 w 18"/>
                  <a:gd name="T19" fmla="*/ 12 h 12"/>
                  <a:gd name="T20" fmla="*/ 18 w 18"/>
                  <a:gd name="T21" fmla="*/ 12 h 12"/>
                  <a:gd name="T22" fmla="*/ 18 w 18"/>
                  <a:gd name="T23" fmla="*/ 6 h 12"/>
                  <a:gd name="T24" fmla="*/ 18 w 18"/>
                  <a:gd name="T25" fmla="*/ 6 h 12"/>
                  <a:gd name="T26" fmla="*/ 18 w 18"/>
                  <a:gd name="T27" fmla="*/ 6 h 12"/>
                  <a:gd name="T28" fmla="*/ 12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6"/>
                    </a:lnTo>
                    <a:lnTo>
                      <a:pt x="6" y="6"/>
                    </a:lnTo>
                    <a:lnTo>
                      <a:pt x="6" y="12"/>
                    </a:lnTo>
                    <a:lnTo>
                      <a:pt x="12" y="12"/>
                    </a:lnTo>
                    <a:lnTo>
                      <a:pt x="18"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1" name="Freeform 523"/>
              <p:cNvSpPr>
                <a:spLocks/>
              </p:cNvSpPr>
              <p:nvPr/>
            </p:nvSpPr>
            <p:spPr bwMode="auto">
              <a:xfrm>
                <a:off x="4376" y="2981"/>
                <a:ext cx="12" cy="18"/>
              </a:xfrm>
              <a:custGeom>
                <a:avLst/>
                <a:gdLst>
                  <a:gd name="T0" fmla="*/ 6 w 12"/>
                  <a:gd name="T1" fmla="*/ 0 h 18"/>
                  <a:gd name="T2" fmla="*/ 0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0" y="0"/>
                    </a:lnTo>
                    <a:lnTo>
                      <a:pt x="0" y="6"/>
                    </a:lnTo>
                    <a:lnTo>
                      <a:pt x="0" y="12"/>
                    </a:lnTo>
                    <a:lnTo>
                      <a:pt x="6" y="18"/>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2" name="Freeform 524"/>
              <p:cNvSpPr>
                <a:spLocks/>
              </p:cNvSpPr>
              <p:nvPr/>
            </p:nvSpPr>
            <p:spPr bwMode="auto">
              <a:xfrm>
                <a:off x="4376" y="2981"/>
                <a:ext cx="12" cy="18"/>
              </a:xfrm>
              <a:custGeom>
                <a:avLst/>
                <a:gdLst>
                  <a:gd name="T0" fmla="*/ 6 w 12"/>
                  <a:gd name="T1" fmla="*/ 0 h 18"/>
                  <a:gd name="T2" fmla="*/ 0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0" y="0"/>
                    </a:lnTo>
                    <a:lnTo>
                      <a:pt x="0" y="6"/>
                    </a:lnTo>
                    <a:lnTo>
                      <a:pt x="0" y="12"/>
                    </a:lnTo>
                    <a:lnTo>
                      <a:pt x="6" y="18"/>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3" name="Freeform 525"/>
              <p:cNvSpPr>
                <a:spLocks/>
              </p:cNvSpPr>
              <p:nvPr/>
            </p:nvSpPr>
            <p:spPr bwMode="auto">
              <a:xfrm>
                <a:off x="4376" y="2969"/>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4" name="Freeform 526"/>
              <p:cNvSpPr>
                <a:spLocks/>
              </p:cNvSpPr>
              <p:nvPr/>
            </p:nvSpPr>
            <p:spPr bwMode="auto">
              <a:xfrm>
                <a:off x="4376" y="2969"/>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5" name="Freeform 527"/>
              <p:cNvSpPr>
                <a:spLocks/>
              </p:cNvSpPr>
              <p:nvPr/>
            </p:nvSpPr>
            <p:spPr bwMode="auto">
              <a:xfrm>
                <a:off x="4370" y="295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6" y="0"/>
                    </a:lnTo>
                    <a:lnTo>
                      <a:pt x="0" y="6"/>
                    </a:lnTo>
                    <a:lnTo>
                      <a:pt x="6" y="12"/>
                    </a:lnTo>
                    <a:lnTo>
                      <a:pt x="12"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6" name="Freeform 528"/>
              <p:cNvSpPr>
                <a:spLocks/>
              </p:cNvSpPr>
              <p:nvPr/>
            </p:nvSpPr>
            <p:spPr bwMode="auto">
              <a:xfrm>
                <a:off x="4370" y="295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6" y="0"/>
                    </a:lnTo>
                    <a:lnTo>
                      <a:pt x="0" y="6"/>
                    </a:lnTo>
                    <a:lnTo>
                      <a:pt x="6" y="12"/>
                    </a:lnTo>
                    <a:lnTo>
                      <a:pt x="12"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7" name="Freeform 529"/>
              <p:cNvSpPr>
                <a:spLocks/>
              </p:cNvSpPr>
              <p:nvPr/>
            </p:nvSpPr>
            <p:spPr bwMode="auto">
              <a:xfrm>
                <a:off x="4370" y="2933"/>
                <a:ext cx="12" cy="18"/>
              </a:xfrm>
              <a:custGeom>
                <a:avLst/>
                <a:gdLst>
                  <a:gd name="T0" fmla="*/ 6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6 w 12"/>
                  <a:gd name="T29" fmla="*/ 0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0" y="6"/>
                    </a:lnTo>
                    <a:lnTo>
                      <a:pt x="0" y="12"/>
                    </a:lnTo>
                    <a:lnTo>
                      <a:pt x="6" y="18"/>
                    </a:lnTo>
                    <a:lnTo>
                      <a:pt x="12" y="12"/>
                    </a:lnTo>
                    <a:lnTo>
                      <a:pt x="12" y="6"/>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8" name="Freeform 530"/>
              <p:cNvSpPr>
                <a:spLocks/>
              </p:cNvSpPr>
              <p:nvPr/>
            </p:nvSpPr>
            <p:spPr bwMode="auto">
              <a:xfrm>
                <a:off x="4370" y="2933"/>
                <a:ext cx="12" cy="18"/>
              </a:xfrm>
              <a:custGeom>
                <a:avLst/>
                <a:gdLst>
                  <a:gd name="T0" fmla="*/ 6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6 w 12"/>
                  <a:gd name="T29" fmla="*/ 0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0" y="6"/>
                    </a:lnTo>
                    <a:lnTo>
                      <a:pt x="0" y="12"/>
                    </a:lnTo>
                    <a:lnTo>
                      <a:pt x="6" y="18"/>
                    </a:lnTo>
                    <a:lnTo>
                      <a:pt x="12" y="12"/>
                    </a:lnTo>
                    <a:lnTo>
                      <a:pt x="12" y="6"/>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599" name="Freeform 531"/>
              <p:cNvSpPr>
                <a:spLocks/>
              </p:cNvSpPr>
              <p:nvPr/>
            </p:nvSpPr>
            <p:spPr bwMode="auto">
              <a:xfrm>
                <a:off x="4364" y="2921"/>
                <a:ext cx="12" cy="12"/>
              </a:xfrm>
              <a:custGeom>
                <a:avLst/>
                <a:gdLst>
                  <a:gd name="T0" fmla="*/ 0 w 12"/>
                  <a:gd name="T1" fmla="*/ 0 h 12"/>
                  <a:gd name="T2" fmla="*/ 0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0 h 12"/>
                  <a:gd name="T24" fmla="*/ 12 w 12"/>
                  <a:gd name="T25" fmla="*/ 0 h 12"/>
                  <a:gd name="T26" fmla="*/ 12 w 12"/>
                  <a:gd name="T27" fmla="*/ 0 h 12"/>
                  <a:gd name="T28" fmla="*/ 6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0"/>
                    </a:ln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0" name="Freeform 532"/>
              <p:cNvSpPr>
                <a:spLocks/>
              </p:cNvSpPr>
              <p:nvPr/>
            </p:nvSpPr>
            <p:spPr bwMode="auto">
              <a:xfrm>
                <a:off x="4364" y="2921"/>
                <a:ext cx="12" cy="12"/>
              </a:xfrm>
              <a:custGeom>
                <a:avLst/>
                <a:gdLst>
                  <a:gd name="T0" fmla="*/ 0 w 12"/>
                  <a:gd name="T1" fmla="*/ 0 h 12"/>
                  <a:gd name="T2" fmla="*/ 0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0 h 12"/>
                  <a:gd name="T24" fmla="*/ 12 w 12"/>
                  <a:gd name="T25" fmla="*/ 0 h 12"/>
                  <a:gd name="T26" fmla="*/ 12 w 12"/>
                  <a:gd name="T27" fmla="*/ 0 h 12"/>
                  <a:gd name="T28" fmla="*/ 6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0"/>
                    </a:ln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1" name="Freeform 533"/>
              <p:cNvSpPr>
                <a:spLocks/>
              </p:cNvSpPr>
              <p:nvPr/>
            </p:nvSpPr>
            <p:spPr bwMode="auto">
              <a:xfrm>
                <a:off x="4358" y="2903"/>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6 w 12"/>
                  <a:gd name="T15" fmla="*/ 18 h 18"/>
                  <a:gd name="T16" fmla="*/ 6 w 12"/>
                  <a:gd name="T17" fmla="*/ 18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6"/>
                    </a:lnTo>
                    <a:lnTo>
                      <a:pt x="0" y="12"/>
                    </a:lnTo>
                    <a:lnTo>
                      <a:pt x="0" y="18"/>
                    </a:lnTo>
                    <a:lnTo>
                      <a:pt x="6" y="18"/>
                    </a:lnTo>
                    <a:lnTo>
                      <a:pt x="12" y="12"/>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2" name="Freeform 534"/>
              <p:cNvSpPr>
                <a:spLocks/>
              </p:cNvSpPr>
              <p:nvPr/>
            </p:nvSpPr>
            <p:spPr bwMode="auto">
              <a:xfrm>
                <a:off x="4358" y="2903"/>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6 w 12"/>
                  <a:gd name="T15" fmla="*/ 18 h 18"/>
                  <a:gd name="T16" fmla="*/ 6 w 12"/>
                  <a:gd name="T17" fmla="*/ 18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6"/>
                    </a:lnTo>
                    <a:lnTo>
                      <a:pt x="0" y="12"/>
                    </a:lnTo>
                    <a:lnTo>
                      <a:pt x="0" y="18"/>
                    </a:lnTo>
                    <a:lnTo>
                      <a:pt x="6" y="18"/>
                    </a:lnTo>
                    <a:lnTo>
                      <a:pt x="12" y="12"/>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3" name="Freeform 535"/>
              <p:cNvSpPr>
                <a:spLocks/>
              </p:cNvSpPr>
              <p:nvPr/>
            </p:nvSpPr>
            <p:spPr bwMode="auto">
              <a:xfrm>
                <a:off x="4346" y="2891"/>
                <a:ext cx="12" cy="12"/>
              </a:xfrm>
              <a:custGeom>
                <a:avLst/>
                <a:gdLst>
                  <a:gd name="T0" fmla="*/ 0 w 12"/>
                  <a:gd name="T1" fmla="*/ 0 h 12"/>
                  <a:gd name="T2" fmla="*/ 0 w 12"/>
                  <a:gd name="T3" fmla="*/ 6 h 12"/>
                  <a:gd name="T4" fmla="*/ 0 w 12"/>
                  <a:gd name="T5" fmla="*/ 6 h 12"/>
                  <a:gd name="T6" fmla="*/ 0 w 12"/>
                  <a:gd name="T7" fmla="*/ 12 h 12"/>
                  <a:gd name="T8" fmla="*/ 0 w 12"/>
                  <a:gd name="T9" fmla="*/ 12 h 12"/>
                  <a:gd name="T10" fmla="*/ 6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4" name="Freeform 536"/>
              <p:cNvSpPr>
                <a:spLocks/>
              </p:cNvSpPr>
              <p:nvPr/>
            </p:nvSpPr>
            <p:spPr bwMode="auto">
              <a:xfrm>
                <a:off x="4346" y="2891"/>
                <a:ext cx="12" cy="12"/>
              </a:xfrm>
              <a:custGeom>
                <a:avLst/>
                <a:gdLst>
                  <a:gd name="T0" fmla="*/ 0 w 12"/>
                  <a:gd name="T1" fmla="*/ 0 h 12"/>
                  <a:gd name="T2" fmla="*/ 0 w 12"/>
                  <a:gd name="T3" fmla="*/ 6 h 12"/>
                  <a:gd name="T4" fmla="*/ 0 w 12"/>
                  <a:gd name="T5" fmla="*/ 6 h 12"/>
                  <a:gd name="T6" fmla="*/ 0 w 12"/>
                  <a:gd name="T7" fmla="*/ 12 h 12"/>
                  <a:gd name="T8" fmla="*/ 0 w 12"/>
                  <a:gd name="T9" fmla="*/ 12 h 12"/>
                  <a:gd name="T10" fmla="*/ 6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5" name="Freeform 537"/>
              <p:cNvSpPr>
                <a:spLocks/>
              </p:cNvSpPr>
              <p:nvPr/>
            </p:nvSpPr>
            <p:spPr bwMode="auto">
              <a:xfrm>
                <a:off x="4334" y="287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6" y="12"/>
                    </a:lnTo>
                    <a:lnTo>
                      <a:pt x="12" y="12"/>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6" name="Freeform 538"/>
              <p:cNvSpPr>
                <a:spLocks/>
              </p:cNvSpPr>
              <p:nvPr/>
            </p:nvSpPr>
            <p:spPr bwMode="auto">
              <a:xfrm>
                <a:off x="4334" y="287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6" y="12"/>
                    </a:lnTo>
                    <a:lnTo>
                      <a:pt x="12" y="12"/>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7" name="Freeform 539"/>
              <p:cNvSpPr>
                <a:spLocks/>
              </p:cNvSpPr>
              <p:nvPr/>
            </p:nvSpPr>
            <p:spPr bwMode="auto">
              <a:xfrm>
                <a:off x="4322" y="2867"/>
                <a:ext cx="18" cy="12"/>
              </a:xfrm>
              <a:custGeom>
                <a:avLst/>
                <a:gdLst>
                  <a:gd name="T0" fmla="*/ 6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6 h 12"/>
                  <a:gd name="T32" fmla="*/ 6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6"/>
                    </a:moveTo>
                    <a:lnTo>
                      <a:pt x="0" y="6"/>
                    </a:lnTo>
                    <a:lnTo>
                      <a:pt x="0" y="12"/>
                    </a:lnTo>
                    <a:lnTo>
                      <a:pt x="6" y="12"/>
                    </a:lnTo>
                    <a:lnTo>
                      <a:pt x="12" y="12"/>
                    </a:lnTo>
                    <a:lnTo>
                      <a:pt x="18" y="12"/>
                    </a:lnTo>
                    <a:lnTo>
                      <a:pt x="18"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8" name="Freeform 540"/>
              <p:cNvSpPr>
                <a:spLocks/>
              </p:cNvSpPr>
              <p:nvPr/>
            </p:nvSpPr>
            <p:spPr bwMode="auto">
              <a:xfrm>
                <a:off x="4322" y="2867"/>
                <a:ext cx="18" cy="12"/>
              </a:xfrm>
              <a:custGeom>
                <a:avLst/>
                <a:gdLst>
                  <a:gd name="T0" fmla="*/ 6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6 h 12"/>
                  <a:gd name="T32" fmla="*/ 6 w 18"/>
                  <a:gd name="T33" fmla="*/ 6 h 12"/>
                  <a:gd name="T34" fmla="*/ 6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6"/>
                    </a:moveTo>
                    <a:lnTo>
                      <a:pt x="0" y="6"/>
                    </a:lnTo>
                    <a:lnTo>
                      <a:pt x="0" y="12"/>
                    </a:lnTo>
                    <a:lnTo>
                      <a:pt x="6" y="12"/>
                    </a:lnTo>
                    <a:lnTo>
                      <a:pt x="12" y="12"/>
                    </a:lnTo>
                    <a:lnTo>
                      <a:pt x="18" y="12"/>
                    </a:lnTo>
                    <a:lnTo>
                      <a:pt x="18"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09" name="Freeform 541"/>
              <p:cNvSpPr>
                <a:spLocks/>
              </p:cNvSpPr>
              <p:nvPr/>
            </p:nvSpPr>
            <p:spPr bwMode="auto">
              <a:xfrm>
                <a:off x="4310" y="2861"/>
                <a:ext cx="12" cy="12"/>
              </a:xfrm>
              <a:custGeom>
                <a:avLst/>
                <a:gdLst>
                  <a:gd name="T0" fmla="*/ 0 w 12"/>
                  <a:gd name="T1" fmla="*/ 0 h 12"/>
                  <a:gd name="T2" fmla="*/ 0 w 12"/>
                  <a:gd name="T3" fmla="*/ 6 h 12"/>
                  <a:gd name="T4" fmla="*/ 0 w 12"/>
                  <a:gd name="T5" fmla="*/ 6 h 12"/>
                  <a:gd name="T6" fmla="*/ 6 w 12"/>
                  <a:gd name="T7" fmla="*/ 12 h 12"/>
                  <a:gd name="T8" fmla="*/ 6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6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6"/>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0" name="Freeform 542"/>
              <p:cNvSpPr>
                <a:spLocks/>
              </p:cNvSpPr>
              <p:nvPr/>
            </p:nvSpPr>
            <p:spPr bwMode="auto">
              <a:xfrm>
                <a:off x="4310" y="2861"/>
                <a:ext cx="12" cy="12"/>
              </a:xfrm>
              <a:custGeom>
                <a:avLst/>
                <a:gdLst>
                  <a:gd name="T0" fmla="*/ 0 w 12"/>
                  <a:gd name="T1" fmla="*/ 0 h 12"/>
                  <a:gd name="T2" fmla="*/ 0 w 12"/>
                  <a:gd name="T3" fmla="*/ 6 h 12"/>
                  <a:gd name="T4" fmla="*/ 0 w 12"/>
                  <a:gd name="T5" fmla="*/ 6 h 12"/>
                  <a:gd name="T6" fmla="*/ 6 w 12"/>
                  <a:gd name="T7" fmla="*/ 12 h 12"/>
                  <a:gd name="T8" fmla="*/ 6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6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6"/>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1" name="Freeform 543"/>
              <p:cNvSpPr>
                <a:spLocks/>
              </p:cNvSpPr>
              <p:nvPr/>
            </p:nvSpPr>
            <p:spPr bwMode="auto">
              <a:xfrm>
                <a:off x="4298" y="2849"/>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6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12"/>
                    </a:lnTo>
                    <a:lnTo>
                      <a:pt x="12" y="6"/>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2" name="Freeform 544"/>
              <p:cNvSpPr>
                <a:spLocks/>
              </p:cNvSpPr>
              <p:nvPr/>
            </p:nvSpPr>
            <p:spPr bwMode="auto">
              <a:xfrm>
                <a:off x="4298" y="2849"/>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6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12"/>
                    </a:lnTo>
                    <a:lnTo>
                      <a:pt x="12" y="6"/>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3" name="Freeform 545"/>
              <p:cNvSpPr>
                <a:spLocks/>
              </p:cNvSpPr>
              <p:nvPr/>
            </p:nvSpPr>
            <p:spPr bwMode="auto">
              <a:xfrm>
                <a:off x="4280" y="2843"/>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2 w 18"/>
                  <a:gd name="T15" fmla="*/ 12 h 12"/>
                  <a:gd name="T16" fmla="*/ 12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0" y="12"/>
                    </a:lnTo>
                    <a:lnTo>
                      <a:pt x="6" y="12"/>
                    </a:lnTo>
                    <a:lnTo>
                      <a:pt x="12"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4" name="Freeform 546"/>
              <p:cNvSpPr>
                <a:spLocks/>
              </p:cNvSpPr>
              <p:nvPr/>
            </p:nvSpPr>
            <p:spPr bwMode="auto">
              <a:xfrm>
                <a:off x="4280" y="2843"/>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2 w 18"/>
                  <a:gd name="T15" fmla="*/ 12 h 12"/>
                  <a:gd name="T16" fmla="*/ 12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0" y="12"/>
                    </a:lnTo>
                    <a:lnTo>
                      <a:pt x="6" y="12"/>
                    </a:lnTo>
                    <a:lnTo>
                      <a:pt x="12"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5" name="Freeform 547"/>
              <p:cNvSpPr>
                <a:spLocks/>
              </p:cNvSpPr>
              <p:nvPr/>
            </p:nvSpPr>
            <p:spPr bwMode="auto">
              <a:xfrm>
                <a:off x="4262" y="2837"/>
                <a:ext cx="18" cy="12"/>
              </a:xfrm>
              <a:custGeom>
                <a:avLst/>
                <a:gdLst>
                  <a:gd name="T0" fmla="*/ 0 w 18"/>
                  <a:gd name="T1" fmla="*/ 6 h 12"/>
                  <a:gd name="T2" fmla="*/ 6 w 18"/>
                  <a:gd name="T3" fmla="*/ 12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8" y="12"/>
                    </a:lnTo>
                    <a:lnTo>
                      <a:pt x="18" y="6"/>
                    </a:lnTo>
                    <a:lnTo>
                      <a:pt x="18" y="0"/>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6" name="Freeform 548"/>
              <p:cNvSpPr>
                <a:spLocks/>
              </p:cNvSpPr>
              <p:nvPr/>
            </p:nvSpPr>
            <p:spPr bwMode="auto">
              <a:xfrm>
                <a:off x="4262" y="2837"/>
                <a:ext cx="18" cy="12"/>
              </a:xfrm>
              <a:custGeom>
                <a:avLst/>
                <a:gdLst>
                  <a:gd name="T0" fmla="*/ 0 w 18"/>
                  <a:gd name="T1" fmla="*/ 6 h 12"/>
                  <a:gd name="T2" fmla="*/ 6 w 18"/>
                  <a:gd name="T3" fmla="*/ 12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8" y="12"/>
                    </a:lnTo>
                    <a:lnTo>
                      <a:pt x="18" y="6"/>
                    </a:lnTo>
                    <a:lnTo>
                      <a:pt x="18" y="0"/>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7" name="Freeform 549"/>
              <p:cNvSpPr>
                <a:spLocks/>
              </p:cNvSpPr>
              <p:nvPr/>
            </p:nvSpPr>
            <p:spPr bwMode="auto">
              <a:xfrm>
                <a:off x="4250" y="2837"/>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8" name="Freeform 550"/>
              <p:cNvSpPr>
                <a:spLocks/>
              </p:cNvSpPr>
              <p:nvPr/>
            </p:nvSpPr>
            <p:spPr bwMode="auto">
              <a:xfrm>
                <a:off x="4250" y="2837"/>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19" name="Freeform 551"/>
              <p:cNvSpPr>
                <a:spLocks/>
              </p:cNvSpPr>
              <p:nvPr/>
            </p:nvSpPr>
            <p:spPr bwMode="auto">
              <a:xfrm>
                <a:off x="4232" y="2831"/>
                <a:ext cx="12" cy="18"/>
              </a:xfrm>
              <a:custGeom>
                <a:avLst/>
                <a:gdLst>
                  <a:gd name="T0" fmla="*/ 0 w 12"/>
                  <a:gd name="T1" fmla="*/ 6 h 18"/>
                  <a:gd name="T2" fmla="*/ 0 w 12"/>
                  <a:gd name="T3" fmla="*/ 12 h 18"/>
                  <a:gd name="T4" fmla="*/ 6 w 12"/>
                  <a:gd name="T5" fmla="*/ 12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6 w 12"/>
                  <a:gd name="T27" fmla="*/ 0 h 18"/>
                  <a:gd name="T28" fmla="*/ 0 w 12"/>
                  <a:gd name="T29" fmla="*/ 6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12"/>
                    </a:lnTo>
                    <a:lnTo>
                      <a:pt x="6" y="12"/>
                    </a:lnTo>
                    <a:lnTo>
                      <a:pt x="6" y="18"/>
                    </a:lnTo>
                    <a:lnTo>
                      <a:pt x="12" y="12"/>
                    </a:lnTo>
                    <a:lnTo>
                      <a:pt x="12"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0" name="Freeform 552"/>
              <p:cNvSpPr>
                <a:spLocks/>
              </p:cNvSpPr>
              <p:nvPr/>
            </p:nvSpPr>
            <p:spPr bwMode="auto">
              <a:xfrm>
                <a:off x="4232" y="2831"/>
                <a:ext cx="12" cy="18"/>
              </a:xfrm>
              <a:custGeom>
                <a:avLst/>
                <a:gdLst>
                  <a:gd name="T0" fmla="*/ 0 w 12"/>
                  <a:gd name="T1" fmla="*/ 6 h 18"/>
                  <a:gd name="T2" fmla="*/ 0 w 12"/>
                  <a:gd name="T3" fmla="*/ 12 h 18"/>
                  <a:gd name="T4" fmla="*/ 6 w 12"/>
                  <a:gd name="T5" fmla="*/ 12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12 w 12"/>
                  <a:gd name="T21" fmla="*/ 0 h 18"/>
                  <a:gd name="T22" fmla="*/ 6 w 12"/>
                  <a:gd name="T23" fmla="*/ 0 h 18"/>
                  <a:gd name="T24" fmla="*/ 6 w 12"/>
                  <a:gd name="T25" fmla="*/ 0 h 18"/>
                  <a:gd name="T26" fmla="*/ 6 w 12"/>
                  <a:gd name="T27" fmla="*/ 0 h 18"/>
                  <a:gd name="T28" fmla="*/ 0 w 12"/>
                  <a:gd name="T29" fmla="*/ 6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12"/>
                    </a:lnTo>
                    <a:lnTo>
                      <a:pt x="6" y="12"/>
                    </a:lnTo>
                    <a:lnTo>
                      <a:pt x="6" y="18"/>
                    </a:lnTo>
                    <a:lnTo>
                      <a:pt x="12" y="12"/>
                    </a:lnTo>
                    <a:lnTo>
                      <a:pt x="12"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1" name="Freeform 553"/>
              <p:cNvSpPr>
                <a:spLocks/>
              </p:cNvSpPr>
              <p:nvPr/>
            </p:nvSpPr>
            <p:spPr bwMode="auto">
              <a:xfrm>
                <a:off x="4214" y="2831"/>
                <a:ext cx="18" cy="18"/>
              </a:xfrm>
              <a:custGeom>
                <a:avLst/>
                <a:gdLst>
                  <a:gd name="T0" fmla="*/ 0 w 18"/>
                  <a:gd name="T1" fmla="*/ 12 h 18"/>
                  <a:gd name="T2" fmla="*/ 0 w 18"/>
                  <a:gd name="T3" fmla="*/ 12 h 18"/>
                  <a:gd name="T4" fmla="*/ 6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6 w 18"/>
                  <a:gd name="T27" fmla="*/ 6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0" y="12"/>
                    </a:lnTo>
                    <a:lnTo>
                      <a:pt x="6" y="12"/>
                    </a:lnTo>
                    <a:lnTo>
                      <a:pt x="6" y="18"/>
                    </a:lnTo>
                    <a:lnTo>
                      <a:pt x="12" y="12"/>
                    </a:lnTo>
                    <a:lnTo>
                      <a:pt x="18" y="6"/>
                    </a:lnTo>
                    <a:lnTo>
                      <a:pt x="12" y="6"/>
                    </a:lnTo>
                    <a:lnTo>
                      <a:pt x="12" y="0"/>
                    </a:lnTo>
                    <a:lnTo>
                      <a:pt x="6" y="0"/>
                    </a:lnTo>
                    <a:lnTo>
                      <a:pt x="6" y="6"/>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2" name="Freeform 554"/>
              <p:cNvSpPr>
                <a:spLocks/>
              </p:cNvSpPr>
              <p:nvPr/>
            </p:nvSpPr>
            <p:spPr bwMode="auto">
              <a:xfrm>
                <a:off x="4214" y="2831"/>
                <a:ext cx="18" cy="18"/>
              </a:xfrm>
              <a:custGeom>
                <a:avLst/>
                <a:gdLst>
                  <a:gd name="T0" fmla="*/ 0 w 18"/>
                  <a:gd name="T1" fmla="*/ 12 h 18"/>
                  <a:gd name="T2" fmla="*/ 0 w 18"/>
                  <a:gd name="T3" fmla="*/ 12 h 18"/>
                  <a:gd name="T4" fmla="*/ 6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6 w 18"/>
                  <a:gd name="T27" fmla="*/ 6 h 18"/>
                  <a:gd name="T28" fmla="*/ 0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0" y="12"/>
                    </a:lnTo>
                    <a:lnTo>
                      <a:pt x="6" y="12"/>
                    </a:lnTo>
                    <a:lnTo>
                      <a:pt x="6" y="18"/>
                    </a:lnTo>
                    <a:lnTo>
                      <a:pt x="12" y="12"/>
                    </a:lnTo>
                    <a:lnTo>
                      <a:pt x="18" y="6"/>
                    </a:lnTo>
                    <a:lnTo>
                      <a:pt x="12" y="6"/>
                    </a:lnTo>
                    <a:lnTo>
                      <a:pt x="12" y="0"/>
                    </a:lnTo>
                    <a:lnTo>
                      <a:pt x="6" y="0"/>
                    </a:lnTo>
                    <a:lnTo>
                      <a:pt x="6" y="6"/>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3" name="Freeform 555"/>
              <p:cNvSpPr>
                <a:spLocks/>
              </p:cNvSpPr>
              <p:nvPr/>
            </p:nvSpPr>
            <p:spPr bwMode="auto">
              <a:xfrm>
                <a:off x="4196" y="283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4" name="Freeform 556"/>
              <p:cNvSpPr>
                <a:spLocks/>
              </p:cNvSpPr>
              <p:nvPr/>
            </p:nvSpPr>
            <p:spPr bwMode="auto">
              <a:xfrm>
                <a:off x="4196" y="283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5" name="Freeform 557"/>
              <p:cNvSpPr>
                <a:spLocks/>
              </p:cNvSpPr>
              <p:nvPr/>
            </p:nvSpPr>
            <p:spPr bwMode="auto">
              <a:xfrm>
                <a:off x="4184" y="2837"/>
                <a:ext cx="12" cy="18"/>
              </a:xfrm>
              <a:custGeom>
                <a:avLst/>
                <a:gdLst>
                  <a:gd name="T0" fmla="*/ 0 w 12"/>
                  <a:gd name="T1" fmla="*/ 12 h 18"/>
                  <a:gd name="T2" fmla="*/ 0 w 12"/>
                  <a:gd name="T3" fmla="*/ 12 h 18"/>
                  <a:gd name="T4" fmla="*/ 6 w 12"/>
                  <a:gd name="T5" fmla="*/ 18 h 18"/>
                  <a:gd name="T6" fmla="*/ 6 w 12"/>
                  <a:gd name="T7" fmla="*/ 12 h 18"/>
                  <a:gd name="T8" fmla="*/ 6 w 12"/>
                  <a:gd name="T9" fmla="*/ 12 h 18"/>
                  <a:gd name="T10" fmla="*/ 12 w 12"/>
                  <a:gd name="T11" fmla="*/ 12 h 18"/>
                  <a:gd name="T12" fmla="*/ 12 w 12"/>
                  <a:gd name="T13" fmla="*/ 12 h 18"/>
                  <a:gd name="T14" fmla="*/ 12 w 12"/>
                  <a:gd name="T15" fmla="*/ 6 h 18"/>
                  <a:gd name="T16" fmla="*/ 12 w 12"/>
                  <a:gd name="T17" fmla="*/ 6 h 18"/>
                  <a:gd name="T18" fmla="*/ 12 w 12"/>
                  <a:gd name="T19" fmla="*/ 0 h 18"/>
                  <a:gd name="T20" fmla="*/ 6 w 12"/>
                  <a:gd name="T21" fmla="*/ 0 h 18"/>
                  <a:gd name="T22" fmla="*/ 0 w 12"/>
                  <a:gd name="T23" fmla="*/ 0 h 18"/>
                  <a:gd name="T24" fmla="*/ 0 w 12"/>
                  <a:gd name="T25" fmla="*/ 0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2"/>
                    </a:lnTo>
                    <a:lnTo>
                      <a:pt x="6" y="18"/>
                    </a:ln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6" name="Freeform 558"/>
              <p:cNvSpPr>
                <a:spLocks/>
              </p:cNvSpPr>
              <p:nvPr/>
            </p:nvSpPr>
            <p:spPr bwMode="auto">
              <a:xfrm>
                <a:off x="4184" y="2837"/>
                <a:ext cx="12" cy="18"/>
              </a:xfrm>
              <a:custGeom>
                <a:avLst/>
                <a:gdLst>
                  <a:gd name="T0" fmla="*/ 0 w 12"/>
                  <a:gd name="T1" fmla="*/ 12 h 18"/>
                  <a:gd name="T2" fmla="*/ 0 w 12"/>
                  <a:gd name="T3" fmla="*/ 12 h 18"/>
                  <a:gd name="T4" fmla="*/ 6 w 12"/>
                  <a:gd name="T5" fmla="*/ 18 h 18"/>
                  <a:gd name="T6" fmla="*/ 6 w 12"/>
                  <a:gd name="T7" fmla="*/ 12 h 18"/>
                  <a:gd name="T8" fmla="*/ 6 w 12"/>
                  <a:gd name="T9" fmla="*/ 12 h 18"/>
                  <a:gd name="T10" fmla="*/ 12 w 12"/>
                  <a:gd name="T11" fmla="*/ 12 h 18"/>
                  <a:gd name="T12" fmla="*/ 12 w 12"/>
                  <a:gd name="T13" fmla="*/ 12 h 18"/>
                  <a:gd name="T14" fmla="*/ 12 w 12"/>
                  <a:gd name="T15" fmla="*/ 6 h 18"/>
                  <a:gd name="T16" fmla="*/ 12 w 12"/>
                  <a:gd name="T17" fmla="*/ 6 h 18"/>
                  <a:gd name="T18" fmla="*/ 12 w 12"/>
                  <a:gd name="T19" fmla="*/ 0 h 18"/>
                  <a:gd name="T20" fmla="*/ 6 w 12"/>
                  <a:gd name="T21" fmla="*/ 0 h 18"/>
                  <a:gd name="T22" fmla="*/ 0 w 12"/>
                  <a:gd name="T23" fmla="*/ 0 h 18"/>
                  <a:gd name="T24" fmla="*/ 0 w 12"/>
                  <a:gd name="T25" fmla="*/ 0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2"/>
                    </a:lnTo>
                    <a:lnTo>
                      <a:pt x="6" y="18"/>
                    </a:ln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7" name="Freeform 559"/>
              <p:cNvSpPr>
                <a:spLocks/>
              </p:cNvSpPr>
              <p:nvPr/>
            </p:nvSpPr>
            <p:spPr bwMode="auto">
              <a:xfrm>
                <a:off x="4166" y="284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0" y="12"/>
                    </a:lnTo>
                    <a:lnTo>
                      <a:pt x="6" y="12"/>
                    </a:lnTo>
                    <a:lnTo>
                      <a:pt x="12" y="12"/>
                    </a:lnTo>
                    <a:lnTo>
                      <a:pt x="12" y="6"/>
                    </a:lnTo>
                    <a:lnTo>
                      <a:pt x="12" y="0"/>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8" name="Freeform 560"/>
              <p:cNvSpPr>
                <a:spLocks/>
              </p:cNvSpPr>
              <p:nvPr/>
            </p:nvSpPr>
            <p:spPr bwMode="auto">
              <a:xfrm>
                <a:off x="4166" y="284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6" y="12"/>
                    </a:lnTo>
                    <a:lnTo>
                      <a:pt x="12" y="12"/>
                    </a:lnTo>
                    <a:lnTo>
                      <a:pt x="12" y="6"/>
                    </a:lnTo>
                    <a:lnTo>
                      <a:pt x="12" y="0"/>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29" name="Freeform 561"/>
              <p:cNvSpPr>
                <a:spLocks/>
              </p:cNvSpPr>
              <p:nvPr/>
            </p:nvSpPr>
            <p:spPr bwMode="auto">
              <a:xfrm>
                <a:off x="4148" y="2849"/>
                <a:ext cx="18" cy="18"/>
              </a:xfrm>
              <a:custGeom>
                <a:avLst/>
                <a:gdLst>
                  <a:gd name="T0" fmla="*/ 6 w 18"/>
                  <a:gd name="T1" fmla="*/ 12 h 18"/>
                  <a:gd name="T2" fmla="*/ 6 w 18"/>
                  <a:gd name="T3" fmla="*/ 12 h 18"/>
                  <a:gd name="T4" fmla="*/ 12 w 18"/>
                  <a:gd name="T5" fmla="*/ 18 h 18"/>
                  <a:gd name="T6" fmla="*/ 12 w 18"/>
                  <a:gd name="T7" fmla="*/ 12 h 18"/>
                  <a:gd name="T8" fmla="*/ 12 w 18"/>
                  <a:gd name="T9" fmla="*/ 12 h 18"/>
                  <a:gd name="T10" fmla="*/ 18 w 18"/>
                  <a:gd name="T11" fmla="*/ 12 h 18"/>
                  <a:gd name="T12" fmla="*/ 18 w 18"/>
                  <a:gd name="T13" fmla="*/ 6 h 18"/>
                  <a:gd name="T14" fmla="*/ 18 w 18"/>
                  <a:gd name="T15" fmla="*/ 6 h 18"/>
                  <a:gd name="T16" fmla="*/ 18 w 18"/>
                  <a:gd name="T17" fmla="*/ 6 h 18"/>
                  <a:gd name="T18" fmla="*/ 12 w 18"/>
                  <a:gd name="T19" fmla="*/ 0 h 18"/>
                  <a:gd name="T20" fmla="*/ 12 w 18"/>
                  <a:gd name="T21" fmla="*/ 0 h 18"/>
                  <a:gd name="T22" fmla="*/ 6 w 18"/>
                  <a:gd name="T23" fmla="*/ 0 h 18"/>
                  <a:gd name="T24" fmla="*/ 6 w 18"/>
                  <a:gd name="T25" fmla="*/ 0 h 18"/>
                  <a:gd name="T26" fmla="*/ 6 w 18"/>
                  <a:gd name="T27" fmla="*/ 6 h 18"/>
                  <a:gd name="T28" fmla="*/ 0 w 18"/>
                  <a:gd name="T29" fmla="*/ 6 h 18"/>
                  <a:gd name="T30" fmla="*/ 6 w 18"/>
                  <a:gd name="T31" fmla="*/ 12 h 18"/>
                  <a:gd name="T32" fmla="*/ 6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2"/>
                    </a:moveTo>
                    <a:lnTo>
                      <a:pt x="6" y="12"/>
                    </a:lnTo>
                    <a:lnTo>
                      <a:pt x="12" y="18"/>
                    </a:lnTo>
                    <a:lnTo>
                      <a:pt x="12" y="12"/>
                    </a:lnTo>
                    <a:lnTo>
                      <a:pt x="18" y="12"/>
                    </a:lnTo>
                    <a:lnTo>
                      <a:pt x="18" y="6"/>
                    </a:lnTo>
                    <a:lnTo>
                      <a:pt x="12" y="0"/>
                    </a:lnTo>
                    <a:lnTo>
                      <a:pt x="6" y="0"/>
                    </a:lnTo>
                    <a:lnTo>
                      <a:pt x="6" y="6"/>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0" name="Freeform 562"/>
              <p:cNvSpPr>
                <a:spLocks/>
              </p:cNvSpPr>
              <p:nvPr/>
            </p:nvSpPr>
            <p:spPr bwMode="auto">
              <a:xfrm>
                <a:off x="4148" y="2849"/>
                <a:ext cx="18" cy="18"/>
              </a:xfrm>
              <a:custGeom>
                <a:avLst/>
                <a:gdLst>
                  <a:gd name="T0" fmla="*/ 6 w 18"/>
                  <a:gd name="T1" fmla="*/ 12 h 18"/>
                  <a:gd name="T2" fmla="*/ 6 w 18"/>
                  <a:gd name="T3" fmla="*/ 12 h 18"/>
                  <a:gd name="T4" fmla="*/ 12 w 18"/>
                  <a:gd name="T5" fmla="*/ 18 h 18"/>
                  <a:gd name="T6" fmla="*/ 12 w 18"/>
                  <a:gd name="T7" fmla="*/ 12 h 18"/>
                  <a:gd name="T8" fmla="*/ 12 w 18"/>
                  <a:gd name="T9" fmla="*/ 12 h 18"/>
                  <a:gd name="T10" fmla="*/ 18 w 18"/>
                  <a:gd name="T11" fmla="*/ 12 h 18"/>
                  <a:gd name="T12" fmla="*/ 18 w 18"/>
                  <a:gd name="T13" fmla="*/ 6 h 18"/>
                  <a:gd name="T14" fmla="*/ 18 w 18"/>
                  <a:gd name="T15" fmla="*/ 6 h 18"/>
                  <a:gd name="T16" fmla="*/ 18 w 18"/>
                  <a:gd name="T17" fmla="*/ 6 h 18"/>
                  <a:gd name="T18" fmla="*/ 12 w 18"/>
                  <a:gd name="T19" fmla="*/ 0 h 18"/>
                  <a:gd name="T20" fmla="*/ 12 w 18"/>
                  <a:gd name="T21" fmla="*/ 0 h 18"/>
                  <a:gd name="T22" fmla="*/ 6 w 18"/>
                  <a:gd name="T23" fmla="*/ 0 h 18"/>
                  <a:gd name="T24" fmla="*/ 6 w 18"/>
                  <a:gd name="T25" fmla="*/ 0 h 18"/>
                  <a:gd name="T26" fmla="*/ 6 w 18"/>
                  <a:gd name="T27" fmla="*/ 6 h 18"/>
                  <a:gd name="T28" fmla="*/ 0 w 18"/>
                  <a:gd name="T29" fmla="*/ 6 h 18"/>
                  <a:gd name="T30" fmla="*/ 6 w 18"/>
                  <a:gd name="T31" fmla="*/ 12 h 18"/>
                  <a:gd name="T32" fmla="*/ 6 w 18"/>
                  <a:gd name="T33" fmla="*/ 12 h 18"/>
                  <a:gd name="T34" fmla="*/ 6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2"/>
                    </a:moveTo>
                    <a:lnTo>
                      <a:pt x="6" y="12"/>
                    </a:lnTo>
                    <a:lnTo>
                      <a:pt x="12" y="18"/>
                    </a:lnTo>
                    <a:lnTo>
                      <a:pt x="12" y="12"/>
                    </a:lnTo>
                    <a:lnTo>
                      <a:pt x="18" y="12"/>
                    </a:lnTo>
                    <a:lnTo>
                      <a:pt x="18" y="6"/>
                    </a:lnTo>
                    <a:lnTo>
                      <a:pt x="12" y="0"/>
                    </a:lnTo>
                    <a:lnTo>
                      <a:pt x="6" y="0"/>
                    </a:lnTo>
                    <a:lnTo>
                      <a:pt x="6" y="6"/>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1" name="Freeform 563"/>
              <p:cNvSpPr>
                <a:spLocks/>
              </p:cNvSpPr>
              <p:nvPr/>
            </p:nvSpPr>
            <p:spPr bwMode="auto">
              <a:xfrm>
                <a:off x="4136" y="2861"/>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2" name="Freeform 564"/>
              <p:cNvSpPr>
                <a:spLocks/>
              </p:cNvSpPr>
              <p:nvPr/>
            </p:nvSpPr>
            <p:spPr bwMode="auto">
              <a:xfrm>
                <a:off x="4136" y="2861"/>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3" name="Freeform 565"/>
              <p:cNvSpPr>
                <a:spLocks/>
              </p:cNvSpPr>
              <p:nvPr/>
            </p:nvSpPr>
            <p:spPr bwMode="auto">
              <a:xfrm>
                <a:off x="4124" y="2867"/>
                <a:ext cx="12" cy="18"/>
              </a:xfrm>
              <a:custGeom>
                <a:avLst/>
                <a:gdLst>
                  <a:gd name="T0" fmla="*/ 0 w 12"/>
                  <a:gd name="T1" fmla="*/ 12 h 18"/>
                  <a:gd name="T2" fmla="*/ 6 w 12"/>
                  <a:gd name="T3" fmla="*/ 18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6 w 12"/>
                  <a:gd name="T19" fmla="*/ 0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6"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4" name="Freeform 566"/>
              <p:cNvSpPr>
                <a:spLocks/>
              </p:cNvSpPr>
              <p:nvPr/>
            </p:nvSpPr>
            <p:spPr bwMode="auto">
              <a:xfrm>
                <a:off x="4124" y="2867"/>
                <a:ext cx="12" cy="18"/>
              </a:xfrm>
              <a:custGeom>
                <a:avLst/>
                <a:gdLst>
                  <a:gd name="T0" fmla="*/ 0 w 12"/>
                  <a:gd name="T1" fmla="*/ 12 h 18"/>
                  <a:gd name="T2" fmla="*/ 6 w 12"/>
                  <a:gd name="T3" fmla="*/ 18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6 w 12"/>
                  <a:gd name="T19" fmla="*/ 0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6"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5" name="Freeform 567"/>
              <p:cNvSpPr>
                <a:spLocks/>
              </p:cNvSpPr>
              <p:nvPr/>
            </p:nvSpPr>
            <p:spPr bwMode="auto">
              <a:xfrm>
                <a:off x="4112" y="2879"/>
                <a:ext cx="12" cy="18"/>
              </a:xfrm>
              <a:custGeom>
                <a:avLst/>
                <a:gdLst>
                  <a:gd name="T0" fmla="*/ 0 w 12"/>
                  <a:gd name="T1" fmla="*/ 12 h 18"/>
                  <a:gd name="T2" fmla="*/ 6 w 12"/>
                  <a:gd name="T3" fmla="*/ 18 h 18"/>
                  <a:gd name="T4" fmla="*/ 12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6 w 12"/>
                  <a:gd name="T19" fmla="*/ 0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6" y="18"/>
                    </a:lnTo>
                    <a:lnTo>
                      <a:pt x="12"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6" name="Freeform 568"/>
              <p:cNvSpPr>
                <a:spLocks/>
              </p:cNvSpPr>
              <p:nvPr/>
            </p:nvSpPr>
            <p:spPr bwMode="auto">
              <a:xfrm>
                <a:off x="4112" y="2879"/>
                <a:ext cx="12" cy="18"/>
              </a:xfrm>
              <a:custGeom>
                <a:avLst/>
                <a:gdLst>
                  <a:gd name="T0" fmla="*/ 0 w 12"/>
                  <a:gd name="T1" fmla="*/ 12 h 18"/>
                  <a:gd name="T2" fmla="*/ 6 w 12"/>
                  <a:gd name="T3" fmla="*/ 18 h 18"/>
                  <a:gd name="T4" fmla="*/ 12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6 w 12"/>
                  <a:gd name="T19" fmla="*/ 0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6" y="18"/>
                    </a:lnTo>
                    <a:lnTo>
                      <a:pt x="12"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7" name="Freeform 569"/>
              <p:cNvSpPr>
                <a:spLocks/>
              </p:cNvSpPr>
              <p:nvPr/>
            </p:nvSpPr>
            <p:spPr bwMode="auto">
              <a:xfrm>
                <a:off x="4100" y="2891"/>
                <a:ext cx="18" cy="18"/>
              </a:xfrm>
              <a:custGeom>
                <a:avLst/>
                <a:gdLst>
                  <a:gd name="T0" fmla="*/ 6 w 18"/>
                  <a:gd name="T1" fmla="*/ 18 h 18"/>
                  <a:gd name="T2" fmla="*/ 6 w 18"/>
                  <a:gd name="T3" fmla="*/ 18 h 18"/>
                  <a:gd name="T4" fmla="*/ 12 w 18"/>
                  <a:gd name="T5" fmla="*/ 18 h 18"/>
                  <a:gd name="T6" fmla="*/ 12 w 18"/>
                  <a:gd name="T7" fmla="*/ 12 h 18"/>
                  <a:gd name="T8" fmla="*/ 12 w 18"/>
                  <a:gd name="T9" fmla="*/ 12 h 18"/>
                  <a:gd name="T10" fmla="*/ 18 w 18"/>
                  <a:gd name="T11" fmla="*/ 12 h 18"/>
                  <a:gd name="T12" fmla="*/ 12 w 18"/>
                  <a:gd name="T13" fmla="*/ 6 h 18"/>
                  <a:gd name="T14" fmla="*/ 12 w 18"/>
                  <a:gd name="T15" fmla="*/ 6 h 18"/>
                  <a:gd name="T16" fmla="*/ 12 w 18"/>
                  <a:gd name="T17" fmla="*/ 6 h 18"/>
                  <a:gd name="T18" fmla="*/ 6 w 18"/>
                  <a:gd name="T19" fmla="*/ 0 h 18"/>
                  <a:gd name="T20" fmla="*/ 6 w 18"/>
                  <a:gd name="T21" fmla="*/ 6 h 18"/>
                  <a:gd name="T22" fmla="*/ 0 w 18"/>
                  <a:gd name="T23" fmla="*/ 6 h 18"/>
                  <a:gd name="T24" fmla="*/ 0 w 18"/>
                  <a:gd name="T25" fmla="*/ 6 h 18"/>
                  <a:gd name="T26" fmla="*/ 0 w 18"/>
                  <a:gd name="T27" fmla="*/ 6 h 18"/>
                  <a:gd name="T28" fmla="*/ 0 w 18"/>
                  <a:gd name="T29" fmla="*/ 12 h 18"/>
                  <a:gd name="T30" fmla="*/ 6 w 18"/>
                  <a:gd name="T31" fmla="*/ 18 h 18"/>
                  <a:gd name="T32" fmla="*/ 6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8"/>
                    </a:moveTo>
                    <a:lnTo>
                      <a:pt x="6" y="18"/>
                    </a:lnTo>
                    <a:lnTo>
                      <a:pt x="12" y="18"/>
                    </a:lnTo>
                    <a:lnTo>
                      <a:pt x="12" y="12"/>
                    </a:lnTo>
                    <a:lnTo>
                      <a:pt x="18" y="12"/>
                    </a:lnTo>
                    <a:lnTo>
                      <a:pt x="12" y="6"/>
                    </a:lnTo>
                    <a:lnTo>
                      <a:pt x="6" y="0"/>
                    </a:lnTo>
                    <a:lnTo>
                      <a:pt x="6" y="6"/>
                    </a:lnTo>
                    <a:lnTo>
                      <a:pt x="0" y="6"/>
                    </a:lnTo>
                    <a:lnTo>
                      <a:pt x="0"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8" name="Freeform 570"/>
              <p:cNvSpPr>
                <a:spLocks/>
              </p:cNvSpPr>
              <p:nvPr/>
            </p:nvSpPr>
            <p:spPr bwMode="auto">
              <a:xfrm>
                <a:off x="4100" y="2891"/>
                <a:ext cx="18" cy="18"/>
              </a:xfrm>
              <a:custGeom>
                <a:avLst/>
                <a:gdLst>
                  <a:gd name="T0" fmla="*/ 6 w 18"/>
                  <a:gd name="T1" fmla="*/ 18 h 18"/>
                  <a:gd name="T2" fmla="*/ 6 w 18"/>
                  <a:gd name="T3" fmla="*/ 18 h 18"/>
                  <a:gd name="T4" fmla="*/ 12 w 18"/>
                  <a:gd name="T5" fmla="*/ 18 h 18"/>
                  <a:gd name="T6" fmla="*/ 12 w 18"/>
                  <a:gd name="T7" fmla="*/ 12 h 18"/>
                  <a:gd name="T8" fmla="*/ 12 w 18"/>
                  <a:gd name="T9" fmla="*/ 12 h 18"/>
                  <a:gd name="T10" fmla="*/ 18 w 18"/>
                  <a:gd name="T11" fmla="*/ 12 h 18"/>
                  <a:gd name="T12" fmla="*/ 12 w 18"/>
                  <a:gd name="T13" fmla="*/ 6 h 18"/>
                  <a:gd name="T14" fmla="*/ 12 w 18"/>
                  <a:gd name="T15" fmla="*/ 6 h 18"/>
                  <a:gd name="T16" fmla="*/ 12 w 18"/>
                  <a:gd name="T17" fmla="*/ 6 h 18"/>
                  <a:gd name="T18" fmla="*/ 6 w 18"/>
                  <a:gd name="T19" fmla="*/ 0 h 18"/>
                  <a:gd name="T20" fmla="*/ 6 w 18"/>
                  <a:gd name="T21" fmla="*/ 6 h 18"/>
                  <a:gd name="T22" fmla="*/ 0 w 18"/>
                  <a:gd name="T23" fmla="*/ 6 h 18"/>
                  <a:gd name="T24" fmla="*/ 0 w 18"/>
                  <a:gd name="T25" fmla="*/ 6 h 18"/>
                  <a:gd name="T26" fmla="*/ 0 w 18"/>
                  <a:gd name="T27" fmla="*/ 6 h 18"/>
                  <a:gd name="T28" fmla="*/ 0 w 18"/>
                  <a:gd name="T29" fmla="*/ 12 h 18"/>
                  <a:gd name="T30" fmla="*/ 6 w 18"/>
                  <a:gd name="T31" fmla="*/ 18 h 18"/>
                  <a:gd name="T32" fmla="*/ 6 w 18"/>
                  <a:gd name="T33" fmla="*/ 18 h 18"/>
                  <a:gd name="T34" fmla="*/ 6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8"/>
                    </a:moveTo>
                    <a:lnTo>
                      <a:pt x="6" y="18"/>
                    </a:lnTo>
                    <a:lnTo>
                      <a:pt x="12" y="18"/>
                    </a:lnTo>
                    <a:lnTo>
                      <a:pt x="12" y="12"/>
                    </a:lnTo>
                    <a:lnTo>
                      <a:pt x="18" y="12"/>
                    </a:lnTo>
                    <a:lnTo>
                      <a:pt x="12" y="6"/>
                    </a:lnTo>
                    <a:lnTo>
                      <a:pt x="6" y="0"/>
                    </a:lnTo>
                    <a:lnTo>
                      <a:pt x="6" y="6"/>
                    </a:lnTo>
                    <a:lnTo>
                      <a:pt x="0" y="6"/>
                    </a:lnTo>
                    <a:lnTo>
                      <a:pt x="0"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39" name="Freeform 571"/>
              <p:cNvSpPr>
                <a:spLocks/>
              </p:cNvSpPr>
              <p:nvPr/>
            </p:nvSpPr>
            <p:spPr bwMode="auto">
              <a:xfrm>
                <a:off x="4094" y="2909"/>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0" name="Freeform 572"/>
              <p:cNvSpPr>
                <a:spLocks/>
              </p:cNvSpPr>
              <p:nvPr/>
            </p:nvSpPr>
            <p:spPr bwMode="auto">
              <a:xfrm>
                <a:off x="4094" y="2909"/>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1" name="Freeform 573"/>
              <p:cNvSpPr>
                <a:spLocks/>
              </p:cNvSpPr>
              <p:nvPr/>
            </p:nvSpPr>
            <p:spPr bwMode="auto">
              <a:xfrm>
                <a:off x="4088" y="2921"/>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2" name="Freeform 574"/>
              <p:cNvSpPr>
                <a:spLocks/>
              </p:cNvSpPr>
              <p:nvPr/>
            </p:nvSpPr>
            <p:spPr bwMode="auto">
              <a:xfrm>
                <a:off x="4088" y="2921"/>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3" name="Freeform 575"/>
              <p:cNvSpPr>
                <a:spLocks/>
              </p:cNvSpPr>
              <p:nvPr/>
            </p:nvSpPr>
            <p:spPr bwMode="auto">
              <a:xfrm>
                <a:off x="4082" y="2939"/>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0 h 12"/>
                  <a:gd name="T24" fmla="*/ 0 w 12"/>
                  <a:gd name="T25" fmla="*/ 0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6" y="12"/>
                    </a:ln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4" name="Freeform 576"/>
              <p:cNvSpPr>
                <a:spLocks/>
              </p:cNvSpPr>
              <p:nvPr/>
            </p:nvSpPr>
            <p:spPr bwMode="auto">
              <a:xfrm>
                <a:off x="4082" y="2939"/>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0 h 12"/>
                  <a:gd name="T24" fmla="*/ 0 w 12"/>
                  <a:gd name="T25" fmla="*/ 0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6" y="12"/>
                    </a:ln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5" name="Freeform 577"/>
              <p:cNvSpPr>
                <a:spLocks/>
              </p:cNvSpPr>
              <p:nvPr/>
            </p:nvSpPr>
            <p:spPr bwMode="auto">
              <a:xfrm>
                <a:off x="4076" y="2951"/>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6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6" name="Freeform 578"/>
              <p:cNvSpPr>
                <a:spLocks/>
              </p:cNvSpPr>
              <p:nvPr/>
            </p:nvSpPr>
            <p:spPr bwMode="auto">
              <a:xfrm>
                <a:off x="4076" y="2951"/>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6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7" name="Freeform 579"/>
              <p:cNvSpPr>
                <a:spLocks/>
              </p:cNvSpPr>
              <p:nvPr/>
            </p:nvSpPr>
            <p:spPr bwMode="auto">
              <a:xfrm>
                <a:off x="4076" y="2969"/>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6" y="12"/>
                    </a:ln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8" name="Freeform 580"/>
              <p:cNvSpPr>
                <a:spLocks/>
              </p:cNvSpPr>
              <p:nvPr/>
            </p:nvSpPr>
            <p:spPr bwMode="auto">
              <a:xfrm>
                <a:off x="4076" y="2969"/>
                <a:ext cx="12" cy="12"/>
              </a:xfrm>
              <a:custGeom>
                <a:avLst/>
                <a:gdLst>
                  <a:gd name="T0" fmla="*/ 6 w 12"/>
                  <a:gd name="T1" fmla="*/ 12 h 12"/>
                  <a:gd name="T2" fmla="*/ 6 w 12"/>
                  <a:gd name="T3" fmla="*/ 12 h 12"/>
                  <a:gd name="T4" fmla="*/ 12 w 12"/>
                  <a:gd name="T5" fmla="*/ 12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6" y="12"/>
                    </a:ln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49" name="Freeform 581"/>
              <p:cNvSpPr>
                <a:spLocks/>
              </p:cNvSpPr>
              <p:nvPr/>
            </p:nvSpPr>
            <p:spPr bwMode="auto">
              <a:xfrm>
                <a:off x="4076" y="2987"/>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0" name="Freeform 582"/>
              <p:cNvSpPr>
                <a:spLocks/>
              </p:cNvSpPr>
              <p:nvPr/>
            </p:nvSpPr>
            <p:spPr bwMode="auto">
              <a:xfrm>
                <a:off x="4076" y="2987"/>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1" name="Freeform 583"/>
              <p:cNvSpPr>
                <a:spLocks/>
              </p:cNvSpPr>
              <p:nvPr/>
            </p:nvSpPr>
            <p:spPr bwMode="auto">
              <a:xfrm>
                <a:off x="4076" y="2999"/>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0 w 12"/>
                  <a:gd name="T19" fmla="*/ 0 h 12"/>
                  <a:gd name="T20" fmla="*/ 0 w 12"/>
                  <a:gd name="T21" fmla="*/ 6 h 12"/>
                  <a:gd name="T22" fmla="*/ 0 w 12"/>
                  <a:gd name="T23" fmla="*/ 12 h 12"/>
                  <a:gd name="T24" fmla="*/ 0 w 12"/>
                  <a:gd name="T25" fmla="*/ 12 h 12"/>
                  <a:gd name="T26" fmla="*/ 0 w 12"/>
                  <a:gd name="T27" fmla="*/ 12 h 12"/>
                  <a:gd name="T28" fmla="*/ 6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2" name="Freeform 584"/>
              <p:cNvSpPr>
                <a:spLocks/>
              </p:cNvSpPr>
              <p:nvPr/>
            </p:nvSpPr>
            <p:spPr bwMode="auto">
              <a:xfrm>
                <a:off x="4076" y="2999"/>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0 w 12"/>
                  <a:gd name="T19" fmla="*/ 0 h 12"/>
                  <a:gd name="T20" fmla="*/ 0 w 12"/>
                  <a:gd name="T21" fmla="*/ 6 h 12"/>
                  <a:gd name="T22" fmla="*/ 0 w 12"/>
                  <a:gd name="T23" fmla="*/ 12 h 12"/>
                  <a:gd name="T24" fmla="*/ 0 w 12"/>
                  <a:gd name="T25" fmla="*/ 12 h 12"/>
                  <a:gd name="T26" fmla="*/ 0 w 12"/>
                  <a:gd name="T27" fmla="*/ 12 h 12"/>
                  <a:gd name="T28" fmla="*/ 6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3" name="Freeform 585"/>
              <p:cNvSpPr>
                <a:spLocks/>
              </p:cNvSpPr>
              <p:nvPr/>
            </p:nvSpPr>
            <p:spPr bwMode="auto">
              <a:xfrm>
                <a:off x="4082" y="3017"/>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0 w 12"/>
                  <a:gd name="T15" fmla="*/ 0 h 12"/>
                  <a:gd name="T16" fmla="*/ 0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4" name="Freeform 586"/>
              <p:cNvSpPr>
                <a:spLocks/>
              </p:cNvSpPr>
              <p:nvPr/>
            </p:nvSpPr>
            <p:spPr bwMode="auto">
              <a:xfrm>
                <a:off x="4082" y="3017"/>
                <a:ext cx="12" cy="12"/>
              </a:xfrm>
              <a:custGeom>
                <a:avLst/>
                <a:gdLst>
                  <a:gd name="T0" fmla="*/ 6 w 12"/>
                  <a:gd name="T1" fmla="*/ 12 h 12"/>
                  <a:gd name="T2" fmla="*/ 12 w 12"/>
                  <a:gd name="T3" fmla="*/ 12 h 12"/>
                  <a:gd name="T4" fmla="*/ 12 w 12"/>
                  <a:gd name="T5" fmla="*/ 6 h 12"/>
                  <a:gd name="T6" fmla="*/ 12 w 12"/>
                  <a:gd name="T7" fmla="*/ 6 h 12"/>
                  <a:gd name="T8" fmla="*/ 12 w 12"/>
                  <a:gd name="T9" fmla="*/ 6 h 12"/>
                  <a:gd name="T10" fmla="*/ 12 w 12"/>
                  <a:gd name="T11" fmla="*/ 0 h 12"/>
                  <a:gd name="T12" fmla="*/ 6 w 12"/>
                  <a:gd name="T13" fmla="*/ 0 h 12"/>
                  <a:gd name="T14" fmla="*/ 0 w 12"/>
                  <a:gd name="T15" fmla="*/ 0 h 12"/>
                  <a:gd name="T16" fmla="*/ 0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5" name="Freeform 587"/>
              <p:cNvSpPr>
                <a:spLocks/>
              </p:cNvSpPr>
              <p:nvPr/>
            </p:nvSpPr>
            <p:spPr bwMode="auto">
              <a:xfrm>
                <a:off x="4088" y="3029"/>
                <a:ext cx="12" cy="18"/>
              </a:xfrm>
              <a:custGeom>
                <a:avLst/>
                <a:gdLst>
                  <a:gd name="T0" fmla="*/ 6 w 12"/>
                  <a:gd name="T1" fmla="*/ 12 h 18"/>
                  <a:gd name="T2" fmla="*/ 12 w 12"/>
                  <a:gd name="T3" fmla="*/ 12 h 18"/>
                  <a:gd name="T4" fmla="*/ 12 w 12"/>
                  <a:gd name="T5" fmla="*/ 12 h 18"/>
                  <a:gd name="T6" fmla="*/ 12 w 12"/>
                  <a:gd name="T7" fmla="*/ 6 h 18"/>
                  <a:gd name="T8" fmla="*/ 12 w 12"/>
                  <a:gd name="T9" fmla="*/ 6 h 18"/>
                  <a:gd name="T10" fmla="*/ 6 w 12"/>
                  <a:gd name="T11" fmla="*/ 0 h 18"/>
                  <a:gd name="T12" fmla="*/ 6 w 12"/>
                  <a:gd name="T13" fmla="*/ 0 h 18"/>
                  <a:gd name="T14" fmla="*/ 0 w 12"/>
                  <a:gd name="T15" fmla="*/ 0 h 18"/>
                  <a:gd name="T16" fmla="*/ 0 w 12"/>
                  <a:gd name="T17" fmla="*/ 0 h 18"/>
                  <a:gd name="T18" fmla="*/ 0 w 12"/>
                  <a:gd name="T19" fmla="*/ 6 h 18"/>
                  <a:gd name="T20" fmla="*/ 0 w 12"/>
                  <a:gd name="T21" fmla="*/ 6 h 18"/>
                  <a:gd name="T22" fmla="*/ 0 w 12"/>
                  <a:gd name="T23" fmla="*/ 12 h 18"/>
                  <a:gd name="T24" fmla="*/ 0 w 12"/>
                  <a:gd name="T25" fmla="*/ 12 h 18"/>
                  <a:gd name="T26" fmla="*/ 0 w 12"/>
                  <a:gd name="T27" fmla="*/ 12 h 18"/>
                  <a:gd name="T28" fmla="*/ 6 w 12"/>
                  <a:gd name="T29" fmla="*/ 18 h 18"/>
                  <a:gd name="T30" fmla="*/ 6 w 12"/>
                  <a:gd name="T31" fmla="*/ 12 h 18"/>
                  <a:gd name="T32" fmla="*/ 6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12"/>
                    </a:moveTo>
                    <a:lnTo>
                      <a:pt x="12" y="12"/>
                    </a:lnTo>
                    <a:lnTo>
                      <a:pt x="12" y="6"/>
                    </a:lnTo>
                    <a:lnTo>
                      <a:pt x="6" y="0"/>
                    </a:lnTo>
                    <a:lnTo>
                      <a:pt x="0" y="0"/>
                    </a:lnTo>
                    <a:lnTo>
                      <a:pt x="0" y="6"/>
                    </a:lnTo>
                    <a:lnTo>
                      <a:pt x="0" y="12"/>
                    </a:lnTo>
                    <a:lnTo>
                      <a:pt x="6" y="18"/>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6" name="Freeform 588"/>
              <p:cNvSpPr>
                <a:spLocks/>
              </p:cNvSpPr>
              <p:nvPr/>
            </p:nvSpPr>
            <p:spPr bwMode="auto">
              <a:xfrm>
                <a:off x="4088" y="3029"/>
                <a:ext cx="12" cy="18"/>
              </a:xfrm>
              <a:custGeom>
                <a:avLst/>
                <a:gdLst>
                  <a:gd name="T0" fmla="*/ 6 w 12"/>
                  <a:gd name="T1" fmla="*/ 12 h 18"/>
                  <a:gd name="T2" fmla="*/ 12 w 12"/>
                  <a:gd name="T3" fmla="*/ 12 h 18"/>
                  <a:gd name="T4" fmla="*/ 12 w 12"/>
                  <a:gd name="T5" fmla="*/ 12 h 18"/>
                  <a:gd name="T6" fmla="*/ 12 w 12"/>
                  <a:gd name="T7" fmla="*/ 6 h 18"/>
                  <a:gd name="T8" fmla="*/ 12 w 12"/>
                  <a:gd name="T9" fmla="*/ 6 h 18"/>
                  <a:gd name="T10" fmla="*/ 6 w 12"/>
                  <a:gd name="T11" fmla="*/ 0 h 18"/>
                  <a:gd name="T12" fmla="*/ 6 w 12"/>
                  <a:gd name="T13" fmla="*/ 0 h 18"/>
                  <a:gd name="T14" fmla="*/ 0 w 12"/>
                  <a:gd name="T15" fmla="*/ 0 h 18"/>
                  <a:gd name="T16" fmla="*/ 0 w 12"/>
                  <a:gd name="T17" fmla="*/ 0 h 18"/>
                  <a:gd name="T18" fmla="*/ 0 w 12"/>
                  <a:gd name="T19" fmla="*/ 6 h 18"/>
                  <a:gd name="T20" fmla="*/ 0 w 12"/>
                  <a:gd name="T21" fmla="*/ 6 h 18"/>
                  <a:gd name="T22" fmla="*/ 0 w 12"/>
                  <a:gd name="T23" fmla="*/ 12 h 18"/>
                  <a:gd name="T24" fmla="*/ 0 w 12"/>
                  <a:gd name="T25" fmla="*/ 12 h 18"/>
                  <a:gd name="T26" fmla="*/ 0 w 12"/>
                  <a:gd name="T27" fmla="*/ 12 h 18"/>
                  <a:gd name="T28" fmla="*/ 6 w 12"/>
                  <a:gd name="T29" fmla="*/ 18 h 18"/>
                  <a:gd name="T30" fmla="*/ 6 w 12"/>
                  <a:gd name="T31" fmla="*/ 12 h 18"/>
                  <a:gd name="T32" fmla="*/ 6 w 12"/>
                  <a:gd name="T33" fmla="*/ 12 h 18"/>
                  <a:gd name="T34" fmla="*/ 6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12"/>
                    </a:moveTo>
                    <a:lnTo>
                      <a:pt x="12" y="12"/>
                    </a:lnTo>
                    <a:lnTo>
                      <a:pt x="12" y="6"/>
                    </a:lnTo>
                    <a:lnTo>
                      <a:pt x="6" y="0"/>
                    </a:lnTo>
                    <a:lnTo>
                      <a:pt x="0" y="0"/>
                    </a:lnTo>
                    <a:lnTo>
                      <a:pt x="0" y="6"/>
                    </a:lnTo>
                    <a:lnTo>
                      <a:pt x="0" y="12"/>
                    </a:lnTo>
                    <a:lnTo>
                      <a:pt x="6" y="18"/>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7" name="Freeform 589"/>
              <p:cNvSpPr>
                <a:spLocks/>
              </p:cNvSpPr>
              <p:nvPr/>
            </p:nvSpPr>
            <p:spPr bwMode="auto">
              <a:xfrm>
                <a:off x="4094" y="304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8" name="Freeform 590"/>
              <p:cNvSpPr>
                <a:spLocks/>
              </p:cNvSpPr>
              <p:nvPr/>
            </p:nvSpPr>
            <p:spPr bwMode="auto">
              <a:xfrm>
                <a:off x="4094" y="304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0 h 12"/>
                  <a:gd name="T20" fmla="*/ 0 w 12"/>
                  <a:gd name="T21" fmla="*/ 6 h 12"/>
                  <a:gd name="T22" fmla="*/ 0 w 12"/>
                  <a:gd name="T23" fmla="*/ 6 h 12"/>
                  <a:gd name="T24" fmla="*/ 0 w 12"/>
                  <a:gd name="T25" fmla="*/ 6 h 12"/>
                  <a:gd name="T26" fmla="*/ 0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59" name="Freeform 591"/>
              <p:cNvSpPr>
                <a:spLocks/>
              </p:cNvSpPr>
              <p:nvPr/>
            </p:nvSpPr>
            <p:spPr bwMode="auto">
              <a:xfrm>
                <a:off x="4100" y="3059"/>
                <a:ext cx="18" cy="12"/>
              </a:xfrm>
              <a:custGeom>
                <a:avLst/>
                <a:gdLst>
                  <a:gd name="T0" fmla="*/ 12 w 18"/>
                  <a:gd name="T1" fmla="*/ 12 h 12"/>
                  <a:gd name="T2" fmla="*/ 18 w 18"/>
                  <a:gd name="T3" fmla="*/ 12 h 12"/>
                  <a:gd name="T4" fmla="*/ 18 w 18"/>
                  <a:gd name="T5" fmla="*/ 6 h 12"/>
                  <a:gd name="T6" fmla="*/ 12 w 18"/>
                  <a:gd name="T7" fmla="*/ 0 h 12"/>
                  <a:gd name="T8" fmla="*/ 12 w 18"/>
                  <a:gd name="T9" fmla="*/ 0 h 12"/>
                  <a:gd name="T10" fmla="*/ 12 w 18"/>
                  <a:gd name="T11" fmla="*/ 0 h 12"/>
                  <a:gd name="T12" fmla="*/ 6 w 18"/>
                  <a:gd name="T13" fmla="*/ 0 h 12"/>
                  <a:gd name="T14" fmla="*/ 6 w 18"/>
                  <a:gd name="T15" fmla="*/ 0 h 12"/>
                  <a:gd name="T16" fmla="*/ 6 w 18"/>
                  <a:gd name="T17" fmla="*/ 0 h 12"/>
                  <a:gd name="T18" fmla="*/ 0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12"/>
                    </a:lnTo>
                    <a:lnTo>
                      <a:pt x="18" y="6"/>
                    </a:lnTo>
                    <a:lnTo>
                      <a:pt x="12" y="0"/>
                    </a:lnTo>
                    <a:lnTo>
                      <a:pt x="6"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0" name="Freeform 592"/>
              <p:cNvSpPr>
                <a:spLocks/>
              </p:cNvSpPr>
              <p:nvPr/>
            </p:nvSpPr>
            <p:spPr bwMode="auto">
              <a:xfrm>
                <a:off x="4100" y="3059"/>
                <a:ext cx="18" cy="12"/>
              </a:xfrm>
              <a:custGeom>
                <a:avLst/>
                <a:gdLst>
                  <a:gd name="T0" fmla="*/ 12 w 18"/>
                  <a:gd name="T1" fmla="*/ 12 h 12"/>
                  <a:gd name="T2" fmla="*/ 18 w 18"/>
                  <a:gd name="T3" fmla="*/ 12 h 12"/>
                  <a:gd name="T4" fmla="*/ 18 w 18"/>
                  <a:gd name="T5" fmla="*/ 6 h 12"/>
                  <a:gd name="T6" fmla="*/ 12 w 18"/>
                  <a:gd name="T7" fmla="*/ 0 h 12"/>
                  <a:gd name="T8" fmla="*/ 12 w 18"/>
                  <a:gd name="T9" fmla="*/ 0 h 12"/>
                  <a:gd name="T10" fmla="*/ 12 w 18"/>
                  <a:gd name="T11" fmla="*/ 0 h 12"/>
                  <a:gd name="T12" fmla="*/ 6 w 18"/>
                  <a:gd name="T13" fmla="*/ 0 h 12"/>
                  <a:gd name="T14" fmla="*/ 6 w 18"/>
                  <a:gd name="T15" fmla="*/ 0 h 12"/>
                  <a:gd name="T16" fmla="*/ 6 w 18"/>
                  <a:gd name="T17" fmla="*/ 0 h 12"/>
                  <a:gd name="T18" fmla="*/ 0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12"/>
                    </a:lnTo>
                    <a:lnTo>
                      <a:pt x="18" y="6"/>
                    </a:lnTo>
                    <a:lnTo>
                      <a:pt x="12" y="0"/>
                    </a:lnTo>
                    <a:lnTo>
                      <a:pt x="6"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1" name="Freeform 593"/>
              <p:cNvSpPr>
                <a:spLocks/>
              </p:cNvSpPr>
              <p:nvPr/>
            </p:nvSpPr>
            <p:spPr bwMode="auto">
              <a:xfrm>
                <a:off x="4112" y="3071"/>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2" name="Freeform 594"/>
              <p:cNvSpPr>
                <a:spLocks/>
              </p:cNvSpPr>
              <p:nvPr/>
            </p:nvSpPr>
            <p:spPr bwMode="auto">
              <a:xfrm>
                <a:off x="4112" y="3071"/>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3" name="Freeform 595"/>
              <p:cNvSpPr>
                <a:spLocks/>
              </p:cNvSpPr>
              <p:nvPr/>
            </p:nvSpPr>
            <p:spPr bwMode="auto">
              <a:xfrm>
                <a:off x="4124" y="3083"/>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6 w 12"/>
                  <a:gd name="T23" fmla="*/ 12 h 12"/>
                  <a:gd name="T24" fmla="*/ 6 w 12"/>
                  <a:gd name="T25" fmla="*/ 12 h 12"/>
                  <a:gd name="T26" fmla="*/ 6 w 12"/>
                  <a:gd name="T27" fmla="*/ 12 h 12"/>
                  <a:gd name="T28" fmla="*/ 12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4" name="Freeform 596"/>
              <p:cNvSpPr>
                <a:spLocks/>
              </p:cNvSpPr>
              <p:nvPr/>
            </p:nvSpPr>
            <p:spPr bwMode="auto">
              <a:xfrm>
                <a:off x="4124" y="3083"/>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6 w 12"/>
                  <a:gd name="T23" fmla="*/ 12 h 12"/>
                  <a:gd name="T24" fmla="*/ 6 w 12"/>
                  <a:gd name="T25" fmla="*/ 12 h 12"/>
                  <a:gd name="T26" fmla="*/ 6 w 12"/>
                  <a:gd name="T27" fmla="*/ 12 h 12"/>
                  <a:gd name="T28" fmla="*/ 12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5" name="Freeform 597"/>
              <p:cNvSpPr>
                <a:spLocks/>
              </p:cNvSpPr>
              <p:nvPr/>
            </p:nvSpPr>
            <p:spPr bwMode="auto">
              <a:xfrm>
                <a:off x="4136" y="3095"/>
                <a:ext cx="18" cy="12"/>
              </a:xfrm>
              <a:custGeom>
                <a:avLst/>
                <a:gdLst>
                  <a:gd name="T0" fmla="*/ 18 w 18"/>
                  <a:gd name="T1" fmla="*/ 6 h 12"/>
                  <a:gd name="T2" fmla="*/ 18 w 18"/>
                  <a:gd name="T3" fmla="*/ 6 h 12"/>
                  <a:gd name="T4" fmla="*/ 18 w 18"/>
                  <a:gd name="T5" fmla="*/ 0 h 12"/>
                  <a:gd name="T6" fmla="*/ 12 w 18"/>
                  <a:gd name="T7" fmla="*/ 0 h 12"/>
                  <a:gd name="T8" fmla="*/ 12 w 18"/>
                  <a:gd name="T9" fmla="*/ 0 h 12"/>
                  <a:gd name="T10" fmla="*/ 12 w 18"/>
                  <a:gd name="T11" fmla="*/ 0 h 12"/>
                  <a:gd name="T12" fmla="*/ 6 w 18"/>
                  <a:gd name="T13" fmla="*/ 0 h 12"/>
                  <a:gd name="T14" fmla="*/ 0 w 18"/>
                  <a:gd name="T15" fmla="*/ 0 h 12"/>
                  <a:gd name="T16" fmla="*/ 0 w 18"/>
                  <a:gd name="T17" fmla="*/ 0 h 12"/>
                  <a:gd name="T18" fmla="*/ 0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8" y="0"/>
                    </a:lnTo>
                    <a:lnTo>
                      <a:pt x="12" y="0"/>
                    </a:lnTo>
                    <a:lnTo>
                      <a:pt x="6" y="0"/>
                    </a:lnTo>
                    <a:lnTo>
                      <a:pt x="0" y="0"/>
                    </a:lnTo>
                    <a:lnTo>
                      <a:pt x="0" y="6"/>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6" name="Freeform 598"/>
              <p:cNvSpPr>
                <a:spLocks/>
              </p:cNvSpPr>
              <p:nvPr/>
            </p:nvSpPr>
            <p:spPr bwMode="auto">
              <a:xfrm>
                <a:off x="4136" y="3095"/>
                <a:ext cx="18" cy="12"/>
              </a:xfrm>
              <a:custGeom>
                <a:avLst/>
                <a:gdLst>
                  <a:gd name="T0" fmla="*/ 18 w 18"/>
                  <a:gd name="T1" fmla="*/ 6 h 12"/>
                  <a:gd name="T2" fmla="*/ 18 w 18"/>
                  <a:gd name="T3" fmla="*/ 6 h 12"/>
                  <a:gd name="T4" fmla="*/ 18 w 18"/>
                  <a:gd name="T5" fmla="*/ 0 h 12"/>
                  <a:gd name="T6" fmla="*/ 12 w 18"/>
                  <a:gd name="T7" fmla="*/ 0 h 12"/>
                  <a:gd name="T8" fmla="*/ 12 w 18"/>
                  <a:gd name="T9" fmla="*/ 0 h 12"/>
                  <a:gd name="T10" fmla="*/ 12 w 18"/>
                  <a:gd name="T11" fmla="*/ 0 h 12"/>
                  <a:gd name="T12" fmla="*/ 6 w 18"/>
                  <a:gd name="T13" fmla="*/ 0 h 12"/>
                  <a:gd name="T14" fmla="*/ 0 w 18"/>
                  <a:gd name="T15" fmla="*/ 0 h 12"/>
                  <a:gd name="T16" fmla="*/ 0 w 18"/>
                  <a:gd name="T17" fmla="*/ 0 h 12"/>
                  <a:gd name="T18" fmla="*/ 0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8" y="0"/>
                    </a:lnTo>
                    <a:lnTo>
                      <a:pt x="12" y="0"/>
                    </a:lnTo>
                    <a:lnTo>
                      <a:pt x="6" y="0"/>
                    </a:lnTo>
                    <a:lnTo>
                      <a:pt x="0" y="0"/>
                    </a:lnTo>
                    <a:lnTo>
                      <a:pt x="0" y="6"/>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7" name="Freeform 599"/>
              <p:cNvSpPr>
                <a:spLocks/>
              </p:cNvSpPr>
              <p:nvPr/>
            </p:nvSpPr>
            <p:spPr bwMode="auto">
              <a:xfrm>
                <a:off x="4154" y="3101"/>
                <a:ext cx="12" cy="12"/>
              </a:xfrm>
              <a:custGeom>
                <a:avLst/>
                <a:gdLst>
                  <a:gd name="T0" fmla="*/ 12 w 12"/>
                  <a:gd name="T1" fmla="*/ 12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8" name="Freeform 600"/>
              <p:cNvSpPr>
                <a:spLocks/>
              </p:cNvSpPr>
              <p:nvPr/>
            </p:nvSpPr>
            <p:spPr bwMode="auto">
              <a:xfrm>
                <a:off x="4154" y="3101"/>
                <a:ext cx="12" cy="12"/>
              </a:xfrm>
              <a:custGeom>
                <a:avLst/>
                <a:gdLst>
                  <a:gd name="T0" fmla="*/ 12 w 12"/>
                  <a:gd name="T1" fmla="*/ 12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69" name="Freeform 601"/>
              <p:cNvSpPr>
                <a:spLocks/>
              </p:cNvSpPr>
              <p:nvPr/>
            </p:nvSpPr>
            <p:spPr bwMode="auto">
              <a:xfrm>
                <a:off x="4166" y="3107"/>
                <a:ext cx="18" cy="12"/>
              </a:xfrm>
              <a:custGeom>
                <a:avLst/>
                <a:gdLst>
                  <a:gd name="T0" fmla="*/ 18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12"/>
                    </a:moveTo>
                    <a:lnTo>
                      <a:pt x="18" y="6"/>
                    </a:lnTo>
                    <a:lnTo>
                      <a:pt x="12" y="6"/>
                    </a:lnTo>
                    <a:lnTo>
                      <a:pt x="12" y="0"/>
                    </a:lnTo>
                    <a:lnTo>
                      <a:pt x="6" y="0"/>
                    </a:lnTo>
                    <a:lnTo>
                      <a:pt x="0" y="6"/>
                    </a:lnTo>
                    <a:lnTo>
                      <a:pt x="0" y="12"/>
                    </a:lnTo>
                    <a:lnTo>
                      <a:pt x="6" y="12"/>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0" name="Freeform 602"/>
              <p:cNvSpPr>
                <a:spLocks/>
              </p:cNvSpPr>
              <p:nvPr/>
            </p:nvSpPr>
            <p:spPr bwMode="auto">
              <a:xfrm>
                <a:off x="4166" y="3107"/>
                <a:ext cx="18" cy="12"/>
              </a:xfrm>
              <a:custGeom>
                <a:avLst/>
                <a:gdLst>
                  <a:gd name="T0" fmla="*/ 18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18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lnTo>
                      <a:pt x="18" y="6"/>
                    </a:lnTo>
                    <a:lnTo>
                      <a:pt x="12" y="6"/>
                    </a:lnTo>
                    <a:lnTo>
                      <a:pt x="12" y="0"/>
                    </a:lnTo>
                    <a:lnTo>
                      <a:pt x="6" y="0"/>
                    </a:lnTo>
                    <a:lnTo>
                      <a:pt x="0" y="6"/>
                    </a:lnTo>
                    <a:lnTo>
                      <a:pt x="0" y="12"/>
                    </a:lnTo>
                    <a:lnTo>
                      <a:pt x="6" y="12"/>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1" name="Freeform 603"/>
              <p:cNvSpPr>
                <a:spLocks/>
              </p:cNvSpPr>
              <p:nvPr/>
            </p:nvSpPr>
            <p:spPr bwMode="auto">
              <a:xfrm>
                <a:off x="4184" y="311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2" name="Freeform 604"/>
              <p:cNvSpPr>
                <a:spLocks/>
              </p:cNvSpPr>
              <p:nvPr/>
            </p:nvSpPr>
            <p:spPr bwMode="auto">
              <a:xfrm>
                <a:off x="4184" y="311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3" name="Freeform 605"/>
              <p:cNvSpPr>
                <a:spLocks/>
              </p:cNvSpPr>
              <p:nvPr/>
            </p:nvSpPr>
            <p:spPr bwMode="auto">
              <a:xfrm>
                <a:off x="4202" y="3119"/>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4" name="Freeform 606"/>
              <p:cNvSpPr>
                <a:spLocks/>
              </p:cNvSpPr>
              <p:nvPr/>
            </p:nvSpPr>
            <p:spPr bwMode="auto">
              <a:xfrm>
                <a:off x="4202" y="3119"/>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5" name="Freeform 607"/>
              <p:cNvSpPr>
                <a:spLocks/>
              </p:cNvSpPr>
              <p:nvPr/>
            </p:nvSpPr>
            <p:spPr bwMode="auto">
              <a:xfrm>
                <a:off x="4064" y="2825"/>
                <a:ext cx="330" cy="312"/>
              </a:xfrm>
              <a:custGeom>
                <a:avLst/>
                <a:gdLst>
                  <a:gd name="T0" fmla="*/ 330 w 330"/>
                  <a:gd name="T1" fmla="*/ 156 h 312"/>
                  <a:gd name="T2" fmla="*/ 312 w 330"/>
                  <a:gd name="T3" fmla="*/ 78 h 312"/>
                  <a:gd name="T4" fmla="*/ 252 w 330"/>
                  <a:gd name="T5" fmla="*/ 24 h 312"/>
                  <a:gd name="T6" fmla="*/ 168 w 330"/>
                  <a:gd name="T7" fmla="*/ 0 h 312"/>
                  <a:gd name="T8" fmla="*/ 168 w 330"/>
                  <a:gd name="T9" fmla="*/ 0 h 312"/>
                  <a:gd name="T10" fmla="*/ 84 w 330"/>
                  <a:gd name="T11" fmla="*/ 24 h 312"/>
                  <a:gd name="T12" fmla="*/ 24 w 330"/>
                  <a:gd name="T13" fmla="*/ 78 h 312"/>
                  <a:gd name="T14" fmla="*/ 0 w 330"/>
                  <a:gd name="T15" fmla="*/ 156 h 312"/>
                  <a:gd name="T16" fmla="*/ 0 w 330"/>
                  <a:gd name="T17" fmla="*/ 156 h 312"/>
                  <a:gd name="T18" fmla="*/ 24 w 330"/>
                  <a:gd name="T19" fmla="*/ 234 h 312"/>
                  <a:gd name="T20" fmla="*/ 84 w 330"/>
                  <a:gd name="T21" fmla="*/ 294 h 312"/>
                  <a:gd name="T22" fmla="*/ 168 w 330"/>
                  <a:gd name="T23" fmla="*/ 312 h 312"/>
                  <a:gd name="T24" fmla="*/ 168 w 330"/>
                  <a:gd name="T25" fmla="*/ 312 h 312"/>
                  <a:gd name="T26" fmla="*/ 252 w 330"/>
                  <a:gd name="T27" fmla="*/ 294 h 312"/>
                  <a:gd name="T28" fmla="*/ 312 w 330"/>
                  <a:gd name="T29" fmla="*/ 234 h 312"/>
                  <a:gd name="T30" fmla="*/ 330 w 330"/>
                  <a:gd name="T31" fmla="*/ 156 h 312"/>
                  <a:gd name="T32" fmla="*/ 330 w 330"/>
                  <a:gd name="T33" fmla="*/ 156 h 3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0"/>
                  <a:gd name="T52" fmla="*/ 0 h 312"/>
                  <a:gd name="T53" fmla="*/ 330 w 330"/>
                  <a:gd name="T54" fmla="*/ 312 h 3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0" h="312">
                    <a:moveTo>
                      <a:pt x="330" y="156"/>
                    </a:moveTo>
                    <a:lnTo>
                      <a:pt x="312" y="78"/>
                    </a:lnTo>
                    <a:lnTo>
                      <a:pt x="252" y="24"/>
                    </a:lnTo>
                    <a:lnTo>
                      <a:pt x="168" y="0"/>
                    </a:lnTo>
                    <a:lnTo>
                      <a:pt x="84" y="24"/>
                    </a:lnTo>
                    <a:lnTo>
                      <a:pt x="24" y="78"/>
                    </a:lnTo>
                    <a:lnTo>
                      <a:pt x="0" y="156"/>
                    </a:lnTo>
                    <a:lnTo>
                      <a:pt x="24" y="234"/>
                    </a:lnTo>
                    <a:lnTo>
                      <a:pt x="84" y="294"/>
                    </a:lnTo>
                    <a:lnTo>
                      <a:pt x="168" y="312"/>
                    </a:lnTo>
                    <a:lnTo>
                      <a:pt x="252" y="294"/>
                    </a:lnTo>
                    <a:lnTo>
                      <a:pt x="312" y="234"/>
                    </a:lnTo>
                    <a:lnTo>
                      <a:pt x="330" y="156"/>
                    </a:lnTo>
                    <a:close/>
                  </a:path>
                </a:pathLst>
              </a:custGeom>
              <a:solidFill>
                <a:srgbClr val="D9F1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76" name="Freeform 608"/>
              <p:cNvSpPr>
                <a:spLocks/>
              </p:cNvSpPr>
              <p:nvPr/>
            </p:nvSpPr>
            <p:spPr bwMode="auto">
              <a:xfrm>
                <a:off x="4064" y="2825"/>
                <a:ext cx="330" cy="312"/>
              </a:xfrm>
              <a:custGeom>
                <a:avLst/>
                <a:gdLst>
                  <a:gd name="T0" fmla="*/ 330 w 330"/>
                  <a:gd name="T1" fmla="*/ 156 h 312"/>
                  <a:gd name="T2" fmla="*/ 312 w 330"/>
                  <a:gd name="T3" fmla="*/ 78 h 312"/>
                  <a:gd name="T4" fmla="*/ 252 w 330"/>
                  <a:gd name="T5" fmla="*/ 24 h 312"/>
                  <a:gd name="T6" fmla="*/ 168 w 330"/>
                  <a:gd name="T7" fmla="*/ 0 h 312"/>
                  <a:gd name="T8" fmla="*/ 168 w 330"/>
                  <a:gd name="T9" fmla="*/ 0 h 312"/>
                  <a:gd name="T10" fmla="*/ 84 w 330"/>
                  <a:gd name="T11" fmla="*/ 24 h 312"/>
                  <a:gd name="T12" fmla="*/ 24 w 330"/>
                  <a:gd name="T13" fmla="*/ 78 h 312"/>
                  <a:gd name="T14" fmla="*/ 0 w 330"/>
                  <a:gd name="T15" fmla="*/ 156 h 312"/>
                  <a:gd name="T16" fmla="*/ 0 w 330"/>
                  <a:gd name="T17" fmla="*/ 156 h 312"/>
                  <a:gd name="T18" fmla="*/ 24 w 330"/>
                  <a:gd name="T19" fmla="*/ 234 h 312"/>
                  <a:gd name="T20" fmla="*/ 84 w 330"/>
                  <a:gd name="T21" fmla="*/ 294 h 312"/>
                  <a:gd name="T22" fmla="*/ 168 w 330"/>
                  <a:gd name="T23" fmla="*/ 312 h 312"/>
                  <a:gd name="T24" fmla="*/ 168 w 330"/>
                  <a:gd name="T25" fmla="*/ 312 h 312"/>
                  <a:gd name="T26" fmla="*/ 252 w 330"/>
                  <a:gd name="T27" fmla="*/ 294 h 312"/>
                  <a:gd name="T28" fmla="*/ 312 w 330"/>
                  <a:gd name="T29" fmla="*/ 234 h 312"/>
                  <a:gd name="T30" fmla="*/ 330 w 330"/>
                  <a:gd name="T31" fmla="*/ 156 h 312"/>
                  <a:gd name="T32" fmla="*/ 330 w 330"/>
                  <a:gd name="T33" fmla="*/ 156 h 312"/>
                  <a:gd name="T34" fmla="*/ 330 w 330"/>
                  <a:gd name="T35" fmla="*/ 156 h 3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0"/>
                  <a:gd name="T55" fmla="*/ 0 h 312"/>
                  <a:gd name="T56" fmla="*/ 330 w 330"/>
                  <a:gd name="T57" fmla="*/ 312 h 3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0" h="312">
                    <a:moveTo>
                      <a:pt x="330" y="156"/>
                    </a:moveTo>
                    <a:lnTo>
                      <a:pt x="312" y="78"/>
                    </a:lnTo>
                    <a:lnTo>
                      <a:pt x="252" y="24"/>
                    </a:lnTo>
                    <a:lnTo>
                      <a:pt x="168" y="0"/>
                    </a:lnTo>
                    <a:lnTo>
                      <a:pt x="84" y="24"/>
                    </a:lnTo>
                    <a:lnTo>
                      <a:pt x="24" y="78"/>
                    </a:lnTo>
                    <a:lnTo>
                      <a:pt x="0" y="156"/>
                    </a:lnTo>
                    <a:lnTo>
                      <a:pt x="24" y="234"/>
                    </a:lnTo>
                    <a:lnTo>
                      <a:pt x="84" y="294"/>
                    </a:lnTo>
                    <a:lnTo>
                      <a:pt x="168" y="312"/>
                    </a:lnTo>
                    <a:lnTo>
                      <a:pt x="252" y="294"/>
                    </a:lnTo>
                    <a:lnTo>
                      <a:pt x="312" y="234"/>
                    </a:lnTo>
                    <a:lnTo>
                      <a:pt x="330" y="15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29" name="Group 609"/>
            <p:cNvGrpSpPr>
              <a:grpSpLocks/>
            </p:cNvGrpSpPr>
            <p:nvPr/>
          </p:nvGrpSpPr>
          <p:grpSpPr bwMode="auto">
            <a:xfrm>
              <a:off x="4016" y="1907"/>
              <a:ext cx="480" cy="1284"/>
              <a:chOff x="4016" y="1907"/>
              <a:chExt cx="480" cy="1284"/>
            </a:xfrm>
          </p:grpSpPr>
          <p:sp>
            <p:nvSpPr>
              <p:cNvPr id="18277" name="Freeform 610"/>
              <p:cNvSpPr>
                <a:spLocks/>
              </p:cNvSpPr>
              <p:nvPr/>
            </p:nvSpPr>
            <p:spPr bwMode="auto">
              <a:xfrm>
                <a:off x="4016" y="2957"/>
                <a:ext cx="24" cy="48"/>
              </a:xfrm>
              <a:custGeom>
                <a:avLst/>
                <a:gdLst>
                  <a:gd name="T0" fmla="*/ 24 w 24"/>
                  <a:gd name="T1" fmla="*/ 24 h 48"/>
                  <a:gd name="T2" fmla="*/ 18 w 24"/>
                  <a:gd name="T3" fmla="*/ 12 h 48"/>
                  <a:gd name="T4" fmla="*/ 18 w 24"/>
                  <a:gd name="T5" fmla="*/ 6 h 48"/>
                  <a:gd name="T6" fmla="*/ 12 w 24"/>
                  <a:gd name="T7" fmla="*/ 0 h 48"/>
                  <a:gd name="T8" fmla="*/ 12 w 24"/>
                  <a:gd name="T9" fmla="*/ 0 h 48"/>
                  <a:gd name="T10" fmla="*/ 6 w 24"/>
                  <a:gd name="T11" fmla="*/ 6 h 48"/>
                  <a:gd name="T12" fmla="*/ 0 w 24"/>
                  <a:gd name="T13" fmla="*/ 12 h 48"/>
                  <a:gd name="T14" fmla="*/ 0 w 24"/>
                  <a:gd name="T15" fmla="*/ 24 h 48"/>
                  <a:gd name="T16" fmla="*/ 0 w 24"/>
                  <a:gd name="T17" fmla="*/ 24 h 48"/>
                  <a:gd name="T18" fmla="*/ 0 w 24"/>
                  <a:gd name="T19" fmla="*/ 36 h 48"/>
                  <a:gd name="T20" fmla="*/ 6 w 24"/>
                  <a:gd name="T21" fmla="*/ 48 h 48"/>
                  <a:gd name="T22" fmla="*/ 12 w 24"/>
                  <a:gd name="T23" fmla="*/ 48 h 48"/>
                  <a:gd name="T24" fmla="*/ 12 w 24"/>
                  <a:gd name="T25" fmla="*/ 48 h 48"/>
                  <a:gd name="T26" fmla="*/ 18 w 24"/>
                  <a:gd name="T27" fmla="*/ 48 h 48"/>
                  <a:gd name="T28" fmla="*/ 18 w 24"/>
                  <a:gd name="T29" fmla="*/ 36 h 48"/>
                  <a:gd name="T30" fmla="*/ 24 w 24"/>
                  <a:gd name="T31" fmla="*/ 24 h 48"/>
                  <a:gd name="T32" fmla="*/ 24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24" y="24"/>
                    </a:moveTo>
                    <a:lnTo>
                      <a:pt x="18" y="12"/>
                    </a:lnTo>
                    <a:lnTo>
                      <a:pt x="18" y="6"/>
                    </a:lnTo>
                    <a:lnTo>
                      <a:pt x="12" y="0"/>
                    </a:lnTo>
                    <a:lnTo>
                      <a:pt x="6" y="6"/>
                    </a:lnTo>
                    <a:lnTo>
                      <a:pt x="0" y="12"/>
                    </a:lnTo>
                    <a:lnTo>
                      <a:pt x="0" y="24"/>
                    </a:lnTo>
                    <a:lnTo>
                      <a:pt x="0" y="36"/>
                    </a:lnTo>
                    <a:lnTo>
                      <a:pt x="6" y="48"/>
                    </a:lnTo>
                    <a:lnTo>
                      <a:pt x="12" y="48"/>
                    </a:lnTo>
                    <a:lnTo>
                      <a:pt x="18" y="48"/>
                    </a:lnTo>
                    <a:lnTo>
                      <a:pt x="18" y="36"/>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8" name="Rectangle 611"/>
              <p:cNvSpPr>
                <a:spLocks noChangeArrowheads="1"/>
              </p:cNvSpPr>
              <p:nvPr/>
            </p:nvSpPr>
            <p:spPr bwMode="auto">
              <a:xfrm>
                <a:off x="4046" y="2975"/>
                <a:ext cx="18" cy="12"/>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9" name="Line 612"/>
              <p:cNvSpPr>
                <a:spLocks noChangeShapeType="1"/>
              </p:cNvSpPr>
              <p:nvPr/>
            </p:nvSpPr>
            <p:spPr bwMode="auto">
              <a:xfrm>
                <a:off x="4034" y="2981"/>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0" name="Freeform 613"/>
              <p:cNvSpPr>
                <a:spLocks/>
              </p:cNvSpPr>
              <p:nvPr/>
            </p:nvSpPr>
            <p:spPr bwMode="auto">
              <a:xfrm>
                <a:off x="4028" y="3035"/>
                <a:ext cx="30" cy="42"/>
              </a:xfrm>
              <a:custGeom>
                <a:avLst/>
                <a:gdLst>
                  <a:gd name="T0" fmla="*/ 24 w 30"/>
                  <a:gd name="T1" fmla="*/ 18 h 42"/>
                  <a:gd name="T2" fmla="*/ 18 w 30"/>
                  <a:gd name="T3" fmla="*/ 6 h 42"/>
                  <a:gd name="T4" fmla="*/ 12 w 30"/>
                  <a:gd name="T5" fmla="*/ 0 h 42"/>
                  <a:gd name="T6" fmla="*/ 6 w 30"/>
                  <a:gd name="T7" fmla="*/ 0 h 42"/>
                  <a:gd name="T8" fmla="*/ 6 w 30"/>
                  <a:gd name="T9" fmla="*/ 0 h 42"/>
                  <a:gd name="T10" fmla="*/ 0 w 30"/>
                  <a:gd name="T11" fmla="*/ 6 h 42"/>
                  <a:gd name="T12" fmla="*/ 0 w 30"/>
                  <a:gd name="T13" fmla="*/ 12 h 42"/>
                  <a:gd name="T14" fmla="*/ 6 w 30"/>
                  <a:gd name="T15" fmla="*/ 24 h 42"/>
                  <a:gd name="T16" fmla="*/ 6 w 30"/>
                  <a:gd name="T17" fmla="*/ 24 h 42"/>
                  <a:gd name="T18" fmla="*/ 12 w 30"/>
                  <a:gd name="T19" fmla="*/ 36 h 42"/>
                  <a:gd name="T20" fmla="*/ 18 w 30"/>
                  <a:gd name="T21" fmla="*/ 42 h 42"/>
                  <a:gd name="T22" fmla="*/ 24 w 30"/>
                  <a:gd name="T23" fmla="*/ 42 h 42"/>
                  <a:gd name="T24" fmla="*/ 24 w 30"/>
                  <a:gd name="T25" fmla="*/ 42 h 42"/>
                  <a:gd name="T26" fmla="*/ 30 w 30"/>
                  <a:gd name="T27" fmla="*/ 42 h 42"/>
                  <a:gd name="T28" fmla="*/ 30 w 30"/>
                  <a:gd name="T29" fmla="*/ 30 h 42"/>
                  <a:gd name="T30" fmla="*/ 24 w 30"/>
                  <a:gd name="T31" fmla="*/ 18 h 42"/>
                  <a:gd name="T32" fmla="*/ 24 w 30"/>
                  <a:gd name="T33" fmla="*/ 18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2"/>
                  <a:gd name="T53" fmla="*/ 30 w 3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2">
                    <a:moveTo>
                      <a:pt x="24" y="18"/>
                    </a:moveTo>
                    <a:lnTo>
                      <a:pt x="18" y="6"/>
                    </a:lnTo>
                    <a:lnTo>
                      <a:pt x="12" y="0"/>
                    </a:lnTo>
                    <a:lnTo>
                      <a:pt x="6" y="0"/>
                    </a:lnTo>
                    <a:lnTo>
                      <a:pt x="0" y="6"/>
                    </a:lnTo>
                    <a:lnTo>
                      <a:pt x="0" y="12"/>
                    </a:lnTo>
                    <a:lnTo>
                      <a:pt x="6" y="24"/>
                    </a:lnTo>
                    <a:lnTo>
                      <a:pt x="12" y="36"/>
                    </a:lnTo>
                    <a:lnTo>
                      <a:pt x="18" y="42"/>
                    </a:lnTo>
                    <a:lnTo>
                      <a:pt x="24" y="42"/>
                    </a:lnTo>
                    <a:lnTo>
                      <a:pt x="30" y="42"/>
                    </a:lnTo>
                    <a:lnTo>
                      <a:pt x="30" y="30"/>
                    </a:lnTo>
                    <a:lnTo>
                      <a:pt x="24"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1" name="Freeform 614"/>
              <p:cNvSpPr>
                <a:spLocks/>
              </p:cNvSpPr>
              <p:nvPr/>
            </p:nvSpPr>
            <p:spPr bwMode="auto">
              <a:xfrm>
                <a:off x="4058" y="3041"/>
                <a:ext cx="24" cy="12"/>
              </a:xfrm>
              <a:custGeom>
                <a:avLst/>
                <a:gdLst>
                  <a:gd name="T0" fmla="*/ 18 w 24"/>
                  <a:gd name="T1" fmla="*/ 0 h 12"/>
                  <a:gd name="T2" fmla="*/ 0 w 24"/>
                  <a:gd name="T3" fmla="*/ 6 h 12"/>
                  <a:gd name="T4" fmla="*/ 0 w 24"/>
                  <a:gd name="T5" fmla="*/ 12 h 12"/>
                  <a:gd name="T6" fmla="*/ 24 w 24"/>
                  <a:gd name="T7" fmla="*/ 6 h 12"/>
                  <a:gd name="T8" fmla="*/ 18 w 24"/>
                  <a:gd name="T9" fmla="*/ 0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18" y="0"/>
                    </a:moveTo>
                    <a:lnTo>
                      <a:pt x="0" y="6"/>
                    </a:lnTo>
                    <a:lnTo>
                      <a:pt x="0" y="12"/>
                    </a:lnTo>
                    <a:lnTo>
                      <a:pt x="24" y="6"/>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2" name="Line 615"/>
              <p:cNvSpPr>
                <a:spLocks noChangeShapeType="1"/>
              </p:cNvSpPr>
              <p:nvPr/>
            </p:nvSpPr>
            <p:spPr bwMode="auto">
              <a:xfrm>
                <a:off x="4052" y="3053"/>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3" name="Freeform 616"/>
              <p:cNvSpPr>
                <a:spLocks/>
              </p:cNvSpPr>
              <p:nvPr/>
            </p:nvSpPr>
            <p:spPr bwMode="auto">
              <a:xfrm>
                <a:off x="4064" y="3101"/>
                <a:ext cx="42" cy="36"/>
              </a:xfrm>
              <a:custGeom>
                <a:avLst/>
                <a:gdLst>
                  <a:gd name="T0" fmla="*/ 30 w 42"/>
                  <a:gd name="T1" fmla="*/ 12 h 36"/>
                  <a:gd name="T2" fmla="*/ 18 w 42"/>
                  <a:gd name="T3" fmla="*/ 6 h 36"/>
                  <a:gd name="T4" fmla="*/ 12 w 42"/>
                  <a:gd name="T5" fmla="*/ 0 h 36"/>
                  <a:gd name="T6" fmla="*/ 6 w 42"/>
                  <a:gd name="T7" fmla="*/ 0 h 36"/>
                  <a:gd name="T8" fmla="*/ 6 w 42"/>
                  <a:gd name="T9" fmla="*/ 0 h 36"/>
                  <a:gd name="T10" fmla="*/ 0 w 42"/>
                  <a:gd name="T11" fmla="*/ 6 h 36"/>
                  <a:gd name="T12" fmla="*/ 6 w 42"/>
                  <a:gd name="T13" fmla="*/ 18 h 36"/>
                  <a:gd name="T14" fmla="*/ 12 w 42"/>
                  <a:gd name="T15" fmla="*/ 24 h 36"/>
                  <a:gd name="T16" fmla="*/ 12 w 42"/>
                  <a:gd name="T17" fmla="*/ 24 h 36"/>
                  <a:gd name="T18" fmla="*/ 24 w 42"/>
                  <a:gd name="T19" fmla="*/ 36 h 36"/>
                  <a:gd name="T20" fmla="*/ 36 w 42"/>
                  <a:gd name="T21" fmla="*/ 36 h 36"/>
                  <a:gd name="T22" fmla="*/ 42 w 42"/>
                  <a:gd name="T23" fmla="*/ 36 h 36"/>
                  <a:gd name="T24" fmla="*/ 42 w 42"/>
                  <a:gd name="T25" fmla="*/ 36 h 36"/>
                  <a:gd name="T26" fmla="*/ 42 w 42"/>
                  <a:gd name="T27" fmla="*/ 30 h 36"/>
                  <a:gd name="T28" fmla="*/ 36 w 42"/>
                  <a:gd name="T29" fmla="*/ 24 h 36"/>
                  <a:gd name="T30" fmla="*/ 30 w 42"/>
                  <a:gd name="T31" fmla="*/ 12 h 36"/>
                  <a:gd name="T32" fmla="*/ 30 w 42"/>
                  <a:gd name="T33" fmla="*/ 12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30" y="12"/>
                    </a:moveTo>
                    <a:lnTo>
                      <a:pt x="18" y="6"/>
                    </a:lnTo>
                    <a:lnTo>
                      <a:pt x="12" y="0"/>
                    </a:lnTo>
                    <a:lnTo>
                      <a:pt x="6" y="0"/>
                    </a:lnTo>
                    <a:lnTo>
                      <a:pt x="0" y="6"/>
                    </a:lnTo>
                    <a:lnTo>
                      <a:pt x="6" y="18"/>
                    </a:lnTo>
                    <a:lnTo>
                      <a:pt x="12" y="24"/>
                    </a:lnTo>
                    <a:lnTo>
                      <a:pt x="24" y="36"/>
                    </a:lnTo>
                    <a:lnTo>
                      <a:pt x="36" y="36"/>
                    </a:lnTo>
                    <a:lnTo>
                      <a:pt x="42" y="36"/>
                    </a:lnTo>
                    <a:lnTo>
                      <a:pt x="42" y="30"/>
                    </a:lnTo>
                    <a:lnTo>
                      <a:pt x="36" y="24"/>
                    </a:lnTo>
                    <a:lnTo>
                      <a:pt x="3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4" name="Freeform 617"/>
              <p:cNvSpPr>
                <a:spLocks/>
              </p:cNvSpPr>
              <p:nvPr/>
            </p:nvSpPr>
            <p:spPr bwMode="auto">
              <a:xfrm>
                <a:off x="4094" y="3089"/>
                <a:ext cx="24" cy="24"/>
              </a:xfrm>
              <a:custGeom>
                <a:avLst/>
                <a:gdLst>
                  <a:gd name="T0" fmla="*/ 18 w 24"/>
                  <a:gd name="T1" fmla="*/ 0 h 24"/>
                  <a:gd name="T2" fmla="*/ 0 w 24"/>
                  <a:gd name="T3" fmla="*/ 18 h 24"/>
                  <a:gd name="T4" fmla="*/ 6 w 24"/>
                  <a:gd name="T5" fmla="*/ 24 h 24"/>
                  <a:gd name="T6" fmla="*/ 24 w 24"/>
                  <a:gd name="T7" fmla="*/ 6 h 24"/>
                  <a:gd name="T8" fmla="*/ 18 w 24"/>
                  <a:gd name="T9" fmla="*/ 0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18" y="0"/>
                    </a:moveTo>
                    <a:lnTo>
                      <a:pt x="0" y="18"/>
                    </a:lnTo>
                    <a:lnTo>
                      <a:pt x="6" y="24"/>
                    </a:lnTo>
                    <a:lnTo>
                      <a:pt x="24" y="6"/>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5" name="Line 618"/>
              <p:cNvSpPr>
                <a:spLocks noChangeShapeType="1"/>
              </p:cNvSpPr>
              <p:nvPr/>
            </p:nvSpPr>
            <p:spPr bwMode="auto">
              <a:xfrm flipV="1">
                <a:off x="4094" y="310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6" name="Freeform 619"/>
              <p:cNvSpPr>
                <a:spLocks/>
              </p:cNvSpPr>
              <p:nvPr/>
            </p:nvSpPr>
            <p:spPr bwMode="auto">
              <a:xfrm>
                <a:off x="4130" y="3149"/>
                <a:ext cx="48" cy="24"/>
              </a:xfrm>
              <a:custGeom>
                <a:avLst/>
                <a:gdLst>
                  <a:gd name="T0" fmla="*/ 24 w 48"/>
                  <a:gd name="T1" fmla="*/ 6 h 24"/>
                  <a:gd name="T2" fmla="*/ 12 w 48"/>
                  <a:gd name="T3" fmla="*/ 0 h 24"/>
                  <a:gd name="T4" fmla="*/ 6 w 48"/>
                  <a:gd name="T5" fmla="*/ 0 h 24"/>
                  <a:gd name="T6" fmla="*/ 0 w 48"/>
                  <a:gd name="T7" fmla="*/ 6 h 24"/>
                  <a:gd name="T8" fmla="*/ 0 w 48"/>
                  <a:gd name="T9" fmla="*/ 6 h 24"/>
                  <a:gd name="T10" fmla="*/ 0 w 48"/>
                  <a:gd name="T11" fmla="*/ 12 h 24"/>
                  <a:gd name="T12" fmla="*/ 6 w 48"/>
                  <a:gd name="T13" fmla="*/ 18 h 24"/>
                  <a:gd name="T14" fmla="*/ 18 w 48"/>
                  <a:gd name="T15" fmla="*/ 24 h 24"/>
                  <a:gd name="T16" fmla="*/ 18 w 48"/>
                  <a:gd name="T17" fmla="*/ 24 h 24"/>
                  <a:gd name="T18" fmla="*/ 30 w 48"/>
                  <a:gd name="T19" fmla="*/ 24 h 24"/>
                  <a:gd name="T20" fmla="*/ 42 w 48"/>
                  <a:gd name="T21" fmla="*/ 24 h 24"/>
                  <a:gd name="T22" fmla="*/ 48 w 48"/>
                  <a:gd name="T23" fmla="*/ 24 h 24"/>
                  <a:gd name="T24" fmla="*/ 48 w 48"/>
                  <a:gd name="T25" fmla="*/ 24 h 24"/>
                  <a:gd name="T26" fmla="*/ 42 w 48"/>
                  <a:gd name="T27" fmla="*/ 18 h 24"/>
                  <a:gd name="T28" fmla="*/ 36 w 48"/>
                  <a:gd name="T29" fmla="*/ 12 h 24"/>
                  <a:gd name="T30" fmla="*/ 24 w 48"/>
                  <a:gd name="T31" fmla="*/ 6 h 24"/>
                  <a:gd name="T32" fmla="*/ 24 w 48"/>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24" y="6"/>
                    </a:moveTo>
                    <a:lnTo>
                      <a:pt x="12" y="0"/>
                    </a:lnTo>
                    <a:lnTo>
                      <a:pt x="6" y="0"/>
                    </a:lnTo>
                    <a:lnTo>
                      <a:pt x="0" y="6"/>
                    </a:lnTo>
                    <a:lnTo>
                      <a:pt x="0" y="12"/>
                    </a:lnTo>
                    <a:lnTo>
                      <a:pt x="6" y="18"/>
                    </a:lnTo>
                    <a:lnTo>
                      <a:pt x="18" y="24"/>
                    </a:lnTo>
                    <a:lnTo>
                      <a:pt x="30" y="24"/>
                    </a:lnTo>
                    <a:lnTo>
                      <a:pt x="42" y="24"/>
                    </a:lnTo>
                    <a:lnTo>
                      <a:pt x="48" y="24"/>
                    </a:lnTo>
                    <a:lnTo>
                      <a:pt x="42" y="18"/>
                    </a:lnTo>
                    <a:lnTo>
                      <a:pt x="36" y="12"/>
                    </a:lnTo>
                    <a:lnTo>
                      <a:pt x="24"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7" name="Freeform 620"/>
              <p:cNvSpPr>
                <a:spLocks/>
              </p:cNvSpPr>
              <p:nvPr/>
            </p:nvSpPr>
            <p:spPr bwMode="auto">
              <a:xfrm>
                <a:off x="4154" y="3125"/>
                <a:ext cx="18" cy="24"/>
              </a:xfrm>
              <a:custGeom>
                <a:avLst/>
                <a:gdLst>
                  <a:gd name="T0" fmla="*/ 12 w 18"/>
                  <a:gd name="T1" fmla="*/ 0 h 24"/>
                  <a:gd name="T2" fmla="*/ 0 w 18"/>
                  <a:gd name="T3" fmla="*/ 18 h 24"/>
                  <a:gd name="T4" fmla="*/ 12 w 18"/>
                  <a:gd name="T5" fmla="*/ 24 h 24"/>
                  <a:gd name="T6" fmla="*/ 18 w 18"/>
                  <a:gd name="T7" fmla="*/ 6 h 24"/>
                  <a:gd name="T8" fmla="*/ 12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2" y="0"/>
                    </a:moveTo>
                    <a:lnTo>
                      <a:pt x="0" y="18"/>
                    </a:lnTo>
                    <a:lnTo>
                      <a:pt x="12" y="24"/>
                    </a:lnTo>
                    <a:lnTo>
                      <a:pt x="18" y="6"/>
                    </a:lnTo>
                    <a:lnTo>
                      <a:pt x="1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8" name="Line 621"/>
              <p:cNvSpPr>
                <a:spLocks noChangeShapeType="1"/>
              </p:cNvSpPr>
              <p:nvPr/>
            </p:nvSpPr>
            <p:spPr bwMode="auto">
              <a:xfrm flipV="1">
                <a:off x="4154" y="3149"/>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89" name="Freeform 622"/>
              <p:cNvSpPr>
                <a:spLocks/>
              </p:cNvSpPr>
              <p:nvPr/>
            </p:nvSpPr>
            <p:spPr bwMode="auto">
              <a:xfrm>
                <a:off x="4202" y="3167"/>
                <a:ext cx="54" cy="24"/>
              </a:xfrm>
              <a:custGeom>
                <a:avLst/>
                <a:gdLst>
                  <a:gd name="T0" fmla="*/ 30 w 54"/>
                  <a:gd name="T1" fmla="*/ 0 h 24"/>
                  <a:gd name="T2" fmla="*/ 18 w 54"/>
                  <a:gd name="T3" fmla="*/ 0 h 24"/>
                  <a:gd name="T4" fmla="*/ 6 w 54"/>
                  <a:gd name="T5" fmla="*/ 6 h 24"/>
                  <a:gd name="T6" fmla="*/ 0 w 54"/>
                  <a:gd name="T7" fmla="*/ 12 h 24"/>
                  <a:gd name="T8" fmla="*/ 0 w 54"/>
                  <a:gd name="T9" fmla="*/ 12 h 24"/>
                  <a:gd name="T10" fmla="*/ 6 w 54"/>
                  <a:gd name="T11" fmla="*/ 18 h 24"/>
                  <a:gd name="T12" fmla="*/ 18 w 54"/>
                  <a:gd name="T13" fmla="*/ 18 h 24"/>
                  <a:gd name="T14" fmla="*/ 30 w 54"/>
                  <a:gd name="T15" fmla="*/ 24 h 24"/>
                  <a:gd name="T16" fmla="*/ 30 w 54"/>
                  <a:gd name="T17" fmla="*/ 24 h 24"/>
                  <a:gd name="T18" fmla="*/ 42 w 54"/>
                  <a:gd name="T19" fmla="*/ 18 h 24"/>
                  <a:gd name="T20" fmla="*/ 48 w 54"/>
                  <a:gd name="T21" fmla="*/ 18 h 24"/>
                  <a:gd name="T22" fmla="*/ 54 w 54"/>
                  <a:gd name="T23" fmla="*/ 12 h 24"/>
                  <a:gd name="T24" fmla="*/ 54 w 54"/>
                  <a:gd name="T25" fmla="*/ 12 h 24"/>
                  <a:gd name="T26" fmla="*/ 48 w 54"/>
                  <a:gd name="T27" fmla="*/ 6 h 24"/>
                  <a:gd name="T28" fmla="*/ 42 w 54"/>
                  <a:gd name="T29" fmla="*/ 0 h 24"/>
                  <a:gd name="T30" fmla="*/ 30 w 54"/>
                  <a:gd name="T31" fmla="*/ 0 h 24"/>
                  <a:gd name="T32" fmla="*/ 30 w 54"/>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30" y="0"/>
                    </a:moveTo>
                    <a:lnTo>
                      <a:pt x="18" y="0"/>
                    </a:lnTo>
                    <a:lnTo>
                      <a:pt x="6" y="6"/>
                    </a:lnTo>
                    <a:lnTo>
                      <a:pt x="0" y="12"/>
                    </a:lnTo>
                    <a:lnTo>
                      <a:pt x="6" y="18"/>
                    </a:lnTo>
                    <a:lnTo>
                      <a:pt x="18" y="18"/>
                    </a:lnTo>
                    <a:lnTo>
                      <a:pt x="30" y="24"/>
                    </a:lnTo>
                    <a:lnTo>
                      <a:pt x="42" y="18"/>
                    </a:lnTo>
                    <a:lnTo>
                      <a:pt x="48" y="18"/>
                    </a:lnTo>
                    <a:lnTo>
                      <a:pt x="54" y="12"/>
                    </a:lnTo>
                    <a:lnTo>
                      <a:pt x="48" y="6"/>
                    </a:lnTo>
                    <a:lnTo>
                      <a:pt x="42" y="0"/>
                    </a:lnTo>
                    <a:lnTo>
                      <a:pt x="3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0" name="Rectangle 623"/>
              <p:cNvSpPr>
                <a:spLocks noChangeArrowheads="1"/>
              </p:cNvSpPr>
              <p:nvPr/>
            </p:nvSpPr>
            <p:spPr bwMode="auto">
              <a:xfrm>
                <a:off x="4226" y="3143"/>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1" name="Line 624"/>
              <p:cNvSpPr>
                <a:spLocks noChangeShapeType="1"/>
              </p:cNvSpPr>
              <p:nvPr/>
            </p:nvSpPr>
            <p:spPr bwMode="auto">
              <a:xfrm flipV="1">
                <a:off x="4232" y="3161"/>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2" name="Freeform 625"/>
              <p:cNvSpPr>
                <a:spLocks/>
              </p:cNvSpPr>
              <p:nvPr/>
            </p:nvSpPr>
            <p:spPr bwMode="auto">
              <a:xfrm>
                <a:off x="4286" y="3149"/>
                <a:ext cx="48" cy="30"/>
              </a:xfrm>
              <a:custGeom>
                <a:avLst/>
                <a:gdLst>
                  <a:gd name="T0" fmla="*/ 18 w 48"/>
                  <a:gd name="T1" fmla="*/ 6 h 30"/>
                  <a:gd name="T2" fmla="*/ 6 w 48"/>
                  <a:gd name="T3" fmla="*/ 12 h 30"/>
                  <a:gd name="T4" fmla="*/ 0 w 48"/>
                  <a:gd name="T5" fmla="*/ 18 h 30"/>
                  <a:gd name="T6" fmla="*/ 0 w 48"/>
                  <a:gd name="T7" fmla="*/ 24 h 30"/>
                  <a:gd name="T8" fmla="*/ 0 w 48"/>
                  <a:gd name="T9" fmla="*/ 24 h 30"/>
                  <a:gd name="T10" fmla="*/ 6 w 48"/>
                  <a:gd name="T11" fmla="*/ 30 h 30"/>
                  <a:gd name="T12" fmla="*/ 12 w 48"/>
                  <a:gd name="T13" fmla="*/ 30 h 30"/>
                  <a:gd name="T14" fmla="*/ 30 w 48"/>
                  <a:gd name="T15" fmla="*/ 24 h 30"/>
                  <a:gd name="T16" fmla="*/ 30 w 48"/>
                  <a:gd name="T17" fmla="*/ 24 h 30"/>
                  <a:gd name="T18" fmla="*/ 36 w 48"/>
                  <a:gd name="T19" fmla="*/ 18 h 30"/>
                  <a:gd name="T20" fmla="*/ 48 w 48"/>
                  <a:gd name="T21" fmla="*/ 12 h 30"/>
                  <a:gd name="T22" fmla="*/ 48 w 48"/>
                  <a:gd name="T23" fmla="*/ 6 h 30"/>
                  <a:gd name="T24" fmla="*/ 48 w 48"/>
                  <a:gd name="T25" fmla="*/ 6 h 30"/>
                  <a:gd name="T26" fmla="*/ 42 w 48"/>
                  <a:gd name="T27" fmla="*/ 0 h 30"/>
                  <a:gd name="T28" fmla="*/ 30 w 48"/>
                  <a:gd name="T29" fmla="*/ 0 h 30"/>
                  <a:gd name="T30" fmla="*/ 18 w 48"/>
                  <a:gd name="T31" fmla="*/ 6 h 30"/>
                  <a:gd name="T32" fmla="*/ 18 w 48"/>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18" y="6"/>
                    </a:moveTo>
                    <a:lnTo>
                      <a:pt x="6" y="12"/>
                    </a:lnTo>
                    <a:lnTo>
                      <a:pt x="0" y="18"/>
                    </a:lnTo>
                    <a:lnTo>
                      <a:pt x="0" y="24"/>
                    </a:lnTo>
                    <a:lnTo>
                      <a:pt x="6" y="30"/>
                    </a:lnTo>
                    <a:lnTo>
                      <a:pt x="12" y="30"/>
                    </a:lnTo>
                    <a:lnTo>
                      <a:pt x="30" y="24"/>
                    </a:lnTo>
                    <a:lnTo>
                      <a:pt x="36" y="18"/>
                    </a:lnTo>
                    <a:lnTo>
                      <a:pt x="48" y="12"/>
                    </a:lnTo>
                    <a:lnTo>
                      <a:pt x="48" y="6"/>
                    </a:lnTo>
                    <a:lnTo>
                      <a:pt x="42" y="0"/>
                    </a:lnTo>
                    <a:lnTo>
                      <a:pt x="30" y="0"/>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3" name="Freeform 626"/>
              <p:cNvSpPr>
                <a:spLocks/>
              </p:cNvSpPr>
              <p:nvPr/>
            </p:nvSpPr>
            <p:spPr bwMode="auto">
              <a:xfrm>
                <a:off x="4292" y="3125"/>
                <a:ext cx="12" cy="24"/>
              </a:xfrm>
              <a:custGeom>
                <a:avLst/>
                <a:gdLst>
                  <a:gd name="T0" fmla="*/ 0 w 12"/>
                  <a:gd name="T1" fmla="*/ 6 h 24"/>
                  <a:gd name="T2" fmla="*/ 6 w 12"/>
                  <a:gd name="T3" fmla="*/ 24 h 24"/>
                  <a:gd name="T4" fmla="*/ 12 w 12"/>
                  <a:gd name="T5" fmla="*/ 18 h 24"/>
                  <a:gd name="T6" fmla="*/ 6 w 12"/>
                  <a:gd name="T7" fmla="*/ 0 h 24"/>
                  <a:gd name="T8" fmla="*/ 0 w 12"/>
                  <a:gd name="T9" fmla="*/ 6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0" y="6"/>
                    </a:moveTo>
                    <a:lnTo>
                      <a:pt x="6" y="24"/>
                    </a:lnTo>
                    <a:lnTo>
                      <a:pt x="12" y="18"/>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4" name="Line 627"/>
              <p:cNvSpPr>
                <a:spLocks noChangeShapeType="1"/>
              </p:cNvSpPr>
              <p:nvPr/>
            </p:nvSpPr>
            <p:spPr bwMode="auto">
              <a:xfrm flipV="1">
                <a:off x="4304" y="3149"/>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5" name="Freeform 628"/>
              <p:cNvSpPr>
                <a:spLocks/>
              </p:cNvSpPr>
              <p:nvPr/>
            </p:nvSpPr>
            <p:spPr bwMode="auto">
              <a:xfrm>
                <a:off x="4358" y="3101"/>
                <a:ext cx="36" cy="42"/>
              </a:xfrm>
              <a:custGeom>
                <a:avLst/>
                <a:gdLst>
                  <a:gd name="T0" fmla="*/ 12 w 36"/>
                  <a:gd name="T1" fmla="*/ 12 h 42"/>
                  <a:gd name="T2" fmla="*/ 0 w 36"/>
                  <a:gd name="T3" fmla="*/ 24 h 42"/>
                  <a:gd name="T4" fmla="*/ 0 w 36"/>
                  <a:gd name="T5" fmla="*/ 30 h 42"/>
                  <a:gd name="T6" fmla="*/ 0 w 36"/>
                  <a:gd name="T7" fmla="*/ 36 h 42"/>
                  <a:gd name="T8" fmla="*/ 0 w 36"/>
                  <a:gd name="T9" fmla="*/ 36 h 42"/>
                  <a:gd name="T10" fmla="*/ 6 w 36"/>
                  <a:gd name="T11" fmla="*/ 42 h 42"/>
                  <a:gd name="T12" fmla="*/ 18 w 36"/>
                  <a:gd name="T13" fmla="*/ 36 h 42"/>
                  <a:gd name="T14" fmla="*/ 24 w 36"/>
                  <a:gd name="T15" fmla="*/ 30 h 42"/>
                  <a:gd name="T16" fmla="*/ 24 w 36"/>
                  <a:gd name="T17" fmla="*/ 30 h 42"/>
                  <a:gd name="T18" fmla="*/ 36 w 36"/>
                  <a:gd name="T19" fmla="*/ 18 h 42"/>
                  <a:gd name="T20" fmla="*/ 36 w 36"/>
                  <a:gd name="T21" fmla="*/ 12 h 42"/>
                  <a:gd name="T22" fmla="*/ 36 w 36"/>
                  <a:gd name="T23" fmla="*/ 6 h 42"/>
                  <a:gd name="T24" fmla="*/ 36 w 36"/>
                  <a:gd name="T25" fmla="*/ 6 h 42"/>
                  <a:gd name="T26" fmla="*/ 30 w 36"/>
                  <a:gd name="T27" fmla="*/ 0 h 42"/>
                  <a:gd name="T28" fmla="*/ 18 w 36"/>
                  <a:gd name="T29" fmla="*/ 6 h 42"/>
                  <a:gd name="T30" fmla="*/ 12 w 36"/>
                  <a:gd name="T31" fmla="*/ 12 h 42"/>
                  <a:gd name="T32" fmla="*/ 12 w 36"/>
                  <a:gd name="T33" fmla="*/ 1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12" y="12"/>
                    </a:moveTo>
                    <a:lnTo>
                      <a:pt x="0" y="24"/>
                    </a:lnTo>
                    <a:lnTo>
                      <a:pt x="0" y="30"/>
                    </a:lnTo>
                    <a:lnTo>
                      <a:pt x="0" y="36"/>
                    </a:lnTo>
                    <a:lnTo>
                      <a:pt x="6" y="42"/>
                    </a:lnTo>
                    <a:lnTo>
                      <a:pt x="18" y="36"/>
                    </a:lnTo>
                    <a:lnTo>
                      <a:pt x="24" y="30"/>
                    </a:lnTo>
                    <a:lnTo>
                      <a:pt x="36" y="18"/>
                    </a:lnTo>
                    <a:lnTo>
                      <a:pt x="36" y="12"/>
                    </a:lnTo>
                    <a:lnTo>
                      <a:pt x="36" y="6"/>
                    </a:lnTo>
                    <a:lnTo>
                      <a:pt x="30" y="0"/>
                    </a:lnTo>
                    <a:lnTo>
                      <a:pt x="18" y="6"/>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6" name="Freeform 629"/>
              <p:cNvSpPr>
                <a:spLocks/>
              </p:cNvSpPr>
              <p:nvPr/>
            </p:nvSpPr>
            <p:spPr bwMode="auto">
              <a:xfrm>
                <a:off x="4346" y="3095"/>
                <a:ext cx="18" cy="18"/>
              </a:xfrm>
              <a:custGeom>
                <a:avLst/>
                <a:gdLst>
                  <a:gd name="T0" fmla="*/ 0 w 18"/>
                  <a:gd name="T1" fmla="*/ 6 h 18"/>
                  <a:gd name="T2" fmla="*/ 12 w 18"/>
                  <a:gd name="T3" fmla="*/ 18 h 18"/>
                  <a:gd name="T4" fmla="*/ 18 w 18"/>
                  <a:gd name="T5" fmla="*/ 12 h 18"/>
                  <a:gd name="T6" fmla="*/ 6 w 18"/>
                  <a:gd name="T7" fmla="*/ 0 h 18"/>
                  <a:gd name="T8" fmla="*/ 0 w 18"/>
                  <a:gd name="T9" fmla="*/ 6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6"/>
                    </a:moveTo>
                    <a:lnTo>
                      <a:pt x="12" y="18"/>
                    </a:lnTo>
                    <a:lnTo>
                      <a:pt x="18" y="12"/>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7" name="Line 630"/>
              <p:cNvSpPr>
                <a:spLocks noChangeShapeType="1"/>
              </p:cNvSpPr>
              <p:nvPr/>
            </p:nvSpPr>
            <p:spPr bwMode="auto">
              <a:xfrm flipH="1" flipV="1">
                <a:off x="4364" y="310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8" name="Freeform 631"/>
              <p:cNvSpPr>
                <a:spLocks/>
              </p:cNvSpPr>
              <p:nvPr/>
            </p:nvSpPr>
            <p:spPr bwMode="auto">
              <a:xfrm>
                <a:off x="4406" y="3035"/>
                <a:ext cx="30" cy="48"/>
              </a:xfrm>
              <a:custGeom>
                <a:avLst/>
                <a:gdLst>
                  <a:gd name="T0" fmla="*/ 6 w 30"/>
                  <a:gd name="T1" fmla="*/ 18 h 48"/>
                  <a:gd name="T2" fmla="*/ 0 w 30"/>
                  <a:gd name="T3" fmla="*/ 30 h 48"/>
                  <a:gd name="T4" fmla="*/ 0 w 30"/>
                  <a:gd name="T5" fmla="*/ 42 h 48"/>
                  <a:gd name="T6" fmla="*/ 6 w 30"/>
                  <a:gd name="T7" fmla="*/ 48 h 48"/>
                  <a:gd name="T8" fmla="*/ 6 w 30"/>
                  <a:gd name="T9" fmla="*/ 48 h 48"/>
                  <a:gd name="T10" fmla="*/ 12 w 30"/>
                  <a:gd name="T11" fmla="*/ 42 h 48"/>
                  <a:gd name="T12" fmla="*/ 18 w 30"/>
                  <a:gd name="T13" fmla="*/ 36 h 48"/>
                  <a:gd name="T14" fmla="*/ 24 w 30"/>
                  <a:gd name="T15" fmla="*/ 30 h 48"/>
                  <a:gd name="T16" fmla="*/ 24 w 30"/>
                  <a:gd name="T17" fmla="*/ 30 h 48"/>
                  <a:gd name="T18" fmla="*/ 30 w 30"/>
                  <a:gd name="T19" fmla="*/ 18 h 48"/>
                  <a:gd name="T20" fmla="*/ 30 w 30"/>
                  <a:gd name="T21" fmla="*/ 6 h 48"/>
                  <a:gd name="T22" fmla="*/ 24 w 30"/>
                  <a:gd name="T23" fmla="*/ 0 h 48"/>
                  <a:gd name="T24" fmla="*/ 24 w 30"/>
                  <a:gd name="T25" fmla="*/ 0 h 48"/>
                  <a:gd name="T26" fmla="*/ 18 w 30"/>
                  <a:gd name="T27" fmla="*/ 0 h 48"/>
                  <a:gd name="T28" fmla="*/ 12 w 30"/>
                  <a:gd name="T29" fmla="*/ 6 h 48"/>
                  <a:gd name="T30" fmla="*/ 6 w 30"/>
                  <a:gd name="T31" fmla="*/ 18 h 48"/>
                  <a:gd name="T32" fmla="*/ 6 w 30"/>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6" y="18"/>
                    </a:moveTo>
                    <a:lnTo>
                      <a:pt x="0" y="30"/>
                    </a:lnTo>
                    <a:lnTo>
                      <a:pt x="0" y="42"/>
                    </a:lnTo>
                    <a:lnTo>
                      <a:pt x="6" y="48"/>
                    </a:lnTo>
                    <a:lnTo>
                      <a:pt x="12" y="42"/>
                    </a:lnTo>
                    <a:lnTo>
                      <a:pt x="18" y="36"/>
                    </a:lnTo>
                    <a:lnTo>
                      <a:pt x="24" y="30"/>
                    </a:lnTo>
                    <a:lnTo>
                      <a:pt x="30" y="18"/>
                    </a:lnTo>
                    <a:lnTo>
                      <a:pt x="30" y="6"/>
                    </a:lnTo>
                    <a:lnTo>
                      <a:pt x="24" y="0"/>
                    </a:lnTo>
                    <a:lnTo>
                      <a:pt x="18" y="0"/>
                    </a:lnTo>
                    <a:lnTo>
                      <a:pt x="12" y="6"/>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99" name="Freeform 632"/>
              <p:cNvSpPr>
                <a:spLocks/>
              </p:cNvSpPr>
              <p:nvPr/>
            </p:nvSpPr>
            <p:spPr bwMode="auto">
              <a:xfrm>
                <a:off x="4382" y="3041"/>
                <a:ext cx="24" cy="12"/>
              </a:xfrm>
              <a:custGeom>
                <a:avLst/>
                <a:gdLst>
                  <a:gd name="T0" fmla="*/ 0 w 24"/>
                  <a:gd name="T1" fmla="*/ 6 h 12"/>
                  <a:gd name="T2" fmla="*/ 18 w 24"/>
                  <a:gd name="T3" fmla="*/ 12 h 12"/>
                  <a:gd name="T4" fmla="*/ 24 w 24"/>
                  <a:gd name="T5" fmla="*/ 6 h 12"/>
                  <a:gd name="T6" fmla="*/ 6 w 24"/>
                  <a:gd name="T7" fmla="*/ 0 h 12"/>
                  <a:gd name="T8" fmla="*/ 0 w 24"/>
                  <a:gd name="T9" fmla="*/ 6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6"/>
                    </a:moveTo>
                    <a:lnTo>
                      <a:pt x="18" y="12"/>
                    </a:lnTo>
                    <a:lnTo>
                      <a:pt x="24" y="6"/>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0" name="Line 633"/>
              <p:cNvSpPr>
                <a:spLocks noChangeShapeType="1"/>
              </p:cNvSpPr>
              <p:nvPr/>
            </p:nvSpPr>
            <p:spPr bwMode="auto">
              <a:xfrm flipH="1">
                <a:off x="4406" y="3053"/>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1" name="Freeform 634"/>
              <p:cNvSpPr>
                <a:spLocks/>
              </p:cNvSpPr>
              <p:nvPr/>
            </p:nvSpPr>
            <p:spPr bwMode="auto">
              <a:xfrm>
                <a:off x="4424" y="2957"/>
                <a:ext cx="24" cy="54"/>
              </a:xfrm>
              <a:custGeom>
                <a:avLst/>
                <a:gdLst>
                  <a:gd name="T0" fmla="*/ 0 w 24"/>
                  <a:gd name="T1" fmla="*/ 24 h 54"/>
                  <a:gd name="T2" fmla="*/ 6 w 24"/>
                  <a:gd name="T3" fmla="*/ 42 h 54"/>
                  <a:gd name="T4" fmla="*/ 6 w 24"/>
                  <a:gd name="T5" fmla="*/ 48 h 54"/>
                  <a:gd name="T6" fmla="*/ 12 w 24"/>
                  <a:gd name="T7" fmla="*/ 54 h 54"/>
                  <a:gd name="T8" fmla="*/ 12 w 24"/>
                  <a:gd name="T9" fmla="*/ 54 h 54"/>
                  <a:gd name="T10" fmla="*/ 18 w 24"/>
                  <a:gd name="T11" fmla="*/ 48 h 54"/>
                  <a:gd name="T12" fmla="*/ 24 w 24"/>
                  <a:gd name="T13" fmla="*/ 42 h 54"/>
                  <a:gd name="T14" fmla="*/ 24 w 24"/>
                  <a:gd name="T15" fmla="*/ 24 h 54"/>
                  <a:gd name="T16" fmla="*/ 24 w 24"/>
                  <a:gd name="T17" fmla="*/ 24 h 54"/>
                  <a:gd name="T18" fmla="*/ 24 w 24"/>
                  <a:gd name="T19" fmla="*/ 12 h 54"/>
                  <a:gd name="T20" fmla="*/ 18 w 24"/>
                  <a:gd name="T21" fmla="*/ 6 h 54"/>
                  <a:gd name="T22" fmla="*/ 12 w 24"/>
                  <a:gd name="T23" fmla="*/ 0 h 54"/>
                  <a:gd name="T24" fmla="*/ 12 w 24"/>
                  <a:gd name="T25" fmla="*/ 0 h 54"/>
                  <a:gd name="T26" fmla="*/ 6 w 24"/>
                  <a:gd name="T27" fmla="*/ 6 h 54"/>
                  <a:gd name="T28" fmla="*/ 6 w 24"/>
                  <a:gd name="T29" fmla="*/ 12 h 54"/>
                  <a:gd name="T30" fmla="*/ 0 w 24"/>
                  <a:gd name="T31" fmla="*/ 24 h 54"/>
                  <a:gd name="T32" fmla="*/ 0 w 24"/>
                  <a:gd name="T33" fmla="*/ 2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54"/>
                  <a:gd name="T53" fmla="*/ 24 w 24"/>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54">
                    <a:moveTo>
                      <a:pt x="0" y="24"/>
                    </a:moveTo>
                    <a:lnTo>
                      <a:pt x="6" y="42"/>
                    </a:lnTo>
                    <a:lnTo>
                      <a:pt x="6" y="48"/>
                    </a:lnTo>
                    <a:lnTo>
                      <a:pt x="12" y="54"/>
                    </a:lnTo>
                    <a:lnTo>
                      <a:pt x="18" y="48"/>
                    </a:lnTo>
                    <a:lnTo>
                      <a:pt x="24" y="42"/>
                    </a:lnTo>
                    <a:lnTo>
                      <a:pt x="24" y="24"/>
                    </a:lnTo>
                    <a:lnTo>
                      <a:pt x="24" y="12"/>
                    </a:lnTo>
                    <a:lnTo>
                      <a:pt x="18" y="6"/>
                    </a:lnTo>
                    <a:lnTo>
                      <a:pt x="12" y="0"/>
                    </a:lnTo>
                    <a:lnTo>
                      <a:pt x="6" y="6"/>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2" name="Rectangle 635"/>
              <p:cNvSpPr>
                <a:spLocks noChangeArrowheads="1"/>
              </p:cNvSpPr>
              <p:nvPr/>
            </p:nvSpPr>
            <p:spPr bwMode="auto">
              <a:xfrm>
                <a:off x="4400" y="2981"/>
                <a:ext cx="18"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3" name="Line 636"/>
              <p:cNvSpPr>
                <a:spLocks noChangeShapeType="1"/>
              </p:cNvSpPr>
              <p:nvPr/>
            </p:nvSpPr>
            <p:spPr bwMode="auto">
              <a:xfrm flipH="1">
                <a:off x="4418" y="2981"/>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4" name="Freeform 637"/>
              <p:cNvSpPr>
                <a:spLocks/>
              </p:cNvSpPr>
              <p:nvPr/>
            </p:nvSpPr>
            <p:spPr bwMode="auto">
              <a:xfrm>
                <a:off x="4406" y="2885"/>
                <a:ext cx="30" cy="48"/>
              </a:xfrm>
              <a:custGeom>
                <a:avLst/>
                <a:gdLst>
                  <a:gd name="T0" fmla="*/ 6 w 30"/>
                  <a:gd name="T1" fmla="*/ 30 h 48"/>
                  <a:gd name="T2" fmla="*/ 12 w 30"/>
                  <a:gd name="T3" fmla="*/ 36 h 48"/>
                  <a:gd name="T4" fmla="*/ 18 w 30"/>
                  <a:gd name="T5" fmla="*/ 48 h 48"/>
                  <a:gd name="T6" fmla="*/ 24 w 30"/>
                  <a:gd name="T7" fmla="*/ 48 h 48"/>
                  <a:gd name="T8" fmla="*/ 24 w 30"/>
                  <a:gd name="T9" fmla="*/ 48 h 48"/>
                  <a:gd name="T10" fmla="*/ 30 w 30"/>
                  <a:gd name="T11" fmla="*/ 42 h 48"/>
                  <a:gd name="T12" fmla="*/ 30 w 30"/>
                  <a:gd name="T13" fmla="*/ 30 h 48"/>
                  <a:gd name="T14" fmla="*/ 24 w 30"/>
                  <a:gd name="T15" fmla="*/ 18 h 48"/>
                  <a:gd name="T16" fmla="*/ 24 w 30"/>
                  <a:gd name="T17" fmla="*/ 18 h 48"/>
                  <a:gd name="T18" fmla="*/ 18 w 30"/>
                  <a:gd name="T19" fmla="*/ 12 h 48"/>
                  <a:gd name="T20" fmla="*/ 12 w 30"/>
                  <a:gd name="T21" fmla="*/ 0 h 48"/>
                  <a:gd name="T22" fmla="*/ 6 w 30"/>
                  <a:gd name="T23" fmla="*/ 0 h 48"/>
                  <a:gd name="T24" fmla="*/ 6 w 30"/>
                  <a:gd name="T25" fmla="*/ 0 h 48"/>
                  <a:gd name="T26" fmla="*/ 0 w 30"/>
                  <a:gd name="T27" fmla="*/ 6 h 48"/>
                  <a:gd name="T28" fmla="*/ 0 w 30"/>
                  <a:gd name="T29" fmla="*/ 18 h 48"/>
                  <a:gd name="T30" fmla="*/ 6 w 30"/>
                  <a:gd name="T31" fmla="*/ 30 h 48"/>
                  <a:gd name="T32" fmla="*/ 6 w 30"/>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6" y="30"/>
                    </a:moveTo>
                    <a:lnTo>
                      <a:pt x="12" y="36"/>
                    </a:lnTo>
                    <a:lnTo>
                      <a:pt x="18" y="48"/>
                    </a:lnTo>
                    <a:lnTo>
                      <a:pt x="24" y="48"/>
                    </a:lnTo>
                    <a:lnTo>
                      <a:pt x="30" y="42"/>
                    </a:lnTo>
                    <a:lnTo>
                      <a:pt x="30" y="30"/>
                    </a:lnTo>
                    <a:lnTo>
                      <a:pt x="24" y="18"/>
                    </a:lnTo>
                    <a:lnTo>
                      <a:pt x="18" y="12"/>
                    </a:lnTo>
                    <a:lnTo>
                      <a:pt x="12" y="0"/>
                    </a:lnTo>
                    <a:lnTo>
                      <a:pt x="6" y="0"/>
                    </a:lnTo>
                    <a:lnTo>
                      <a:pt x="0" y="6"/>
                    </a:lnTo>
                    <a:lnTo>
                      <a:pt x="0" y="18"/>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5" name="Freeform 638"/>
              <p:cNvSpPr>
                <a:spLocks/>
              </p:cNvSpPr>
              <p:nvPr/>
            </p:nvSpPr>
            <p:spPr bwMode="auto">
              <a:xfrm>
                <a:off x="4382" y="2915"/>
                <a:ext cx="24" cy="12"/>
              </a:xfrm>
              <a:custGeom>
                <a:avLst/>
                <a:gdLst>
                  <a:gd name="T0" fmla="*/ 6 w 24"/>
                  <a:gd name="T1" fmla="*/ 12 h 12"/>
                  <a:gd name="T2" fmla="*/ 24 w 24"/>
                  <a:gd name="T3" fmla="*/ 6 h 12"/>
                  <a:gd name="T4" fmla="*/ 18 w 24"/>
                  <a:gd name="T5" fmla="*/ 0 h 12"/>
                  <a:gd name="T6" fmla="*/ 0 w 24"/>
                  <a:gd name="T7" fmla="*/ 6 h 12"/>
                  <a:gd name="T8" fmla="*/ 6 w 24"/>
                  <a:gd name="T9" fmla="*/ 12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6" y="12"/>
                    </a:moveTo>
                    <a:lnTo>
                      <a:pt x="24" y="6"/>
                    </a:lnTo>
                    <a:lnTo>
                      <a:pt x="18" y="0"/>
                    </a:lnTo>
                    <a:lnTo>
                      <a:pt x="0" y="6"/>
                    </a:lnTo>
                    <a:lnTo>
                      <a:pt x="6"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6" name="Line 639"/>
              <p:cNvSpPr>
                <a:spLocks noChangeShapeType="1"/>
              </p:cNvSpPr>
              <p:nvPr/>
            </p:nvSpPr>
            <p:spPr bwMode="auto">
              <a:xfrm flipH="1">
                <a:off x="4406" y="2915"/>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7" name="Freeform 640"/>
              <p:cNvSpPr>
                <a:spLocks/>
              </p:cNvSpPr>
              <p:nvPr/>
            </p:nvSpPr>
            <p:spPr bwMode="auto">
              <a:xfrm>
                <a:off x="4358" y="2825"/>
                <a:ext cx="36" cy="42"/>
              </a:xfrm>
              <a:custGeom>
                <a:avLst/>
                <a:gdLst>
                  <a:gd name="T0" fmla="*/ 12 w 36"/>
                  <a:gd name="T1" fmla="*/ 30 h 42"/>
                  <a:gd name="T2" fmla="*/ 24 w 36"/>
                  <a:gd name="T3" fmla="*/ 36 h 42"/>
                  <a:gd name="T4" fmla="*/ 30 w 36"/>
                  <a:gd name="T5" fmla="*/ 42 h 42"/>
                  <a:gd name="T6" fmla="*/ 36 w 36"/>
                  <a:gd name="T7" fmla="*/ 36 h 42"/>
                  <a:gd name="T8" fmla="*/ 36 w 36"/>
                  <a:gd name="T9" fmla="*/ 36 h 42"/>
                  <a:gd name="T10" fmla="*/ 36 w 36"/>
                  <a:gd name="T11" fmla="*/ 30 h 42"/>
                  <a:gd name="T12" fmla="*/ 36 w 36"/>
                  <a:gd name="T13" fmla="*/ 24 h 42"/>
                  <a:gd name="T14" fmla="*/ 24 w 36"/>
                  <a:gd name="T15" fmla="*/ 12 h 42"/>
                  <a:gd name="T16" fmla="*/ 24 w 36"/>
                  <a:gd name="T17" fmla="*/ 12 h 42"/>
                  <a:gd name="T18" fmla="*/ 18 w 36"/>
                  <a:gd name="T19" fmla="*/ 6 h 42"/>
                  <a:gd name="T20" fmla="*/ 6 w 36"/>
                  <a:gd name="T21" fmla="*/ 0 h 42"/>
                  <a:gd name="T22" fmla="*/ 0 w 36"/>
                  <a:gd name="T23" fmla="*/ 6 h 42"/>
                  <a:gd name="T24" fmla="*/ 0 w 36"/>
                  <a:gd name="T25" fmla="*/ 6 h 42"/>
                  <a:gd name="T26" fmla="*/ 0 w 36"/>
                  <a:gd name="T27" fmla="*/ 12 h 42"/>
                  <a:gd name="T28" fmla="*/ 6 w 36"/>
                  <a:gd name="T29" fmla="*/ 18 h 42"/>
                  <a:gd name="T30" fmla="*/ 12 w 36"/>
                  <a:gd name="T31" fmla="*/ 30 h 42"/>
                  <a:gd name="T32" fmla="*/ 12 w 36"/>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12" y="30"/>
                    </a:moveTo>
                    <a:lnTo>
                      <a:pt x="24" y="36"/>
                    </a:lnTo>
                    <a:lnTo>
                      <a:pt x="30" y="42"/>
                    </a:lnTo>
                    <a:lnTo>
                      <a:pt x="36" y="36"/>
                    </a:lnTo>
                    <a:lnTo>
                      <a:pt x="36" y="30"/>
                    </a:lnTo>
                    <a:lnTo>
                      <a:pt x="36" y="24"/>
                    </a:lnTo>
                    <a:lnTo>
                      <a:pt x="24" y="12"/>
                    </a:lnTo>
                    <a:lnTo>
                      <a:pt x="18" y="6"/>
                    </a:lnTo>
                    <a:lnTo>
                      <a:pt x="6" y="0"/>
                    </a:lnTo>
                    <a:lnTo>
                      <a:pt x="0" y="6"/>
                    </a:lnTo>
                    <a:lnTo>
                      <a:pt x="0" y="12"/>
                    </a:lnTo>
                    <a:lnTo>
                      <a:pt x="6" y="18"/>
                    </a:lnTo>
                    <a:lnTo>
                      <a:pt x="12"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8" name="Freeform 641"/>
              <p:cNvSpPr>
                <a:spLocks/>
              </p:cNvSpPr>
              <p:nvPr/>
            </p:nvSpPr>
            <p:spPr bwMode="auto">
              <a:xfrm>
                <a:off x="4346" y="2855"/>
                <a:ext cx="18" cy="18"/>
              </a:xfrm>
              <a:custGeom>
                <a:avLst/>
                <a:gdLst>
                  <a:gd name="T0" fmla="*/ 6 w 18"/>
                  <a:gd name="T1" fmla="*/ 18 h 18"/>
                  <a:gd name="T2" fmla="*/ 18 w 18"/>
                  <a:gd name="T3" fmla="*/ 6 h 18"/>
                  <a:gd name="T4" fmla="*/ 12 w 18"/>
                  <a:gd name="T5" fmla="*/ 0 h 18"/>
                  <a:gd name="T6" fmla="*/ 0 w 18"/>
                  <a:gd name="T7" fmla="*/ 12 h 18"/>
                  <a:gd name="T8" fmla="*/ 6 w 18"/>
                  <a:gd name="T9" fmla="*/ 1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6" y="18"/>
                    </a:moveTo>
                    <a:lnTo>
                      <a:pt x="18" y="6"/>
                    </a:lnTo>
                    <a:lnTo>
                      <a:pt x="12" y="0"/>
                    </a:lnTo>
                    <a:lnTo>
                      <a:pt x="0" y="12"/>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09" name="Line 642"/>
              <p:cNvSpPr>
                <a:spLocks noChangeShapeType="1"/>
              </p:cNvSpPr>
              <p:nvPr/>
            </p:nvSpPr>
            <p:spPr bwMode="auto">
              <a:xfrm flipH="1">
                <a:off x="4364" y="2855"/>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0" name="Freeform 643"/>
              <p:cNvSpPr>
                <a:spLocks/>
              </p:cNvSpPr>
              <p:nvPr/>
            </p:nvSpPr>
            <p:spPr bwMode="auto">
              <a:xfrm>
                <a:off x="4286" y="2789"/>
                <a:ext cx="48" cy="30"/>
              </a:xfrm>
              <a:custGeom>
                <a:avLst/>
                <a:gdLst>
                  <a:gd name="T0" fmla="*/ 18 w 48"/>
                  <a:gd name="T1" fmla="*/ 24 h 30"/>
                  <a:gd name="T2" fmla="*/ 36 w 48"/>
                  <a:gd name="T3" fmla="*/ 30 h 30"/>
                  <a:gd name="T4" fmla="*/ 42 w 48"/>
                  <a:gd name="T5" fmla="*/ 24 h 30"/>
                  <a:gd name="T6" fmla="*/ 48 w 48"/>
                  <a:gd name="T7" fmla="*/ 24 h 30"/>
                  <a:gd name="T8" fmla="*/ 48 w 48"/>
                  <a:gd name="T9" fmla="*/ 24 h 30"/>
                  <a:gd name="T10" fmla="*/ 48 w 48"/>
                  <a:gd name="T11" fmla="*/ 18 h 30"/>
                  <a:gd name="T12" fmla="*/ 42 w 48"/>
                  <a:gd name="T13" fmla="*/ 12 h 30"/>
                  <a:gd name="T14" fmla="*/ 30 w 48"/>
                  <a:gd name="T15" fmla="*/ 6 h 30"/>
                  <a:gd name="T16" fmla="*/ 30 w 48"/>
                  <a:gd name="T17" fmla="*/ 6 h 30"/>
                  <a:gd name="T18" fmla="*/ 18 w 48"/>
                  <a:gd name="T19" fmla="*/ 0 h 30"/>
                  <a:gd name="T20" fmla="*/ 6 w 48"/>
                  <a:gd name="T21" fmla="*/ 0 h 30"/>
                  <a:gd name="T22" fmla="*/ 0 w 48"/>
                  <a:gd name="T23" fmla="*/ 6 h 30"/>
                  <a:gd name="T24" fmla="*/ 0 w 48"/>
                  <a:gd name="T25" fmla="*/ 6 h 30"/>
                  <a:gd name="T26" fmla="*/ 0 w 48"/>
                  <a:gd name="T27" fmla="*/ 12 h 30"/>
                  <a:gd name="T28" fmla="*/ 12 w 48"/>
                  <a:gd name="T29" fmla="*/ 18 h 30"/>
                  <a:gd name="T30" fmla="*/ 18 w 48"/>
                  <a:gd name="T31" fmla="*/ 24 h 30"/>
                  <a:gd name="T32" fmla="*/ 18 w 48"/>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18" y="24"/>
                    </a:moveTo>
                    <a:lnTo>
                      <a:pt x="36" y="30"/>
                    </a:lnTo>
                    <a:lnTo>
                      <a:pt x="42" y="24"/>
                    </a:lnTo>
                    <a:lnTo>
                      <a:pt x="48" y="24"/>
                    </a:lnTo>
                    <a:lnTo>
                      <a:pt x="48" y="18"/>
                    </a:lnTo>
                    <a:lnTo>
                      <a:pt x="42" y="12"/>
                    </a:lnTo>
                    <a:lnTo>
                      <a:pt x="30" y="6"/>
                    </a:lnTo>
                    <a:lnTo>
                      <a:pt x="18" y="0"/>
                    </a:lnTo>
                    <a:lnTo>
                      <a:pt x="6" y="0"/>
                    </a:lnTo>
                    <a:lnTo>
                      <a:pt x="0" y="6"/>
                    </a:lnTo>
                    <a:lnTo>
                      <a:pt x="0" y="12"/>
                    </a:lnTo>
                    <a:lnTo>
                      <a:pt x="12" y="18"/>
                    </a:lnTo>
                    <a:lnTo>
                      <a:pt x="18"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1" name="Freeform 644"/>
              <p:cNvSpPr>
                <a:spLocks/>
              </p:cNvSpPr>
              <p:nvPr/>
            </p:nvSpPr>
            <p:spPr bwMode="auto">
              <a:xfrm>
                <a:off x="4292" y="2819"/>
                <a:ext cx="18" cy="18"/>
              </a:xfrm>
              <a:custGeom>
                <a:avLst/>
                <a:gdLst>
                  <a:gd name="T0" fmla="*/ 6 w 18"/>
                  <a:gd name="T1" fmla="*/ 18 h 18"/>
                  <a:gd name="T2" fmla="*/ 18 w 18"/>
                  <a:gd name="T3" fmla="*/ 0 h 18"/>
                  <a:gd name="T4" fmla="*/ 6 w 18"/>
                  <a:gd name="T5" fmla="*/ 0 h 18"/>
                  <a:gd name="T6" fmla="*/ 0 w 18"/>
                  <a:gd name="T7" fmla="*/ 18 h 18"/>
                  <a:gd name="T8" fmla="*/ 6 w 18"/>
                  <a:gd name="T9" fmla="*/ 1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6" y="18"/>
                    </a:moveTo>
                    <a:lnTo>
                      <a:pt x="18" y="0"/>
                    </a:lnTo>
                    <a:lnTo>
                      <a:pt x="6" y="0"/>
                    </a:lnTo>
                    <a:lnTo>
                      <a:pt x="0" y="18"/>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2" name="Line 645"/>
              <p:cNvSpPr>
                <a:spLocks noChangeShapeType="1"/>
              </p:cNvSpPr>
              <p:nvPr/>
            </p:nvSpPr>
            <p:spPr bwMode="auto">
              <a:xfrm>
                <a:off x="4304" y="2813"/>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3" name="Freeform 646"/>
              <p:cNvSpPr>
                <a:spLocks/>
              </p:cNvSpPr>
              <p:nvPr/>
            </p:nvSpPr>
            <p:spPr bwMode="auto">
              <a:xfrm>
                <a:off x="4208" y="2777"/>
                <a:ext cx="48" cy="24"/>
              </a:xfrm>
              <a:custGeom>
                <a:avLst/>
                <a:gdLst>
                  <a:gd name="T0" fmla="*/ 24 w 48"/>
                  <a:gd name="T1" fmla="*/ 24 h 24"/>
                  <a:gd name="T2" fmla="*/ 36 w 48"/>
                  <a:gd name="T3" fmla="*/ 18 h 24"/>
                  <a:gd name="T4" fmla="*/ 48 w 48"/>
                  <a:gd name="T5" fmla="*/ 18 h 24"/>
                  <a:gd name="T6" fmla="*/ 48 w 48"/>
                  <a:gd name="T7" fmla="*/ 12 h 24"/>
                  <a:gd name="T8" fmla="*/ 48 w 48"/>
                  <a:gd name="T9" fmla="*/ 12 h 24"/>
                  <a:gd name="T10" fmla="*/ 48 w 48"/>
                  <a:gd name="T11" fmla="*/ 6 h 24"/>
                  <a:gd name="T12" fmla="*/ 36 w 48"/>
                  <a:gd name="T13" fmla="*/ 0 h 24"/>
                  <a:gd name="T14" fmla="*/ 24 w 48"/>
                  <a:gd name="T15" fmla="*/ 0 h 24"/>
                  <a:gd name="T16" fmla="*/ 24 w 48"/>
                  <a:gd name="T17" fmla="*/ 0 h 24"/>
                  <a:gd name="T18" fmla="*/ 12 w 48"/>
                  <a:gd name="T19" fmla="*/ 0 h 24"/>
                  <a:gd name="T20" fmla="*/ 0 w 48"/>
                  <a:gd name="T21" fmla="*/ 6 h 24"/>
                  <a:gd name="T22" fmla="*/ 0 w 48"/>
                  <a:gd name="T23" fmla="*/ 12 h 24"/>
                  <a:gd name="T24" fmla="*/ 0 w 48"/>
                  <a:gd name="T25" fmla="*/ 12 h 24"/>
                  <a:gd name="T26" fmla="*/ 0 w 48"/>
                  <a:gd name="T27" fmla="*/ 18 h 24"/>
                  <a:gd name="T28" fmla="*/ 12 w 48"/>
                  <a:gd name="T29" fmla="*/ 18 h 24"/>
                  <a:gd name="T30" fmla="*/ 24 w 48"/>
                  <a:gd name="T31" fmla="*/ 24 h 24"/>
                  <a:gd name="T32" fmla="*/ 24 w 4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24" y="24"/>
                    </a:moveTo>
                    <a:lnTo>
                      <a:pt x="36" y="18"/>
                    </a:lnTo>
                    <a:lnTo>
                      <a:pt x="48" y="18"/>
                    </a:lnTo>
                    <a:lnTo>
                      <a:pt x="48" y="12"/>
                    </a:lnTo>
                    <a:lnTo>
                      <a:pt x="48" y="6"/>
                    </a:lnTo>
                    <a:lnTo>
                      <a:pt x="36" y="0"/>
                    </a:lnTo>
                    <a:lnTo>
                      <a:pt x="24" y="0"/>
                    </a:lnTo>
                    <a:lnTo>
                      <a:pt x="12" y="0"/>
                    </a:lnTo>
                    <a:lnTo>
                      <a:pt x="0" y="6"/>
                    </a:lnTo>
                    <a:lnTo>
                      <a:pt x="0" y="12"/>
                    </a:lnTo>
                    <a:lnTo>
                      <a:pt x="0" y="18"/>
                    </a:lnTo>
                    <a:lnTo>
                      <a:pt x="12" y="18"/>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4" name="Rectangle 647"/>
              <p:cNvSpPr>
                <a:spLocks noChangeArrowheads="1"/>
              </p:cNvSpPr>
              <p:nvPr/>
            </p:nvSpPr>
            <p:spPr bwMode="auto">
              <a:xfrm>
                <a:off x="4226" y="2807"/>
                <a:ext cx="12"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5" name="Line 648"/>
              <p:cNvSpPr>
                <a:spLocks noChangeShapeType="1"/>
              </p:cNvSpPr>
              <p:nvPr/>
            </p:nvSpPr>
            <p:spPr bwMode="auto">
              <a:xfrm>
                <a:off x="4232" y="2795"/>
                <a:ext cx="1" cy="12"/>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6" name="Freeform 649"/>
              <p:cNvSpPr>
                <a:spLocks/>
              </p:cNvSpPr>
              <p:nvPr/>
            </p:nvSpPr>
            <p:spPr bwMode="auto">
              <a:xfrm>
                <a:off x="4130" y="2789"/>
                <a:ext cx="48" cy="24"/>
              </a:xfrm>
              <a:custGeom>
                <a:avLst/>
                <a:gdLst>
                  <a:gd name="T0" fmla="*/ 30 w 48"/>
                  <a:gd name="T1" fmla="*/ 24 h 24"/>
                  <a:gd name="T2" fmla="*/ 42 w 48"/>
                  <a:gd name="T3" fmla="*/ 18 h 24"/>
                  <a:gd name="T4" fmla="*/ 48 w 48"/>
                  <a:gd name="T5" fmla="*/ 12 h 24"/>
                  <a:gd name="T6" fmla="*/ 48 w 48"/>
                  <a:gd name="T7" fmla="*/ 6 h 24"/>
                  <a:gd name="T8" fmla="*/ 48 w 48"/>
                  <a:gd name="T9" fmla="*/ 6 h 24"/>
                  <a:gd name="T10" fmla="*/ 42 w 48"/>
                  <a:gd name="T11" fmla="*/ 0 h 24"/>
                  <a:gd name="T12" fmla="*/ 30 w 48"/>
                  <a:gd name="T13" fmla="*/ 0 h 24"/>
                  <a:gd name="T14" fmla="*/ 18 w 48"/>
                  <a:gd name="T15" fmla="*/ 6 h 24"/>
                  <a:gd name="T16" fmla="*/ 18 w 48"/>
                  <a:gd name="T17" fmla="*/ 6 h 24"/>
                  <a:gd name="T18" fmla="*/ 6 w 48"/>
                  <a:gd name="T19" fmla="*/ 12 h 24"/>
                  <a:gd name="T20" fmla="*/ 0 w 48"/>
                  <a:gd name="T21" fmla="*/ 18 h 24"/>
                  <a:gd name="T22" fmla="*/ 0 w 48"/>
                  <a:gd name="T23" fmla="*/ 24 h 24"/>
                  <a:gd name="T24" fmla="*/ 0 w 48"/>
                  <a:gd name="T25" fmla="*/ 24 h 24"/>
                  <a:gd name="T26" fmla="*/ 6 w 48"/>
                  <a:gd name="T27" fmla="*/ 24 h 24"/>
                  <a:gd name="T28" fmla="*/ 18 w 48"/>
                  <a:gd name="T29" fmla="*/ 24 h 24"/>
                  <a:gd name="T30" fmla="*/ 30 w 48"/>
                  <a:gd name="T31" fmla="*/ 24 h 24"/>
                  <a:gd name="T32" fmla="*/ 30 w 4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30" y="24"/>
                    </a:moveTo>
                    <a:lnTo>
                      <a:pt x="42" y="18"/>
                    </a:lnTo>
                    <a:lnTo>
                      <a:pt x="48" y="12"/>
                    </a:lnTo>
                    <a:lnTo>
                      <a:pt x="48" y="6"/>
                    </a:lnTo>
                    <a:lnTo>
                      <a:pt x="42" y="0"/>
                    </a:lnTo>
                    <a:lnTo>
                      <a:pt x="30" y="0"/>
                    </a:lnTo>
                    <a:lnTo>
                      <a:pt x="18" y="6"/>
                    </a:lnTo>
                    <a:lnTo>
                      <a:pt x="6" y="12"/>
                    </a:lnTo>
                    <a:lnTo>
                      <a:pt x="0" y="18"/>
                    </a:lnTo>
                    <a:lnTo>
                      <a:pt x="0" y="24"/>
                    </a:lnTo>
                    <a:lnTo>
                      <a:pt x="6" y="24"/>
                    </a:lnTo>
                    <a:lnTo>
                      <a:pt x="18" y="24"/>
                    </a:lnTo>
                    <a:lnTo>
                      <a:pt x="3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7" name="Freeform 650"/>
              <p:cNvSpPr>
                <a:spLocks/>
              </p:cNvSpPr>
              <p:nvPr/>
            </p:nvSpPr>
            <p:spPr bwMode="auto">
              <a:xfrm>
                <a:off x="4160" y="2819"/>
                <a:ext cx="12" cy="18"/>
              </a:xfrm>
              <a:custGeom>
                <a:avLst/>
                <a:gdLst>
                  <a:gd name="T0" fmla="*/ 12 w 12"/>
                  <a:gd name="T1" fmla="*/ 18 h 18"/>
                  <a:gd name="T2" fmla="*/ 6 w 12"/>
                  <a:gd name="T3" fmla="*/ 0 h 18"/>
                  <a:gd name="T4" fmla="*/ 0 w 12"/>
                  <a:gd name="T5" fmla="*/ 0 h 18"/>
                  <a:gd name="T6" fmla="*/ 6 w 12"/>
                  <a:gd name="T7" fmla="*/ 18 h 18"/>
                  <a:gd name="T8" fmla="*/ 12 w 12"/>
                  <a:gd name="T9" fmla="*/ 18 h 18"/>
                  <a:gd name="T10" fmla="*/ 0 60000 65536"/>
                  <a:gd name="T11" fmla="*/ 0 60000 65536"/>
                  <a:gd name="T12" fmla="*/ 0 60000 65536"/>
                  <a:gd name="T13" fmla="*/ 0 60000 65536"/>
                  <a:gd name="T14" fmla="*/ 0 60000 65536"/>
                  <a:gd name="T15" fmla="*/ 0 w 12"/>
                  <a:gd name="T16" fmla="*/ 0 h 18"/>
                  <a:gd name="T17" fmla="*/ 12 w 12"/>
                  <a:gd name="T18" fmla="*/ 18 h 18"/>
                </a:gdLst>
                <a:ahLst/>
                <a:cxnLst>
                  <a:cxn ang="T10">
                    <a:pos x="T0" y="T1"/>
                  </a:cxn>
                  <a:cxn ang="T11">
                    <a:pos x="T2" y="T3"/>
                  </a:cxn>
                  <a:cxn ang="T12">
                    <a:pos x="T4" y="T5"/>
                  </a:cxn>
                  <a:cxn ang="T13">
                    <a:pos x="T6" y="T7"/>
                  </a:cxn>
                  <a:cxn ang="T14">
                    <a:pos x="T8" y="T9"/>
                  </a:cxn>
                </a:cxnLst>
                <a:rect l="T15" t="T16" r="T17" b="T18"/>
                <a:pathLst>
                  <a:path w="12" h="18">
                    <a:moveTo>
                      <a:pt x="12" y="18"/>
                    </a:moveTo>
                    <a:lnTo>
                      <a:pt x="6" y="0"/>
                    </a:lnTo>
                    <a:lnTo>
                      <a:pt x="0" y="0"/>
                    </a:lnTo>
                    <a:lnTo>
                      <a:pt x="6" y="18"/>
                    </a:lnTo>
                    <a:lnTo>
                      <a:pt x="12"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8" name="Line 651"/>
              <p:cNvSpPr>
                <a:spLocks noChangeShapeType="1"/>
              </p:cNvSpPr>
              <p:nvPr/>
            </p:nvSpPr>
            <p:spPr bwMode="auto">
              <a:xfrm>
                <a:off x="4160" y="2813"/>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19" name="Freeform 652"/>
              <p:cNvSpPr>
                <a:spLocks/>
              </p:cNvSpPr>
              <p:nvPr/>
            </p:nvSpPr>
            <p:spPr bwMode="auto">
              <a:xfrm>
                <a:off x="4070" y="2825"/>
                <a:ext cx="36" cy="36"/>
              </a:xfrm>
              <a:custGeom>
                <a:avLst/>
                <a:gdLst>
                  <a:gd name="T0" fmla="*/ 24 w 36"/>
                  <a:gd name="T1" fmla="*/ 24 h 36"/>
                  <a:gd name="T2" fmla="*/ 30 w 36"/>
                  <a:gd name="T3" fmla="*/ 18 h 36"/>
                  <a:gd name="T4" fmla="*/ 36 w 36"/>
                  <a:gd name="T5" fmla="*/ 6 h 36"/>
                  <a:gd name="T6" fmla="*/ 36 w 36"/>
                  <a:gd name="T7" fmla="*/ 0 h 36"/>
                  <a:gd name="T8" fmla="*/ 36 w 36"/>
                  <a:gd name="T9" fmla="*/ 0 h 36"/>
                  <a:gd name="T10" fmla="*/ 30 w 36"/>
                  <a:gd name="T11" fmla="*/ 0 h 36"/>
                  <a:gd name="T12" fmla="*/ 18 w 36"/>
                  <a:gd name="T13" fmla="*/ 6 h 36"/>
                  <a:gd name="T14" fmla="*/ 12 w 36"/>
                  <a:gd name="T15" fmla="*/ 12 h 36"/>
                  <a:gd name="T16" fmla="*/ 12 w 36"/>
                  <a:gd name="T17" fmla="*/ 12 h 36"/>
                  <a:gd name="T18" fmla="*/ 0 w 36"/>
                  <a:gd name="T19" fmla="*/ 24 h 36"/>
                  <a:gd name="T20" fmla="*/ 0 w 36"/>
                  <a:gd name="T21" fmla="*/ 30 h 36"/>
                  <a:gd name="T22" fmla="*/ 0 w 36"/>
                  <a:gd name="T23" fmla="*/ 36 h 36"/>
                  <a:gd name="T24" fmla="*/ 0 w 36"/>
                  <a:gd name="T25" fmla="*/ 36 h 36"/>
                  <a:gd name="T26" fmla="*/ 6 w 36"/>
                  <a:gd name="T27" fmla="*/ 36 h 36"/>
                  <a:gd name="T28" fmla="*/ 12 w 36"/>
                  <a:gd name="T29" fmla="*/ 36 h 36"/>
                  <a:gd name="T30" fmla="*/ 24 w 36"/>
                  <a:gd name="T31" fmla="*/ 24 h 36"/>
                  <a:gd name="T32" fmla="*/ 24 w 36"/>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24" y="24"/>
                    </a:moveTo>
                    <a:lnTo>
                      <a:pt x="30" y="18"/>
                    </a:lnTo>
                    <a:lnTo>
                      <a:pt x="36" y="6"/>
                    </a:lnTo>
                    <a:lnTo>
                      <a:pt x="36" y="0"/>
                    </a:lnTo>
                    <a:lnTo>
                      <a:pt x="30" y="0"/>
                    </a:lnTo>
                    <a:lnTo>
                      <a:pt x="18" y="6"/>
                    </a:lnTo>
                    <a:lnTo>
                      <a:pt x="12" y="12"/>
                    </a:lnTo>
                    <a:lnTo>
                      <a:pt x="0" y="24"/>
                    </a:lnTo>
                    <a:lnTo>
                      <a:pt x="0" y="30"/>
                    </a:lnTo>
                    <a:lnTo>
                      <a:pt x="0" y="36"/>
                    </a:lnTo>
                    <a:lnTo>
                      <a:pt x="6" y="36"/>
                    </a:lnTo>
                    <a:lnTo>
                      <a:pt x="12" y="36"/>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0" name="Freeform 653"/>
              <p:cNvSpPr>
                <a:spLocks/>
              </p:cNvSpPr>
              <p:nvPr/>
            </p:nvSpPr>
            <p:spPr bwMode="auto">
              <a:xfrm>
                <a:off x="4100" y="2855"/>
                <a:ext cx="18" cy="18"/>
              </a:xfrm>
              <a:custGeom>
                <a:avLst/>
                <a:gdLst>
                  <a:gd name="T0" fmla="*/ 18 w 18"/>
                  <a:gd name="T1" fmla="*/ 12 h 18"/>
                  <a:gd name="T2" fmla="*/ 6 w 18"/>
                  <a:gd name="T3" fmla="*/ 0 h 18"/>
                  <a:gd name="T4" fmla="*/ 0 w 18"/>
                  <a:gd name="T5" fmla="*/ 6 h 18"/>
                  <a:gd name="T6" fmla="*/ 12 w 18"/>
                  <a:gd name="T7" fmla="*/ 18 h 18"/>
                  <a:gd name="T8" fmla="*/ 18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2"/>
                    </a:moveTo>
                    <a:lnTo>
                      <a:pt x="6" y="0"/>
                    </a:lnTo>
                    <a:lnTo>
                      <a:pt x="0" y="6"/>
                    </a:lnTo>
                    <a:lnTo>
                      <a:pt x="12" y="18"/>
                    </a:lnTo>
                    <a:lnTo>
                      <a:pt x="18"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1" name="Line 654"/>
              <p:cNvSpPr>
                <a:spLocks noChangeShapeType="1"/>
              </p:cNvSpPr>
              <p:nvPr/>
            </p:nvSpPr>
            <p:spPr bwMode="auto">
              <a:xfrm>
                <a:off x="4094" y="2849"/>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2" name="Freeform 655"/>
              <p:cNvSpPr>
                <a:spLocks/>
              </p:cNvSpPr>
              <p:nvPr/>
            </p:nvSpPr>
            <p:spPr bwMode="auto">
              <a:xfrm>
                <a:off x="4028" y="2885"/>
                <a:ext cx="30" cy="48"/>
              </a:xfrm>
              <a:custGeom>
                <a:avLst/>
                <a:gdLst>
                  <a:gd name="T0" fmla="*/ 24 w 30"/>
                  <a:gd name="T1" fmla="*/ 24 h 48"/>
                  <a:gd name="T2" fmla="*/ 30 w 30"/>
                  <a:gd name="T3" fmla="*/ 12 h 48"/>
                  <a:gd name="T4" fmla="*/ 30 w 30"/>
                  <a:gd name="T5" fmla="*/ 6 h 48"/>
                  <a:gd name="T6" fmla="*/ 24 w 30"/>
                  <a:gd name="T7" fmla="*/ 0 h 48"/>
                  <a:gd name="T8" fmla="*/ 24 w 30"/>
                  <a:gd name="T9" fmla="*/ 0 h 48"/>
                  <a:gd name="T10" fmla="*/ 18 w 30"/>
                  <a:gd name="T11" fmla="*/ 0 h 48"/>
                  <a:gd name="T12" fmla="*/ 12 w 30"/>
                  <a:gd name="T13" fmla="*/ 6 h 48"/>
                  <a:gd name="T14" fmla="*/ 6 w 30"/>
                  <a:gd name="T15" fmla="*/ 18 h 48"/>
                  <a:gd name="T16" fmla="*/ 6 w 30"/>
                  <a:gd name="T17" fmla="*/ 18 h 48"/>
                  <a:gd name="T18" fmla="*/ 0 w 30"/>
                  <a:gd name="T19" fmla="*/ 30 h 48"/>
                  <a:gd name="T20" fmla="*/ 0 w 30"/>
                  <a:gd name="T21" fmla="*/ 42 h 48"/>
                  <a:gd name="T22" fmla="*/ 6 w 30"/>
                  <a:gd name="T23" fmla="*/ 48 h 48"/>
                  <a:gd name="T24" fmla="*/ 6 w 30"/>
                  <a:gd name="T25" fmla="*/ 48 h 48"/>
                  <a:gd name="T26" fmla="*/ 12 w 30"/>
                  <a:gd name="T27" fmla="*/ 42 h 48"/>
                  <a:gd name="T28" fmla="*/ 18 w 30"/>
                  <a:gd name="T29" fmla="*/ 36 h 48"/>
                  <a:gd name="T30" fmla="*/ 24 w 30"/>
                  <a:gd name="T31" fmla="*/ 24 h 48"/>
                  <a:gd name="T32" fmla="*/ 24 w 30"/>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8"/>
                  <a:gd name="T53" fmla="*/ 30 w 30"/>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8">
                    <a:moveTo>
                      <a:pt x="24" y="24"/>
                    </a:moveTo>
                    <a:lnTo>
                      <a:pt x="30" y="12"/>
                    </a:lnTo>
                    <a:lnTo>
                      <a:pt x="30" y="6"/>
                    </a:lnTo>
                    <a:lnTo>
                      <a:pt x="24" y="0"/>
                    </a:lnTo>
                    <a:lnTo>
                      <a:pt x="18" y="0"/>
                    </a:lnTo>
                    <a:lnTo>
                      <a:pt x="12" y="6"/>
                    </a:lnTo>
                    <a:lnTo>
                      <a:pt x="6" y="18"/>
                    </a:lnTo>
                    <a:lnTo>
                      <a:pt x="0" y="30"/>
                    </a:lnTo>
                    <a:lnTo>
                      <a:pt x="0" y="42"/>
                    </a:lnTo>
                    <a:lnTo>
                      <a:pt x="6" y="48"/>
                    </a:lnTo>
                    <a:lnTo>
                      <a:pt x="12" y="42"/>
                    </a:lnTo>
                    <a:lnTo>
                      <a:pt x="18" y="36"/>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3" name="Freeform 656"/>
              <p:cNvSpPr>
                <a:spLocks/>
              </p:cNvSpPr>
              <p:nvPr/>
            </p:nvSpPr>
            <p:spPr bwMode="auto">
              <a:xfrm>
                <a:off x="4058" y="2909"/>
                <a:ext cx="24" cy="18"/>
              </a:xfrm>
              <a:custGeom>
                <a:avLst/>
                <a:gdLst>
                  <a:gd name="T0" fmla="*/ 24 w 24"/>
                  <a:gd name="T1" fmla="*/ 6 h 18"/>
                  <a:gd name="T2" fmla="*/ 6 w 24"/>
                  <a:gd name="T3" fmla="*/ 0 h 18"/>
                  <a:gd name="T4" fmla="*/ 0 w 24"/>
                  <a:gd name="T5" fmla="*/ 12 h 18"/>
                  <a:gd name="T6" fmla="*/ 18 w 24"/>
                  <a:gd name="T7" fmla="*/ 18 h 18"/>
                  <a:gd name="T8" fmla="*/ 24 w 24"/>
                  <a:gd name="T9" fmla="*/ 6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24" y="6"/>
                    </a:moveTo>
                    <a:lnTo>
                      <a:pt x="6" y="0"/>
                    </a:lnTo>
                    <a:lnTo>
                      <a:pt x="0" y="12"/>
                    </a:lnTo>
                    <a:lnTo>
                      <a:pt x="18" y="18"/>
                    </a:lnTo>
                    <a:lnTo>
                      <a:pt x="24"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4" name="Line 657"/>
              <p:cNvSpPr>
                <a:spLocks noChangeShapeType="1"/>
              </p:cNvSpPr>
              <p:nvPr/>
            </p:nvSpPr>
            <p:spPr bwMode="auto">
              <a:xfrm>
                <a:off x="4052" y="2909"/>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5" name="Freeform 658"/>
              <p:cNvSpPr>
                <a:spLocks/>
              </p:cNvSpPr>
              <p:nvPr/>
            </p:nvSpPr>
            <p:spPr bwMode="auto">
              <a:xfrm>
                <a:off x="4088" y="1919"/>
                <a:ext cx="378" cy="354"/>
              </a:xfrm>
              <a:custGeom>
                <a:avLst/>
                <a:gdLst>
                  <a:gd name="T0" fmla="*/ 378 w 378"/>
                  <a:gd name="T1" fmla="*/ 180 h 354"/>
                  <a:gd name="T2" fmla="*/ 348 w 378"/>
                  <a:gd name="T3" fmla="*/ 90 h 354"/>
                  <a:gd name="T4" fmla="*/ 282 w 378"/>
                  <a:gd name="T5" fmla="*/ 24 h 354"/>
                  <a:gd name="T6" fmla="*/ 192 w 378"/>
                  <a:gd name="T7" fmla="*/ 0 h 354"/>
                  <a:gd name="T8" fmla="*/ 192 w 378"/>
                  <a:gd name="T9" fmla="*/ 0 h 354"/>
                  <a:gd name="T10" fmla="*/ 96 w 378"/>
                  <a:gd name="T11" fmla="*/ 24 h 354"/>
                  <a:gd name="T12" fmla="*/ 30 w 378"/>
                  <a:gd name="T13" fmla="*/ 90 h 354"/>
                  <a:gd name="T14" fmla="*/ 0 w 378"/>
                  <a:gd name="T15" fmla="*/ 180 h 354"/>
                  <a:gd name="T16" fmla="*/ 0 w 378"/>
                  <a:gd name="T17" fmla="*/ 180 h 354"/>
                  <a:gd name="T18" fmla="*/ 30 w 378"/>
                  <a:gd name="T19" fmla="*/ 270 h 354"/>
                  <a:gd name="T20" fmla="*/ 96 w 378"/>
                  <a:gd name="T21" fmla="*/ 330 h 354"/>
                  <a:gd name="T22" fmla="*/ 192 w 378"/>
                  <a:gd name="T23" fmla="*/ 354 h 354"/>
                  <a:gd name="T24" fmla="*/ 192 w 378"/>
                  <a:gd name="T25" fmla="*/ 354 h 354"/>
                  <a:gd name="T26" fmla="*/ 282 w 378"/>
                  <a:gd name="T27" fmla="*/ 330 h 354"/>
                  <a:gd name="T28" fmla="*/ 348 w 378"/>
                  <a:gd name="T29" fmla="*/ 270 h 354"/>
                  <a:gd name="T30" fmla="*/ 378 w 378"/>
                  <a:gd name="T31" fmla="*/ 180 h 354"/>
                  <a:gd name="T32" fmla="*/ 378 w 378"/>
                  <a:gd name="T33" fmla="*/ 180 h 3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8"/>
                  <a:gd name="T52" fmla="*/ 0 h 354"/>
                  <a:gd name="T53" fmla="*/ 378 w 378"/>
                  <a:gd name="T54" fmla="*/ 354 h 3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8" h="354">
                    <a:moveTo>
                      <a:pt x="378" y="180"/>
                    </a:moveTo>
                    <a:lnTo>
                      <a:pt x="348" y="90"/>
                    </a:lnTo>
                    <a:lnTo>
                      <a:pt x="282" y="24"/>
                    </a:lnTo>
                    <a:lnTo>
                      <a:pt x="192" y="0"/>
                    </a:lnTo>
                    <a:lnTo>
                      <a:pt x="96" y="24"/>
                    </a:lnTo>
                    <a:lnTo>
                      <a:pt x="30" y="90"/>
                    </a:lnTo>
                    <a:lnTo>
                      <a:pt x="0" y="180"/>
                    </a:lnTo>
                    <a:lnTo>
                      <a:pt x="30" y="270"/>
                    </a:lnTo>
                    <a:lnTo>
                      <a:pt x="96" y="330"/>
                    </a:lnTo>
                    <a:lnTo>
                      <a:pt x="192" y="354"/>
                    </a:lnTo>
                    <a:lnTo>
                      <a:pt x="282" y="330"/>
                    </a:lnTo>
                    <a:lnTo>
                      <a:pt x="348" y="270"/>
                    </a:lnTo>
                    <a:lnTo>
                      <a:pt x="378" y="180"/>
                    </a:lnTo>
                    <a:close/>
                  </a:path>
                </a:pathLst>
              </a:custGeom>
              <a:solidFill>
                <a:srgbClr val="7ECFE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6" name="Freeform 659"/>
              <p:cNvSpPr>
                <a:spLocks/>
              </p:cNvSpPr>
              <p:nvPr/>
            </p:nvSpPr>
            <p:spPr bwMode="auto">
              <a:xfrm>
                <a:off x="4088" y="1919"/>
                <a:ext cx="378" cy="354"/>
              </a:xfrm>
              <a:custGeom>
                <a:avLst/>
                <a:gdLst>
                  <a:gd name="T0" fmla="*/ 378 w 378"/>
                  <a:gd name="T1" fmla="*/ 180 h 354"/>
                  <a:gd name="T2" fmla="*/ 348 w 378"/>
                  <a:gd name="T3" fmla="*/ 90 h 354"/>
                  <a:gd name="T4" fmla="*/ 282 w 378"/>
                  <a:gd name="T5" fmla="*/ 24 h 354"/>
                  <a:gd name="T6" fmla="*/ 192 w 378"/>
                  <a:gd name="T7" fmla="*/ 0 h 354"/>
                  <a:gd name="T8" fmla="*/ 192 w 378"/>
                  <a:gd name="T9" fmla="*/ 0 h 354"/>
                  <a:gd name="T10" fmla="*/ 96 w 378"/>
                  <a:gd name="T11" fmla="*/ 24 h 354"/>
                  <a:gd name="T12" fmla="*/ 30 w 378"/>
                  <a:gd name="T13" fmla="*/ 90 h 354"/>
                  <a:gd name="T14" fmla="*/ 0 w 378"/>
                  <a:gd name="T15" fmla="*/ 180 h 354"/>
                  <a:gd name="T16" fmla="*/ 0 w 378"/>
                  <a:gd name="T17" fmla="*/ 180 h 354"/>
                  <a:gd name="T18" fmla="*/ 30 w 378"/>
                  <a:gd name="T19" fmla="*/ 270 h 354"/>
                  <a:gd name="T20" fmla="*/ 96 w 378"/>
                  <a:gd name="T21" fmla="*/ 330 h 354"/>
                  <a:gd name="T22" fmla="*/ 192 w 378"/>
                  <a:gd name="T23" fmla="*/ 354 h 354"/>
                  <a:gd name="T24" fmla="*/ 192 w 378"/>
                  <a:gd name="T25" fmla="*/ 354 h 354"/>
                  <a:gd name="T26" fmla="*/ 282 w 378"/>
                  <a:gd name="T27" fmla="*/ 330 h 354"/>
                  <a:gd name="T28" fmla="*/ 348 w 378"/>
                  <a:gd name="T29" fmla="*/ 270 h 354"/>
                  <a:gd name="T30" fmla="*/ 378 w 378"/>
                  <a:gd name="T31" fmla="*/ 180 h 354"/>
                  <a:gd name="T32" fmla="*/ 378 w 378"/>
                  <a:gd name="T33" fmla="*/ 180 h 354"/>
                  <a:gd name="T34" fmla="*/ 378 w 378"/>
                  <a:gd name="T35" fmla="*/ 180 h 3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8"/>
                  <a:gd name="T55" fmla="*/ 0 h 354"/>
                  <a:gd name="T56" fmla="*/ 378 w 378"/>
                  <a:gd name="T57" fmla="*/ 354 h 3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8" h="354">
                    <a:moveTo>
                      <a:pt x="378" y="180"/>
                    </a:moveTo>
                    <a:lnTo>
                      <a:pt x="348" y="90"/>
                    </a:lnTo>
                    <a:lnTo>
                      <a:pt x="282" y="24"/>
                    </a:lnTo>
                    <a:lnTo>
                      <a:pt x="192" y="0"/>
                    </a:lnTo>
                    <a:lnTo>
                      <a:pt x="96" y="24"/>
                    </a:lnTo>
                    <a:lnTo>
                      <a:pt x="30" y="90"/>
                    </a:lnTo>
                    <a:lnTo>
                      <a:pt x="0" y="180"/>
                    </a:lnTo>
                    <a:lnTo>
                      <a:pt x="30" y="270"/>
                    </a:lnTo>
                    <a:lnTo>
                      <a:pt x="96" y="330"/>
                    </a:lnTo>
                    <a:lnTo>
                      <a:pt x="192" y="354"/>
                    </a:lnTo>
                    <a:lnTo>
                      <a:pt x="282" y="330"/>
                    </a:lnTo>
                    <a:lnTo>
                      <a:pt x="348" y="270"/>
                    </a:lnTo>
                    <a:lnTo>
                      <a:pt x="378" y="18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7" name="Freeform 660"/>
              <p:cNvSpPr>
                <a:spLocks/>
              </p:cNvSpPr>
              <p:nvPr/>
            </p:nvSpPr>
            <p:spPr bwMode="auto">
              <a:xfrm>
                <a:off x="4262" y="2231"/>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2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6"/>
                    </a:lnTo>
                    <a:lnTo>
                      <a:pt x="12" y="0"/>
                    </a:lnTo>
                    <a:lnTo>
                      <a:pt x="6" y="0"/>
                    </a:lnTo>
                    <a:lnTo>
                      <a:pt x="0" y="6"/>
                    </a:lnTo>
                    <a:lnTo>
                      <a:pt x="0" y="12"/>
                    </a:lnTo>
                    <a:lnTo>
                      <a:pt x="6" y="12"/>
                    </a:lnTo>
                    <a:lnTo>
                      <a:pt x="6" y="18"/>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8" name="Freeform 661"/>
              <p:cNvSpPr>
                <a:spLocks/>
              </p:cNvSpPr>
              <p:nvPr/>
            </p:nvSpPr>
            <p:spPr bwMode="auto">
              <a:xfrm>
                <a:off x="4262" y="2231"/>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2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2" y="6"/>
                    </a:lnTo>
                    <a:lnTo>
                      <a:pt x="12" y="0"/>
                    </a:lnTo>
                    <a:lnTo>
                      <a:pt x="6" y="0"/>
                    </a:lnTo>
                    <a:lnTo>
                      <a:pt x="0" y="6"/>
                    </a:lnTo>
                    <a:lnTo>
                      <a:pt x="0" y="12"/>
                    </a:lnTo>
                    <a:lnTo>
                      <a:pt x="6" y="12"/>
                    </a:lnTo>
                    <a:lnTo>
                      <a:pt x="6" y="18"/>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29" name="Freeform 662"/>
              <p:cNvSpPr>
                <a:spLocks/>
              </p:cNvSpPr>
              <p:nvPr/>
            </p:nvSpPr>
            <p:spPr bwMode="auto">
              <a:xfrm>
                <a:off x="4280" y="2231"/>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0" name="Freeform 663"/>
              <p:cNvSpPr>
                <a:spLocks/>
              </p:cNvSpPr>
              <p:nvPr/>
            </p:nvSpPr>
            <p:spPr bwMode="auto">
              <a:xfrm>
                <a:off x="4280" y="2231"/>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1" name="Freeform 664"/>
              <p:cNvSpPr>
                <a:spLocks/>
              </p:cNvSpPr>
              <p:nvPr/>
            </p:nvSpPr>
            <p:spPr bwMode="auto">
              <a:xfrm>
                <a:off x="4298" y="223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2" name="Freeform 665"/>
              <p:cNvSpPr>
                <a:spLocks/>
              </p:cNvSpPr>
              <p:nvPr/>
            </p:nvSpPr>
            <p:spPr bwMode="auto">
              <a:xfrm>
                <a:off x="4298" y="223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3" name="Freeform 666"/>
              <p:cNvSpPr>
                <a:spLocks/>
              </p:cNvSpPr>
              <p:nvPr/>
            </p:nvSpPr>
            <p:spPr bwMode="auto">
              <a:xfrm>
                <a:off x="4316" y="2225"/>
                <a:ext cx="12" cy="18"/>
              </a:xfrm>
              <a:custGeom>
                <a:avLst/>
                <a:gdLst>
                  <a:gd name="T0" fmla="*/ 12 w 12"/>
                  <a:gd name="T1" fmla="*/ 6 h 18"/>
                  <a:gd name="T2" fmla="*/ 12 w 12"/>
                  <a:gd name="T3" fmla="*/ 6 h 18"/>
                  <a:gd name="T4" fmla="*/ 6 w 12"/>
                  <a:gd name="T5" fmla="*/ 0 h 18"/>
                  <a:gd name="T6" fmla="*/ 0 w 12"/>
                  <a:gd name="T7" fmla="*/ 0 h 18"/>
                  <a:gd name="T8" fmla="*/ 0 w 12"/>
                  <a:gd name="T9" fmla="*/ 0 h 18"/>
                  <a:gd name="T10" fmla="*/ 0 w 12"/>
                  <a:gd name="T11" fmla="*/ 6 h 18"/>
                  <a:gd name="T12" fmla="*/ 0 w 12"/>
                  <a:gd name="T13" fmla="*/ 6 h 18"/>
                  <a:gd name="T14" fmla="*/ 0 w 12"/>
                  <a:gd name="T15" fmla="*/ 12 h 18"/>
                  <a:gd name="T16" fmla="*/ 0 w 12"/>
                  <a:gd name="T17" fmla="*/ 12 h 18"/>
                  <a:gd name="T18" fmla="*/ 0 w 12"/>
                  <a:gd name="T19" fmla="*/ 12 h 18"/>
                  <a:gd name="T20" fmla="*/ 0 w 12"/>
                  <a:gd name="T21" fmla="*/ 18 h 18"/>
                  <a:gd name="T22" fmla="*/ 6 w 12"/>
                  <a:gd name="T23" fmla="*/ 12 h 18"/>
                  <a:gd name="T24" fmla="*/ 6 w 12"/>
                  <a:gd name="T25" fmla="*/ 12 h 18"/>
                  <a:gd name="T26" fmla="*/ 12 w 12"/>
                  <a:gd name="T27" fmla="*/ 12 h 18"/>
                  <a:gd name="T28" fmla="*/ 12 w 12"/>
                  <a:gd name="T29" fmla="*/ 12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6"/>
                    </a:lnTo>
                    <a:lnTo>
                      <a:pt x="6" y="0"/>
                    </a:lnTo>
                    <a:lnTo>
                      <a:pt x="0" y="0"/>
                    </a:lnTo>
                    <a:lnTo>
                      <a:pt x="0" y="6"/>
                    </a:lnTo>
                    <a:lnTo>
                      <a:pt x="0" y="12"/>
                    </a:lnTo>
                    <a:lnTo>
                      <a:pt x="0" y="18"/>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4" name="Freeform 667"/>
              <p:cNvSpPr>
                <a:spLocks/>
              </p:cNvSpPr>
              <p:nvPr/>
            </p:nvSpPr>
            <p:spPr bwMode="auto">
              <a:xfrm>
                <a:off x="4316" y="2225"/>
                <a:ext cx="12" cy="18"/>
              </a:xfrm>
              <a:custGeom>
                <a:avLst/>
                <a:gdLst>
                  <a:gd name="T0" fmla="*/ 12 w 12"/>
                  <a:gd name="T1" fmla="*/ 6 h 18"/>
                  <a:gd name="T2" fmla="*/ 12 w 12"/>
                  <a:gd name="T3" fmla="*/ 6 h 18"/>
                  <a:gd name="T4" fmla="*/ 6 w 12"/>
                  <a:gd name="T5" fmla="*/ 0 h 18"/>
                  <a:gd name="T6" fmla="*/ 0 w 12"/>
                  <a:gd name="T7" fmla="*/ 0 h 18"/>
                  <a:gd name="T8" fmla="*/ 0 w 12"/>
                  <a:gd name="T9" fmla="*/ 0 h 18"/>
                  <a:gd name="T10" fmla="*/ 0 w 12"/>
                  <a:gd name="T11" fmla="*/ 6 h 18"/>
                  <a:gd name="T12" fmla="*/ 0 w 12"/>
                  <a:gd name="T13" fmla="*/ 6 h 18"/>
                  <a:gd name="T14" fmla="*/ 0 w 12"/>
                  <a:gd name="T15" fmla="*/ 12 h 18"/>
                  <a:gd name="T16" fmla="*/ 0 w 12"/>
                  <a:gd name="T17" fmla="*/ 12 h 18"/>
                  <a:gd name="T18" fmla="*/ 0 w 12"/>
                  <a:gd name="T19" fmla="*/ 12 h 18"/>
                  <a:gd name="T20" fmla="*/ 0 w 12"/>
                  <a:gd name="T21" fmla="*/ 18 h 18"/>
                  <a:gd name="T22" fmla="*/ 6 w 12"/>
                  <a:gd name="T23" fmla="*/ 12 h 18"/>
                  <a:gd name="T24" fmla="*/ 6 w 12"/>
                  <a:gd name="T25" fmla="*/ 12 h 18"/>
                  <a:gd name="T26" fmla="*/ 12 w 12"/>
                  <a:gd name="T27" fmla="*/ 12 h 18"/>
                  <a:gd name="T28" fmla="*/ 12 w 12"/>
                  <a:gd name="T29" fmla="*/ 12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6"/>
                    </a:lnTo>
                    <a:lnTo>
                      <a:pt x="6" y="0"/>
                    </a:lnTo>
                    <a:lnTo>
                      <a:pt x="0" y="0"/>
                    </a:lnTo>
                    <a:lnTo>
                      <a:pt x="0" y="6"/>
                    </a:lnTo>
                    <a:lnTo>
                      <a:pt x="0" y="12"/>
                    </a:lnTo>
                    <a:lnTo>
                      <a:pt x="0" y="18"/>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5" name="Freeform 668"/>
              <p:cNvSpPr>
                <a:spLocks/>
              </p:cNvSpPr>
              <p:nvPr/>
            </p:nvSpPr>
            <p:spPr bwMode="auto">
              <a:xfrm>
                <a:off x="4328" y="2219"/>
                <a:ext cx="18" cy="18"/>
              </a:xfrm>
              <a:custGeom>
                <a:avLst/>
                <a:gdLst>
                  <a:gd name="T0" fmla="*/ 12 w 18"/>
                  <a:gd name="T1" fmla="*/ 6 h 18"/>
                  <a:gd name="T2" fmla="*/ 12 w 18"/>
                  <a:gd name="T3" fmla="*/ 6 h 18"/>
                  <a:gd name="T4" fmla="*/ 6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2 w 18"/>
                  <a:gd name="T31" fmla="*/ 6 h 18"/>
                  <a:gd name="T32" fmla="*/ 12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6"/>
                    </a:moveTo>
                    <a:lnTo>
                      <a:pt x="12" y="6"/>
                    </a:lnTo>
                    <a:lnTo>
                      <a:pt x="6" y="0"/>
                    </a:lnTo>
                    <a:lnTo>
                      <a:pt x="0" y="6"/>
                    </a:lnTo>
                    <a:lnTo>
                      <a:pt x="0" y="12"/>
                    </a:lnTo>
                    <a:lnTo>
                      <a:pt x="6" y="12"/>
                    </a:lnTo>
                    <a:lnTo>
                      <a:pt x="6" y="18"/>
                    </a:lnTo>
                    <a:lnTo>
                      <a:pt x="12" y="18"/>
                    </a:lnTo>
                    <a:lnTo>
                      <a:pt x="12" y="12"/>
                    </a:lnTo>
                    <a:lnTo>
                      <a:pt x="18"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6" name="Freeform 669"/>
              <p:cNvSpPr>
                <a:spLocks/>
              </p:cNvSpPr>
              <p:nvPr/>
            </p:nvSpPr>
            <p:spPr bwMode="auto">
              <a:xfrm>
                <a:off x="4328" y="2219"/>
                <a:ext cx="18" cy="18"/>
              </a:xfrm>
              <a:custGeom>
                <a:avLst/>
                <a:gdLst>
                  <a:gd name="T0" fmla="*/ 12 w 18"/>
                  <a:gd name="T1" fmla="*/ 6 h 18"/>
                  <a:gd name="T2" fmla="*/ 12 w 18"/>
                  <a:gd name="T3" fmla="*/ 6 h 18"/>
                  <a:gd name="T4" fmla="*/ 6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2 w 18"/>
                  <a:gd name="T27" fmla="*/ 12 h 18"/>
                  <a:gd name="T28" fmla="*/ 18 w 18"/>
                  <a:gd name="T29" fmla="*/ 12 h 18"/>
                  <a:gd name="T30" fmla="*/ 12 w 18"/>
                  <a:gd name="T31" fmla="*/ 6 h 18"/>
                  <a:gd name="T32" fmla="*/ 12 w 18"/>
                  <a:gd name="T33" fmla="*/ 6 h 18"/>
                  <a:gd name="T34" fmla="*/ 12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6"/>
                    </a:moveTo>
                    <a:lnTo>
                      <a:pt x="12" y="6"/>
                    </a:lnTo>
                    <a:lnTo>
                      <a:pt x="6" y="0"/>
                    </a:lnTo>
                    <a:lnTo>
                      <a:pt x="0" y="6"/>
                    </a:lnTo>
                    <a:lnTo>
                      <a:pt x="0" y="12"/>
                    </a:lnTo>
                    <a:lnTo>
                      <a:pt x="6" y="12"/>
                    </a:lnTo>
                    <a:lnTo>
                      <a:pt x="6" y="18"/>
                    </a:lnTo>
                    <a:lnTo>
                      <a:pt x="12" y="18"/>
                    </a:lnTo>
                    <a:lnTo>
                      <a:pt x="12" y="12"/>
                    </a:lnTo>
                    <a:lnTo>
                      <a:pt x="18"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7" name="Freeform 670"/>
              <p:cNvSpPr>
                <a:spLocks/>
              </p:cNvSpPr>
              <p:nvPr/>
            </p:nvSpPr>
            <p:spPr bwMode="auto">
              <a:xfrm>
                <a:off x="4346" y="2213"/>
                <a:ext cx="12" cy="12"/>
              </a:xfrm>
              <a:custGeom>
                <a:avLst/>
                <a:gdLst>
                  <a:gd name="T0" fmla="*/ 12 w 12"/>
                  <a:gd name="T1" fmla="*/ 6 h 12"/>
                  <a:gd name="T2" fmla="*/ 6 w 12"/>
                  <a:gd name="T3" fmla="*/ 0 h 12"/>
                  <a:gd name="T4" fmla="*/ 6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8" name="Freeform 671"/>
              <p:cNvSpPr>
                <a:spLocks/>
              </p:cNvSpPr>
              <p:nvPr/>
            </p:nvSpPr>
            <p:spPr bwMode="auto">
              <a:xfrm>
                <a:off x="4346" y="2213"/>
                <a:ext cx="12" cy="12"/>
              </a:xfrm>
              <a:custGeom>
                <a:avLst/>
                <a:gdLst>
                  <a:gd name="T0" fmla="*/ 12 w 12"/>
                  <a:gd name="T1" fmla="*/ 6 h 12"/>
                  <a:gd name="T2" fmla="*/ 6 w 12"/>
                  <a:gd name="T3" fmla="*/ 0 h 12"/>
                  <a:gd name="T4" fmla="*/ 6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39" name="Freeform 672"/>
              <p:cNvSpPr>
                <a:spLocks/>
              </p:cNvSpPr>
              <p:nvPr/>
            </p:nvSpPr>
            <p:spPr bwMode="auto">
              <a:xfrm>
                <a:off x="4358" y="2207"/>
                <a:ext cx="12" cy="12"/>
              </a:xfrm>
              <a:custGeom>
                <a:avLst/>
                <a:gdLst>
                  <a:gd name="T0" fmla="*/ 12 w 12"/>
                  <a:gd name="T1" fmla="*/ 0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0" name="Freeform 673"/>
              <p:cNvSpPr>
                <a:spLocks/>
              </p:cNvSpPr>
              <p:nvPr/>
            </p:nvSpPr>
            <p:spPr bwMode="auto">
              <a:xfrm>
                <a:off x="4358" y="2207"/>
                <a:ext cx="12" cy="12"/>
              </a:xfrm>
              <a:custGeom>
                <a:avLst/>
                <a:gdLst>
                  <a:gd name="T0" fmla="*/ 12 w 12"/>
                  <a:gd name="T1" fmla="*/ 0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6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1" name="Freeform 674"/>
              <p:cNvSpPr>
                <a:spLocks/>
              </p:cNvSpPr>
              <p:nvPr/>
            </p:nvSpPr>
            <p:spPr bwMode="auto">
              <a:xfrm>
                <a:off x="4370" y="2195"/>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6"/>
                    </a:lnTo>
                    <a:lnTo>
                      <a:pt x="6" y="12"/>
                    </a:lnTo>
                    <a:lnTo>
                      <a:pt x="12"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2" name="Freeform 675"/>
              <p:cNvSpPr>
                <a:spLocks/>
              </p:cNvSpPr>
              <p:nvPr/>
            </p:nvSpPr>
            <p:spPr bwMode="auto">
              <a:xfrm>
                <a:off x="4370" y="2195"/>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6"/>
                    </a:lnTo>
                    <a:lnTo>
                      <a:pt x="6" y="12"/>
                    </a:lnTo>
                    <a:lnTo>
                      <a:pt x="12"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3" name="Freeform 676"/>
              <p:cNvSpPr>
                <a:spLocks/>
              </p:cNvSpPr>
              <p:nvPr/>
            </p:nvSpPr>
            <p:spPr bwMode="auto">
              <a:xfrm>
                <a:off x="4382" y="2183"/>
                <a:ext cx="18" cy="12"/>
              </a:xfrm>
              <a:custGeom>
                <a:avLst/>
                <a:gdLst>
                  <a:gd name="T0" fmla="*/ 12 w 18"/>
                  <a:gd name="T1" fmla="*/ 0 h 12"/>
                  <a:gd name="T2" fmla="*/ 12 w 18"/>
                  <a:gd name="T3" fmla="*/ 0 h 12"/>
                  <a:gd name="T4" fmla="*/ 6 w 18"/>
                  <a:gd name="T5" fmla="*/ 0 h 12"/>
                  <a:gd name="T6" fmla="*/ 0 w 18"/>
                  <a:gd name="T7" fmla="*/ 6 h 12"/>
                  <a:gd name="T8" fmla="*/ 0 w 18"/>
                  <a:gd name="T9" fmla="*/ 6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6"/>
                    </a:lnTo>
                    <a:lnTo>
                      <a:pt x="0" y="12"/>
                    </a:lnTo>
                    <a:lnTo>
                      <a:pt x="6" y="12"/>
                    </a:lnTo>
                    <a:lnTo>
                      <a:pt x="12"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4" name="Freeform 677"/>
              <p:cNvSpPr>
                <a:spLocks/>
              </p:cNvSpPr>
              <p:nvPr/>
            </p:nvSpPr>
            <p:spPr bwMode="auto">
              <a:xfrm>
                <a:off x="4382" y="2183"/>
                <a:ext cx="18" cy="12"/>
              </a:xfrm>
              <a:custGeom>
                <a:avLst/>
                <a:gdLst>
                  <a:gd name="T0" fmla="*/ 12 w 18"/>
                  <a:gd name="T1" fmla="*/ 0 h 12"/>
                  <a:gd name="T2" fmla="*/ 12 w 18"/>
                  <a:gd name="T3" fmla="*/ 0 h 12"/>
                  <a:gd name="T4" fmla="*/ 6 w 18"/>
                  <a:gd name="T5" fmla="*/ 0 h 12"/>
                  <a:gd name="T6" fmla="*/ 0 w 18"/>
                  <a:gd name="T7" fmla="*/ 6 h 12"/>
                  <a:gd name="T8" fmla="*/ 0 w 18"/>
                  <a:gd name="T9" fmla="*/ 6 h 12"/>
                  <a:gd name="T10" fmla="*/ 0 w 18"/>
                  <a:gd name="T11" fmla="*/ 6 h 12"/>
                  <a:gd name="T12" fmla="*/ 0 w 18"/>
                  <a:gd name="T13" fmla="*/ 12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6"/>
                    </a:lnTo>
                    <a:lnTo>
                      <a:pt x="0" y="12"/>
                    </a:lnTo>
                    <a:lnTo>
                      <a:pt x="6" y="12"/>
                    </a:lnTo>
                    <a:lnTo>
                      <a:pt x="12"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5" name="Freeform 678"/>
              <p:cNvSpPr>
                <a:spLocks/>
              </p:cNvSpPr>
              <p:nvPr/>
            </p:nvSpPr>
            <p:spPr bwMode="auto">
              <a:xfrm>
                <a:off x="4394" y="2171"/>
                <a:ext cx="12" cy="12"/>
              </a:xfrm>
              <a:custGeom>
                <a:avLst/>
                <a:gdLst>
                  <a:gd name="T0" fmla="*/ 12 w 12"/>
                  <a:gd name="T1" fmla="*/ 0 h 12"/>
                  <a:gd name="T2" fmla="*/ 6 w 12"/>
                  <a:gd name="T3" fmla="*/ 0 h 12"/>
                  <a:gd name="T4" fmla="*/ 6 w 12"/>
                  <a:gd name="T5" fmla="*/ 0 h 12"/>
                  <a:gd name="T6" fmla="*/ 0 w 12"/>
                  <a:gd name="T7" fmla="*/ 6 h 12"/>
                  <a:gd name="T8" fmla="*/ 0 w 12"/>
                  <a:gd name="T9" fmla="*/ 6 h 12"/>
                  <a:gd name="T10" fmla="*/ 0 w 12"/>
                  <a:gd name="T11" fmla="*/ 6 h 12"/>
                  <a:gd name="T12" fmla="*/ 0 w 12"/>
                  <a:gd name="T13" fmla="*/ 12 h 12"/>
                  <a:gd name="T14" fmla="*/ 0 w 12"/>
                  <a:gd name="T15" fmla="*/ 12 h 12"/>
                  <a:gd name="T16" fmla="*/ 0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6" name="Freeform 679"/>
              <p:cNvSpPr>
                <a:spLocks/>
              </p:cNvSpPr>
              <p:nvPr/>
            </p:nvSpPr>
            <p:spPr bwMode="auto">
              <a:xfrm>
                <a:off x="4394" y="2171"/>
                <a:ext cx="12" cy="12"/>
              </a:xfrm>
              <a:custGeom>
                <a:avLst/>
                <a:gdLst>
                  <a:gd name="T0" fmla="*/ 12 w 12"/>
                  <a:gd name="T1" fmla="*/ 0 h 12"/>
                  <a:gd name="T2" fmla="*/ 6 w 12"/>
                  <a:gd name="T3" fmla="*/ 0 h 12"/>
                  <a:gd name="T4" fmla="*/ 6 w 12"/>
                  <a:gd name="T5" fmla="*/ 0 h 12"/>
                  <a:gd name="T6" fmla="*/ 0 w 12"/>
                  <a:gd name="T7" fmla="*/ 6 h 12"/>
                  <a:gd name="T8" fmla="*/ 0 w 12"/>
                  <a:gd name="T9" fmla="*/ 6 h 12"/>
                  <a:gd name="T10" fmla="*/ 0 w 12"/>
                  <a:gd name="T11" fmla="*/ 6 h 12"/>
                  <a:gd name="T12" fmla="*/ 0 w 12"/>
                  <a:gd name="T13" fmla="*/ 12 h 12"/>
                  <a:gd name="T14" fmla="*/ 0 w 12"/>
                  <a:gd name="T15" fmla="*/ 12 h 12"/>
                  <a:gd name="T16" fmla="*/ 0 w 12"/>
                  <a:gd name="T17" fmla="*/ 12 h 12"/>
                  <a:gd name="T18" fmla="*/ 6 w 12"/>
                  <a:gd name="T19" fmla="*/ 12 h 12"/>
                  <a:gd name="T20" fmla="*/ 12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7" name="Freeform 680"/>
              <p:cNvSpPr>
                <a:spLocks/>
              </p:cNvSpPr>
              <p:nvPr/>
            </p:nvSpPr>
            <p:spPr bwMode="auto">
              <a:xfrm>
                <a:off x="4400" y="2159"/>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0"/>
                    </a:lnTo>
                    <a:lnTo>
                      <a:pt x="0"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8" name="Freeform 681"/>
              <p:cNvSpPr>
                <a:spLocks/>
              </p:cNvSpPr>
              <p:nvPr/>
            </p:nvSpPr>
            <p:spPr bwMode="auto">
              <a:xfrm>
                <a:off x="4400" y="2159"/>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0"/>
                    </a:lnTo>
                    <a:lnTo>
                      <a:pt x="0"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49" name="Freeform 682"/>
              <p:cNvSpPr>
                <a:spLocks/>
              </p:cNvSpPr>
              <p:nvPr/>
            </p:nvSpPr>
            <p:spPr bwMode="auto">
              <a:xfrm>
                <a:off x="4412" y="2141"/>
                <a:ext cx="12" cy="18"/>
              </a:xfrm>
              <a:custGeom>
                <a:avLst/>
                <a:gdLst>
                  <a:gd name="T0" fmla="*/ 6 w 12"/>
                  <a:gd name="T1" fmla="*/ 0 h 18"/>
                  <a:gd name="T2" fmla="*/ 6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0 w 12"/>
                  <a:gd name="T15" fmla="*/ 18 h 18"/>
                  <a:gd name="T16" fmla="*/ 0 w 12"/>
                  <a:gd name="T17" fmla="*/ 18 h 18"/>
                  <a:gd name="T18" fmla="*/ 6 w 12"/>
                  <a:gd name="T19" fmla="*/ 18 h 18"/>
                  <a:gd name="T20" fmla="*/ 12 w 12"/>
                  <a:gd name="T21" fmla="*/ 12 h 18"/>
                  <a:gd name="T22" fmla="*/ 12 w 12"/>
                  <a:gd name="T23" fmla="*/ 12 h 18"/>
                  <a:gd name="T24" fmla="*/ 12 w 12"/>
                  <a:gd name="T25" fmla="*/ 12 h 18"/>
                  <a:gd name="T26" fmla="*/ 12 w 12"/>
                  <a:gd name="T27" fmla="*/ 6 h 18"/>
                  <a:gd name="T28" fmla="*/ 12 w 12"/>
                  <a:gd name="T29" fmla="*/ 6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6" y="0"/>
                    </a:lnTo>
                    <a:lnTo>
                      <a:pt x="0" y="6"/>
                    </a:lnTo>
                    <a:lnTo>
                      <a:pt x="0" y="12"/>
                    </a:lnTo>
                    <a:lnTo>
                      <a:pt x="0" y="18"/>
                    </a:lnTo>
                    <a:lnTo>
                      <a:pt x="6" y="18"/>
                    </a:lnTo>
                    <a:lnTo>
                      <a:pt x="12" y="12"/>
                    </a:lnTo>
                    <a:lnTo>
                      <a:pt x="12" y="6"/>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0" name="Freeform 683"/>
              <p:cNvSpPr>
                <a:spLocks/>
              </p:cNvSpPr>
              <p:nvPr/>
            </p:nvSpPr>
            <p:spPr bwMode="auto">
              <a:xfrm>
                <a:off x="4412" y="2141"/>
                <a:ext cx="12" cy="18"/>
              </a:xfrm>
              <a:custGeom>
                <a:avLst/>
                <a:gdLst>
                  <a:gd name="T0" fmla="*/ 6 w 12"/>
                  <a:gd name="T1" fmla="*/ 0 h 18"/>
                  <a:gd name="T2" fmla="*/ 6 w 12"/>
                  <a:gd name="T3" fmla="*/ 0 h 18"/>
                  <a:gd name="T4" fmla="*/ 0 w 12"/>
                  <a:gd name="T5" fmla="*/ 6 h 18"/>
                  <a:gd name="T6" fmla="*/ 0 w 12"/>
                  <a:gd name="T7" fmla="*/ 6 h 18"/>
                  <a:gd name="T8" fmla="*/ 0 w 12"/>
                  <a:gd name="T9" fmla="*/ 6 h 18"/>
                  <a:gd name="T10" fmla="*/ 0 w 12"/>
                  <a:gd name="T11" fmla="*/ 12 h 18"/>
                  <a:gd name="T12" fmla="*/ 0 w 12"/>
                  <a:gd name="T13" fmla="*/ 12 h 18"/>
                  <a:gd name="T14" fmla="*/ 0 w 12"/>
                  <a:gd name="T15" fmla="*/ 18 h 18"/>
                  <a:gd name="T16" fmla="*/ 0 w 12"/>
                  <a:gd name="T17" fmla="*/ 18 h 18"/>
                  <a:gd name="T18" fmla="*/ 6 w 12"/>
                  <a:gd name="T19" fmla="*/ 18 h 18"/>
                  <a:gd name="T20" fmla="*/ 12 w 12"/>
                  <a:gd name="T21" fmla="*/ 12 h 18"/>
                  <a:gd name="T22" fmla="*/ 12 w 12"/>
                  <a:gd name="T23" fmla="*/ 12 h 18"/>
                  <a:gd name="T24" fmla="*/ 12 w 12"/>
                  <a:gd name="T25" fmla="*/ 12 h 18"/>
                  <a:gd name="T26" fmla="*/ 12 w 12"/>
                  <a:gd name="T27" fmla="*/ 6 h 18"/>
                  <a:gd name="T28" fmla="*/ 12 w 12"/>
                  <a:gd name="T29" fmla="*/ 6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6" y="0"/>
                    </a:lnTo>
                    <a:lnTo>
                      <a:pt x="0" y="6"/>
                    </a:lnTo>
                    <a:lnTo>
                      <a:pt x="0" y="12"/>
                    </a:lnTo>
                    <a:lnTo>
                      <a:pt x="0" y="18"/>
                    </a:lnTo>
                    <a:lnTo>
                      <a:pt x="6" y="18"/>
                    </a:lnTo>
                    <a:lnTo>
                      <a:pt x="12" y="12"/>
                    </a:lnTo>
                    <a:lnTo>
                      <a:pt x="12" y="6"/>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1" name="Freeform 684"/>
              <p:cNvSpPr>
                <a:spLocks/>
              </p:cNvSpPr>
              <p:nvPr/>
            </p:nvSpPr>
            <p:spPr bwMode="auto">
              <a:xfrm>
                <a:off x="4412" y="212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6 w 18"/>
                  <a:gd name="T15" fmla="*/ 12 h 12"/>
                  <a:gd name="T16" fmla="*/ 6 w 18"/>
                  <a:gd name="T17" fmla="*/ 12 h 12"/>
                  <a:gd name="T18" fmla="*/ 12 w 18"/>
                  <a:gd name="T19" fmla="*/ 12 h 12"/>
                  <a:gd name="T20" fmla="*/ 18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6"/>
                    </a:lnTo>
                    <a:lnTo>
                      <a:pt x="6" y="6"/>
                    </a:lnTo>
                    <a:lnTo>
                      <a:pt x="6" y="12"/>
                    </a:lnTo>
                    <a:lnTo>
                      <a:pt x="12" y="12"/>
                    </a:lnTo>
                    <a:lnTo>
                      <a:pt x="18"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2" name="Freeform 685"/>
              <p:cNvSpPr>
                <a:spLocks/>
              </p:cNvSpPr>
              <p:nvPr/>
            </p:nvSpPr>
            <p:spPr bwMode="auto">
              <a:xfrm>
                <a:off x="4412" y="212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6 w 18"/>
                  <a:gd name="T15" fmla="*/ 12 h 12"/>
                  <a:gd name="T16" fmla="*/ 6 w 18"/>
                  <a:gd name="T17" fmla="*/ 12 h 12"/>
                  <a:gd name="T18" fmla="*/ 12 w 18"/>
                  <a:gd name="T19" fmla="*/ 12 h 12"/>
                  <a:gd name="T20" fmla="*/ 18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6"/>
                    </a:lnTo>
                    <a:lnTo>
                      <a:pt x="6" y="6"/>
                    </a:lnTo>
                    <a:lnTo>
                      <a:pt x="6" y="12"/>
                    </a:lnTo>
                    <a:lnTo>
                      <a:pt x="12" y="12"/>
                    </a:lnTo>
                    <a:lnTo>
                      <a:pt x="18"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3" name="Freeform 686"/>
              <p:cNvSpPr>
                <a:spLocks/>
              </p:cNvSpPr>
              <p:nvPr/>
            </p:nvSpPr>
            <p:spPr bwMode="auto">
              <a:xfrm>
                <a:off x="4418" y="2111"/>
                <a:ext cx="12" cy="12"/>
              </a:xfrm>
              <a:custGeom>
                <a:avLst/>
                <a:gdLst>
                  <a:gd name="T0" fmla="*/ 6 w 12"/>
                  <a:gd name="T1" fmla="*/ 0 h 12"/>
                  <a:gd name="T2" fmla="*/ 6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6 w 12"/>
                  <a:gd name="T15" fmla="*/ 12 h 12"/>
                  <a:gd name="T16" fmla="*/ 6 w 12"/>
                  <a:gd name="T17" fmla="*/ 12 h 12"/>
                  <a:gd name="T18" fmla="*/ 12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6"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4" name="Freeform 687"/>
              <p:cNvSpPr>
                <a:spLocks/>
              </p:cNvSpPr>
              <p:nvPr/>
            </p:nvSpPr>
            <p:spPr bwMode="auto">
              <a:xfrm>
                <a:off x="4418" y="2111"/>
                <a:ext cx="12" cy="12"/>
              </a:xfrm>
              <a:custGeom>
                <a:avLst/>
                <a:gdLst>
                  <a:gd name="T0" fmla="*/ 6 w 12"/>
                  <a:gd name="T1" fmla="*/ 0 h 12"/>
                  <a:gd name="T2" fmla="*/ 6 w 12"/>
                  <a:gd name="T3" fmla="*/ 0 h 12"/>
                  <a:gd name="T4" fmla="*/ 0 w 12"/>
                  <a:gd name="T5" fmla="*/ 6 h 12"/>
                  <a:gd name="T6" fmla="*/ 0 w 12"/>
                  <a:gd name="T7" fmla="*/ 6 h 12"/>
                  <a:gd name="T8" fmla="*/ 0 w 12"/>
                  <a:gd name="T9" fmla="*/ 6 h 12"/>
                  <a:gd name="T10" fmla="*/ 0 w 12"/>
                  <a:gd name="T11" fmla="*/ 12 h 12"/>
                  <a:gd name="T12" fmla="*/ 6 w 12"/>
                  <a:gd name="T13" fmla="*/ 12 h 12"/>
                  <a:gd name="T14" fmla="*/ 6 w 12"/>
                  <a:gd name="T15" fmla="*/ 12 h 12"/>
                  <a:gd name="T16" fmla="*/ 6 w 12"/>
                  <a:gd name="T17" fmla="*/ 12 h 12"/>
                  <a:gd name="T18" fmla="*/ 12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6"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5" name="Freeform 688"/>
              <p:cNvSpPr>
                <a:spLocks/>
              </p:cNvSpPr>
              <p:nvPr/>
            </p:nvSpPr>
            <p:spPr bwMode="auto">
              <a:xfrm>
                <a:off x="4418" y="209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8 w 18"/>
                  <a:gd name="T27" fmla="*/ 0 h 12"/>
                  <a:gd name="T28" fmla="*/ 12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6"/>
                    </a:lnTo>
                    <a:lnTo>
                      <a:pt x="6"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6" name="Freeform 689"/>
              <p:cNvSpPr>
                <a:spLocks/>
              </p:cNvSpPr>
              <p:nvPr/>
            </p:nvSpPr>
            <p:spPr bwMode="auto">
              <a:xfrm>
                <a:off x="4418" y="2099"/>
                <a:ext cx="18" cy="12"/>
              </a:xfrm>
              <a:custGeom>
                <a:avLst/>
                <a:gdLst>
                  <a:gd name="T0" fmla="*/ 12 w 18"/>
                  <a:gd name="T1" fmla="*/ 0 h 12"/>
                  <a:gd name="T2" fmla="*/ 6 w 18"/>
                  <a:gd name="T3" fmla="*/ 0 h 12"/>
                  <a:gd name="T4" fmla="*/ 6 w 18"/>
                  <a:gd name="T5" fmla="*/ 0 h 12"/>
                  <a:gd name="T6" fmla="*/ 0 w 18"/>
                  <a:gd name="T7" fmla="*/ 6 h 12"/>
                  <a:gd name="T8" fmla="*/ 0 w 18"/>
                  <a:gd name="T9" fmla="*/ 6 h 12"/>
                  <a:gd name="T10" fmla="*/ 6 w 18"/>
                  <a:gd name="T11" fmla="*/ 6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8 w 18"/>
                  <a:gd name="T27" fmla="*/ 0 h 12"/>
                  <a:gd name="T28" fmla="*/ 12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6"/>
                    </a:lnTo>
                    <a:lnTo>
                      <a:pt x="6"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7" name="Freeform 690"/>
              <p:cNvSpPr>
                <a:spLocks/>
              </p:cNvSpPr>
              <p:nvPr/>
            </p:nvSpPr>
            <p:spPr bwMode="auto">
              <a:xfrm>
                <a:off x="4418" y="208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8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6" y="0"/>
                    </a:lnTo>
                    <a:lnTo>
                      <a:pt x="0" y="6"/>
                    </a:lnTo>
                    <a:lnTo>
                      <a:pt x="6" y="12"/>
                    </a:lnTo>
                    <a:lnTo>
                      <a:pt x="12"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8" name="Freeform 691"/>
              <p:cNvSpPr>
                <a:spLocks/>
              </p:cNvSpPr>
              <p:nvPr/>
            </p:nvSpPr>
            <p:spPr bwMode="auto">
              <a:xfrm>
                <a:off x="4418" y="208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6 h 12"/>
                  <a:gd name="T24" fmla="*/ 18 w 18"/>
                  <a:gd name="T25" fmla="*/ 6 h 12"/>
                  <a:gd name="T26" fmla="*/ 18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6" y="0"/>
                    </a:lnTo>
                    <a:lnTo>
                      <a:pt x="0" y="6"/>
                    </a:lnTo>
                    <a:lnTo>
                      <a:pt x="6" y="12"/>
                    </a:lnTo>
                    <a:lnTo>
                      <a:pt x="12"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59" name="Freeform 692"/>
              <p:cNvSpPr>
                <a:spLocks/>
              </p:cNvSpPr>
              <p:nvPr/>
            </p:nvSpPr>
            <p:spPr bwMode="auto">
              <a:xfrm>
                <a:off x="4418" y="2063"/>
                <a:ext cx="12" cy="18"/>
              </a:xfrm>
              <a:custGeom>
                <a:avLst/>
                <a:gdLst>
                  <a:gd name="T0" fmla="*/ 6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0" y="6"/>
                    </a:lnTo>
                    <a:lnTo>
                      <a:pt x="0" y="12"/>
                    </a:lnTo>
                    <a:lnTo>
                      <a:pt x="6" y="12"/>
                    </a:lnTo>
                    <a:lnTo>
                      <a:pt x="6" y="18"/>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0" name="Freeform 693"/>
              <p:cNvSpPr>
                <a:spLocks/>
              </p:cNvSpPr>
              <p:nvPr/>
            </p:nvSpPr>
            <p:spPr bwMode="auto">
              <a:xfrm>
                <a:off x="4418" y="2063"/>
                <a:ext cx="12" cy="18"/>
              </a:xfrm>
              <a:custGeom>
                <a:avLst/>
                <a:gdLst>
                  <a:gd name="T0" fmla="*/ 6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2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0" y="6"/>
                    </a:lnTo>
                    <a:lnTo>
                      <a:pt x="0" y="12"/>
                    </a:lnTo>
                    <a:lnTo>
                      <a:pt x="6" y="12"/>
                    </a:lnTo>
                    <a:lnTo>
                      <a:pt x="6" y="18"/>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1" name="Freeform 694"/>
              <p:cNvSpPr>
                <a:spLocks/>
              </p:cNvSpPr>
              <p:nvPr/>
            </p:nvSpPr>
            <p:spPr bwMode="auto">
              <a:xfrm>
                <a:off x="4412" y="205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0 h 12"/>
                  <a:gd name="T24" fmla="*/ 18 w 18"/>
                  <a:gd name="T25" fmla="*/ 0 h 12"/>
                  <a:gd name="T26" fmla="*/ 12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6" y="0"/>
                    </a:lnTo>
                    <a:lnTo>
                      <a:pt x="0" y="6"/>
                    </a:lnTo>
                    <a:lnTo>
                      <a:pt x="6" y="12"/>
                    </a:lnTo>
                    <a:lnTo>
                      <a:pt x="12"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2" name="Freeform 695"/>
              <p:cNvSpPr>
                <a:spLocks/>
              </p:cNvSpPr>
              <p:nvPr/>
            </p:nvSpPr>
            <p:spPr bwMode="auto">
              <a:xfrm>
                <a:off x="4412" y="205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12 h 12"/>
                  <a:gd name="T20" fmla="*/ 18 w 18"/>
                  <a:gd name="T21" fmla="*/ 6 h 12"/>
                  <a:gd name="T22" fmla="*/ 18 w 18"/>
                  <a:gd name="T23" fmla="*/ 0 h 12"/>
                  <a:gd name="T24" fmla="*/ 18 w 18"/>
                  <a:gd name="T25" fmla="*/ 0 h 12"/>
                  <a:gd name="T26" fmla="*/ 12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6" y="0"/>
                    </a:lnTo>
                    <a:lnTo>
                      <a:pt x="0" y="6"/>
                    </a:lnTo>
                    <a:lnTo>
                      <a:pt x="6" y="12"/>
                    </a:lnTo>
                    <a:lnTo>
                      <a:pt x="12"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3" name="Freeform 696"/>
              <p:cNvSpPr>
                <a:spLocks/>
              </p:cNvSpPr>
              <p:nvPr/>
            </p:nvSpPr>
            <p:spPr bwMode="auto">
              <a:xfrm>
                <a:off x="4406" y="2033"/>
                <a:ext cx="18" cy="12"/>
              </a:xfrm>
              <a:custGeom>
                <a:avLst/>
                <a:gdLst>
                  <a:gd name="T0" fmla="*/ 6 w 18"/>
                  <a:gd name="T1" fmla="*/ 0 h 12"/>
                  <a:gd name="T2" fmla="*/ 6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6" y="6"/>
                    </a:lnTo>
                    <a:lnTo>
                      <a:pt x="0" y="6"/>
                    </a:lnTo>
                    <a:lnTo>
                      <a:pt x="6" y="12"/>
                    </a:lnTo>
                    <a:lnTo>
                      <a:pt x="12" y="12"/>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4" name="Freeform 697"/>
              <p:cNvSpPr>
                <a:spLocks/>
              </p:cNvSpPr>
              <p:nvPr/>
            </p:nvSpPr>
            <p:spPr bwMode="auto">
              <a:xfrm>
                <a:off x="4406" y="2033"/>
                <a:ext cx="18" cy="12"/>
              </a:xfrm>
              <a:custGeom>
                <a:avLst/>
                <a:gdLst>
                  <a:gd name="T0" fmla="*/ 6 w 18"/>
                  <a:gd name="T1" fmla="*/ 0 h 12"/>
                  <a:gd name="T2" fmla="*/ 6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8 w 18"/>
                  <a:gd name="T23" fmla="*/ 6 h 12"/>
                  <a:gd name="T24" fmla="*/ 18 w 18"/>
                  <a:gd name="T25" fmla="*/ 6 h 12"/>
                  <a:gd name="T26" fmla="*/ 12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6" y="6"/>
                    </a:lnTo>
                    <a:lnTo>
                      <a:pt x="0" y="6"/>
                    </a:lnTo>
                    <a:lnTo>
                      <a:pt x="6" y="12"/>
                    </a:lnTo>
                    <a:lnTo>
                      <a:pt x="12" y="12"/>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5" name="Freeform 698"/>
              <p:cNvSpPr>
                <a:spLocks/>
              </p:cNvSpPr>
              <p:nvPr/>
            </p:nvSpPr>
            <p:spPr bwMode="auto">
              <a:xfrm>
                <a:off x="4400" y="2021"/>
                <a:ext cx="18" cy="12"/>
              </a:xfrm>
              <a:custGeom>
                <a:avLst/>
                <a:gdLst>
                  <a:gd name="T0" fmla="*/ 6 w 18"/>
                  <a:gd name="T1" fmla="*/ 0 h 12"/>
                  <a:gd name="T2" fmla="*/ 0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0"/>
                    </a:lnTo>
                    <a:lnTo>
                      <a:pt x="0" y="6"/>
                    </a:lnTo>
                    <a:lnTo>
                      <a:pt x="6" y="12"/>
                    </a:lnTo>
                    <a:lnTo>
                      <a:pt x="12" y="12"/>
                    </a:lnTo>
                    <a:lnTo>
                      <a:pt x="12" y="6"/>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6" name="Freeform 699"/>
              <p:cNvSpPr>
                <a:spLocks/>
              </p:cNvSpPr>
              <p:nvPr/>
            </p:nvSpPr>
            <p:spPr bwMode="auto">
              <a:xfrm>
                <a:off x="4400" y="2021"/>
                <a:ext cx="18" cy="12"/>
              </a:xfrm>
              <a:custGeom>
                <a:avLst/>
                <a:gdLst>
                  <a:gd name="T0" fmla="*/ 6 w 18"/>
                  <a:gd name="T1" fmla="*/ 0 h 12"/>
                  <a:gd name="T2" fmla="*/ 0 w 18"/>
                  <a:gd name="T3" fmla="*/ 0 h 12"/>
                  <a:gd name="T4" fmla="*/ 0 w 18"/>
                  <a:gd name="T5" fmla="*/ 6 h 12"/>
                  <a:gd name="T6" fmla="*/ 0 w 18"/>
                  <a:gd name="T7" fmla="*/ 6 h 12"/>
                  <a:gd name="T8" fmla="*/ 0 w 18"/>
                  <a:gd name="T9" fmla="*/ 6 h 12"/>
                  <a:gd name="T10" fmla="*/ 6 w 18"/>
                  <a:gd name="T11" fmla="*/ 12 h 12"/>
                  <a:gd name="T12" fmla="*/ 6 w 18"/>
                  <a:gd name="T13" fmla="*/ 12 h 12"/>
                  <a:gd name="T14" fmla="*/ 12 w 18"/>
                  <a:gd name="T15" fmla="*/ 12 h 12"/>
                  <a:gd name="T16" fmla="*/ 12 w 18"/>
                  <a:gd name="T17" fmla="*/ 12 h 12"/>
                  <a:gd name="T18" fmla="*/ 12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0"/>
                    </a:lnTo>
                    <a:lnTo>
                      <a:pt x="0" y="6"/>
                    </a:lnTo>
                    <a:lnTo>
                      <a:pt x="6" y="12"/>
                    </a:lnTo>
                    <a:lnTo>
                      <a:pt x="12" y="12"/>
                    </a:lnTo>
                    <a:lnTo>
                      <a:pt x="12" y="6"/>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7" name="Freeform 700"/>
              <p:cNvSpPr>
                <a:spLocks/>
              </p:cNvSpPr>
              <p:nvPr/>
            </p:nvSpPr>
            <p:spPr bwMode="auto">
              <a:xfrm>
                <a:off x="4394" y="2003"/>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12 w 12"/>
                  <a:gd name="T15" fmla="*/ 18 h 18"/>
                  <a:gd name="T16" fmla="*/ 12 w 12"/>
                  <a:gd name="T17" fmla="*/ 18 h 18"/>
                  <a:gd name="T18" fmla="*/ 12 w 12"/>
                  <a:gd name="T19" fmla="*/ 12 h 18"/>
                  <a:gd name="T20" fmla="*/ 12 w 12"/>
                  <a:gd name="T21" fmla="*/ 6 h 18"/>
                  <a:gd name="T22" fmla="*/ 12 w 12"/>
                  <a:gd name="T23" fmla="*/ 6 h 18"/>
                  <a:gd name="T24" fmla="*/ 12 w 12"/>
                  <a:gd name="T25" fmla="*/ 6 h 18"/>
                  <a:gd name="T26" fmla="*/ 6 w 12"/>
                  <a:gd name="T27" fmla="*/ 6 h 18"/>
                  <a:gd name="T28" fmla="*/ 6 w 12"/>
                  <a:gd name="T29" fmla="*/ 0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6"/>
                    </a:lnTo>
                    <a:lnTo>
                      <a:pt x="0" y="12"/>
                    </a:lnTo>
                    <a:lnTo>
                      <a:pt x="0" y="18"/>
                    </a:lnTo>
                    <a:lnTo>
                      <a:pt x="6" y="18"/>
                    </a:lnTo>
                    <a:lnTo>
                      <a:pt x="12" y="18"/>
                    </a:lnTo>
                    <a:lnTo>
                      <a:pt x="12" y="12"/>
                    </a:lnTo>
                    <a:lnTo>
                      <a:pt x="12" y="6"/>
                    </a:lnTo>
                    <a:lnTo>
                      <a:pt x="6"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8" name="Freeform 701"/>
              <p:cNvSpPr>
                <a:spLocks/>
              </p:cNvSpPr>
              <p:nvPr/>
            </p:nvSpPr>
            <p:spPr bwMode="auto">
              <a:xfrm>
                <a:off x="4394" y="2003"/>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12 w 12"/>
                  <a:gd name="T15" fmla="*/ 18 h 18"/>
                  <a:gd name="T16" fmla="*/ 12 w 12"/>
                  <a:gd name="T17" fmla="*/ 18 h 18"/>
                  <a:gd name="T18" fmla="*/ 12 w 12"/>
                  <a:gd name="T19" fmla="*/ 12 h 18"/>
                  <a:gd name="T20" fmla="*/ 12 w 12"/>
                  <a:gd name="T21" fmla="*/ 6 h 18"/>
                  <a:gd name="T22" fmla="*/ 12 w 12"/>
                  <a:gd name="T23" fmla="*/ 6 h 18"/>
                  <a:gd name="T24" fmla="*/ 12 w 12"/>
                  <a:gd name="T25" fmla="*/ 6 h 18"/>
                  <a:gd name="T26" fmla="*/ 6 w 12"/>
                  <a:gd name="T27" fmla="*/ 6 h 18"/>
                  <a:gd name="T28" fmla="*/ 6 w 12"/>
                  <a:gd name="T29" fmla="*/ 0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6"/>
                    </a:lnTo>
                    <a:lnTo>
                      <a:pt x="0" y="12"/>
                    </a:lnTo>
                    <a:lnTo>
                      <a:pt x="0" y="18"/>
                    </a:lnTo>
                    <a:lnTo>
                      <a:pt x="6" y="18"/>
                    </a:lnTo>
                    <a:lnTo>
                      <a:pt x="12" y="18"/>
                    </a:lnTo>
                    <a:lnTo>
                      <a:pt x="12" y="12"/>
                    </a:lnTo>
                    <a:lnTo>
                      <a:pt x="12" y="6"/>
                    </a:lnTo>
                    <a:lnTo>
                      <a:pt x="6"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69" name="Freeform 702"/>
              <p:cNvSpPr>
                <a:spLocks/>
              </p:cNvSpPr>
              <p:nvPr/>
            </p:nvSpPr>
            <p:spPr bwMode="auto">
              <a:xfrm>
                <a:off x="4382" y="1991"/>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6 w 12"/>
                  <a:gd name="T11" fmla="*/ 18 h 18"/>
                  <a:gd name="T12" fmla="*/ 6 w 12"/>
                  <a:gd name="T13" fmla="*/ 18 h 18"/>
                  <a:gd name="T14" fmla="*/ 12 w 12"/>
                  <a:gd name="T15" fmla="*/ 12 h 18"/>
                  <a:gd name="T16" fmla="*/ 12 w 12"/>
                  <a:gd name="T17" fmla="*/ 12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6"/>
                    </a:lnTo>
                    <a:lnTo>
                      <a:pt x="0" y="12"/>
                    </a:lnTo>
                    <a:lnTo>
                      <a:pt x="6" y="18"/>
                    </a:lnTo>
                    <a:lnTo>
                      <a:pt x="12" y="12"/>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0" name="Freeform 703"/>
              <p:cNvSpPr>
                <a:spLocks/>
              </p:cNvSpPr>
              <p:nvPr/>
            </p:nvSpPr>
            <p:spPr bwMode="auto">
              <a:xfrm>
                <a:off x="4382" y="1991"/>
                <a:ext cx="12" cy="18"/>
              </a:xfrm>
              <a:custGeom>
                <a:avLst/>
                <a:gdLst>
                  <a:gd name="T0" fmla="*/ 0 w 12"/>
                  <a:gd name="T1" fmla="*/ 6 h 18"/>
                  <a:gd name="T2" fmla="*/ 0 w 12"/>
                  <a:gd name="T3" fmla="*/ 6 h 18"/>
                  <a:gd name="T4" fmla="*/ 0 w 12"/>
                  <a:gd name="T5" fmla="*/ 12 h 18"/>
                  <a:gd name="T6" fmla="*/ 0 w 12"/>
                  <a:gd name="T7" fmla="*/ 12 h 18"/>
                  <a:gd name="T8" fmla="*/ 0 w 12"/>
                  <a:gd name="T9" fmla="*/ 12 h 18"/>
                  <a:gd name="T10" fmla="*/ 6 w 12"/>
                  <a:gd name="T11" fmla="*/ 18 h 18"/>
                  <a:gd name="T12" fmla="*/ 6 w 12"/>
                  <a:gd name="T13" fmla="*/ 18 h 18"/>
                  <a:gd name="T14" fmla="*/ 12 w 12"/>
                  <a:gd name="T15" fmla="*/ 12 h 18"/>
                  <a:gd name="T16" fmla="*/ 12 w 12"/>
                  <a:gd name="T17" fmla="*/ 12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6"/>
                    </a:lnTo>
                    <a:lnTo>
                      <a:pt x="0" y="12"/>
                    </a:lnTo>
                    <a:lnTo>
                      <a:pt x="6" y="18"/>
                    </a:lnTo>
                    <a:lnTo>
                      <a:pt x="12" y="12"/>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1" name="Freeform 704"/>
              <p:cNvSpPr>
                <a:spLocks/>
              </p:cNvSpPr>
              <p:nvPr/>
            </p:nvSpPr>
            <p:spPr bwMode="auto">
              <a:xfrm>
                <a:off x="4370" y="1985"/>
                <a:ext cx="12" cy="12"/>
              </a:xfrm>
              <a:custGeom>
                <a:avLst/>
                <a:gdLst>
                  <a:gd name="T0" fmla="*/ 0 w 12"/>
                  <a:gd name="T1" fmla="*/ 0 h 12"/>
                  <a:gd name="T2" fmla="*/ 0 w 12"/>
                  <a:gd name="T3" fmla="*/ 0 h 12"/>
                  <a:gd name="T4" fmla="*/ 0 w 12"/>
                  <a:gd name="T5" fmla="*/ 6 h 12"/>
                  <a:gd name="T6" fmla="*/ 0 w 12"/>
                  <a:gd name="T7" fmla="*/ 12 h 12"/>
                  <a:gd name="T8" fmla="*/ 0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6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0"/>
                    </a:ln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2" name="Freeform 705"/>
              <p:cNvSpPr>
                <a:spLocks/>
              </p:cNvSpPr>
              <p:nvPr/>
            </p:nvSpPr>
            <p:spPr bwMode="auto">
              <a:xfrm>
                <a:off x="4370" y="1985"/>
                <a:ext cx="12" cy="12"/>
              </a:xfrm>
              <a:custGeom>
                <a:avLst/>
                <a:gdLst>
                  <a:gd name="T0" fmla="*/ 0 w 12"/>
                  <a:gd name="T1" fmla="*/ 0 h 12"/>
                  <a:gd name="T2" fmla="*/ 0 w 12"/>
                  <a:gd name="T3" fmla="*/ 0 h 12"/>
                  <a:gd name="T4" fmla="*/ 0 w 12"/>
                  <a:gd name="T5" fmla="*/ 6 h 12"/>
                  <a:gd name="T6" fmla="*/ 0 w 12"/>
                  <a:gd name="T7" fmla="*/ 12 h 12"/>
                  <a:gd name="T8" fmla="*/ 0 w 12"/>
                  <a:gd name="T9" fmla="*/ 12 h 12"/>
                  <a:gd name="T10" fmla="*/ 6 w 12"/>
                  <a:gd name="T11" fmla="*/ 12 h 12"/>
                  <a:gd name="T12" fmla="*/ 12 w 12"/>
                  <a:gd name="T13" fmla="*/ 12 h 12"/>
                  <a:gd name="T14" fmla="*/ 12 w 12"/>
                  <a:gd name="T15" fmla="*/ 6 h 12"/>
                  <a:gd name="T16" fmla="*/ 12 w 12"/>
                  <a:gd name="T17" fmla="*/ 6 h 12"/>
                  <a:gd name="T18" fmla="*/ 12 w 12"/>
                  <a:gd name="T19" fmla="*/ 6 h 12"/>
                  <a:gd name="T20" fmla="*/ 12 w 12"/>
                  <a:gd name="T21" fmla="*/ 0 h 12"/>
                  <a:gd name="T22" fmla="*/ 12 w 12"/>
                  <a:gd name="T23" fmla="*/ 0 h 12"/>
                  <a:gd name="T24" fmla="*/ 12 w 12"/>
                  <a:gd name="T25" fmla="*/ 0 h 12"/>
                  <a:gd name="T26" fmla="*/ 6 w 12"/>
                  <a:gd name="T27" fmla="*/ 0 h 12"/>
                  <a:gd name="T28" fmla="*/ 6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0"/>
                    </a:ln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3" name="Freeform 706"/>
              <p:cNvSpPr>
                <a:spLocks/>
              </p:cNvSpPr>
              <p:nvPr/>
            </p:nvSpPr>
            <p:spPr bwMode="auto">
              <a:xfrm>
                <a:off x="4358" y="1973"/>
                <a:ext cx="12" cy="12"/>
              </a:xfrm>
              <a:custGeom>
                <a:avLst/>
                <a:gdLst>
                  <a:gd name="T0" fmla="*/ 0 w 12"/>
                  <a:gd name="T1" fmla="*/ 0 h 12"/>
                  <a:gd name="T2" fmla="*/ 0 w 12"/>
                  <a:gd name="T3" fmla="*/ 6 h 12"/>
                  <a:gd name="T4" fmla="*/ 0 w 12"/>
                  <a:gd name="T5" fmla="*/ 12 h 12"/>
                  <a:gd name="T6" fmla="*/ 0 w 12"/>
                  <a:gd name="T7" fmla="*/ 12 h 12"/>
                  <a:gd name="T8" fmla="*/ 0 w 12"/>
                  <a:gd name="T9" fmla="*/ 12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0 h 12"/>
                  <a:gd name="T30" fmla="*/ 0 w 12"/>
                  <a:gd name="T31" fmla="*/ 0 h 12"/>
                  <a:gd name="T32" fmla="*/ 0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0"/>
                    </a:moveTo>
                    <a:lnTo>
                      <a:pt x="0" y="6"/>
                    </a:lnTo>
                    <a:lnTo>
                      <a:pt x="0" y="12"/>
                    </a:lnTo>
                    <a:lnTo>
                      <a:pt x="6" y="12"/>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4" name="Freeform 707"/>
              <p:cNvSpPr>
                <a:spLocks/>
              </p:cNvSpPr>
              <p:nvPr/>
            </p:nvSpPr>
            <p:spPr bwMode="auto">
              <a:xfrm>
                <a:off x="4358" y="1973"/>
                <a:ext cx="12" cy="12"/>
              </a:xfrm>
              <a:custGeom>
                <a:avLst/>
                <a:gdLst>
                  <a:gd name="T0" fmla="*/ 0 w 12"/>
                  <a:gd name="T1" fmla="*/ 0 h 12"/>
                  <a:gd name="T2" fmla="*/ 0 w 12"/>
                  <a:gd name="T3" fmla="*/ 6 h 12"/>
                  <a:gd name="T4" fmla="*/ 0 w 12"/>
                  <a:gd name="T5" fmla="*/ 12 h 12"/>
                  <a:gd name="T6" fmla="*/ 0 w 12"/>
                  <a:gd name="T7" fmla="*/ 12 h 12"/>
                  <a:gd name="T8" fmla="*/ 0 w 12"/>
                  <a:gd name="T9" fmla="*/ 12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6"/>
                    </a:lnTo>
                    <a:lnTo>
                      <a:pt x="0" y="12"/>
                    </a:lnTo>
                    <a:lnTo>
                      <a:pt x="6" y="12"/>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5" name="Freeform 708"/>
              <p:cNvSpPr>
                <a:spLocks/>
              </p:cNvSpPr>
              <p:nvPr/>
            </p:nvSpPr>
            <p:spPr bwMode="auto">
              <a:xfrm>
                <a:off x="4340" y="1961"/>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6 h 18"/>
                  <a:gd name="T24" fmla="*/ 12 w 18"/>
                  <a:gd name="T25" fmla="*/ 6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6"/>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6" name="Freeform 709"/>
              <p:cNvSpPr>
                <a:spLocks/>
              </p:cNvSpPr>
              <p:nvPr/>
            </p:nvSpPr>
            <p:spPr bwMode="auto">
              <a:xfrm>
                <a:off x="4340" y="1961"/>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6 h 18"/>
                  <a:gd name="T24" fmla="*/ 12 w 18"/>
                  <a:gd name="T25" fmla="*/ 6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6"/>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7" name="Freeform 710"/>
              <p:cNvSpPr>
                <a:spLocks/>
              </p:cNvSpPr>
              <p:nvPr/>
            </p:nvSpPr>
            <p:spPr bwMode="auto">
              <a:xfrm>
                <a:off x="4328" y="1955"/>
                <a:ext cx="12" cy="18"/>
              </a:xfrm>
              <a:custGeom>
                <a:avLst/>
                <a:gdLst>
                  <a:gd name="T0" fmla="*/ 0 w 12"/>
                  <a:gd name="T1" fmla="*/ 6 h 18"/>
                  <a:gd name="T2" fmla="*/ 0 w 12"/>
                  <a:gd name="T3" fmla="*/ 12 h 18"/>
                  <a:gd name="T4" fmla="*/ 0 w 12"/>
                  <a:gd name="T5" fmla="*/ 12 h 18"/>
                  <a:gd name="T6" fmla="*/ 6 w 12"/>
                  <a:gd name="T7" fmla="*/ 18 h 18"/>
                  <a:gd name="T8" fmla="*/ 6 w 12"/>
                  <a:gd name="T9" fmla="*/ 18 h 18"/>
                  <a:gd name="T10" fmla="*/ 6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6 w 12"/>
                  <a:gd name="T27" fmla="*/ 0 h 18"/>
                  <a:gd name="T28" fmla="*/ 0 w 12"/>
                  <a:gd name="T29" fmla="*/ 6 h 18"/>
                  <a:gd name="T30" fmla="*/ 0 w 12"/>
                  <a:gd name="T31" fmla="*/ 6 h 18"/>
                  <a:gd name="T32" fmla="*/ 0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6"/>
                    </a:moveTo>
                    <a:lnTo>
                      <a:pt x="0" y="12"/>
                    </a:lnTo>
                    <a:lnTo>
                      <a:pt x="6" y="18"/>
                    </a:lnTo>
                    <a:lnTo>
                      <a:pt x="12" y="12"/>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8" name="Freeform 711"/>
              <p:cNvSpPr>
                <a:spLocks/>
              </p:cNvSpPr>
              <p:nvPr/>
            </p:nvSpPr>
            <p:spPr bwMode="auto">
              <a:xfrm>
                <a:off x="4328" y="1955"/>
                <a:ext cx="12" cy="18"/>
              </a:xfrm>
              <a:custGeom>
                <a:avLst/>
                <a:gdLst>
                  <a:gd name="T0" fmla="*/ 0 w 12"/>
                  <a:gd name="T1" fmla="*/ 6 h 18"/>
                  <a:gd name="T2" fmla="*/ 0 w 12"/>
                  <a:gd name="T3" fmla="*/ 12 h 18"/>
                  <a:gd name="T4" fmla="*/ 0 w 12"/>
                  <a:gd name="T5" fmla="*/ 12 h 18"/>
                  <a:gd name="T6" fmla="*/ 6 w 12"/>
                  <a:gd name="T7" fmla="*/ 18 h 18"/>
                  <a:gd name="T8" fmla="*/ 6 w 12"/>
                  <a:gd name="T9" fmla="*/ 18 h 18"/>
                  <a:gd name="T10" fmla="*/ 6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6 w 12"/>
                  <a:gd name="T27" fmla="*/ 0 h 18"/>
                  <a:gd name="T28" fmla="*/ 0 w 12"/>
                  <a:gd name="T29" fmla="*/ 6 h 18"/>
                  <a:gd name="T30" fmla="*/ 0 w 12"/>
                  <a:gd name="T31" fmla="*/ 6 h 18"/>
                  <a:gd name="T32" fmla="*/ 0 w 12"/>
                  <a:gd name="T33" fmla="*/ 6 h 18"/>
                  <a:gd name="T34" fmla="*/ 0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6"/>
                    </a:moveTo>
                    <a:lnTo>
                      <a:pt x="0" y="12"/>
                    </a:lnTo>
                    <a:lnTo>
                      <a:pt x="6" y="18"/>
                    </a:lnTo>
                    <a:lnTo>
                      <a:pt x="12" y="12"/>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79" name="Freeform 712"/>
              <p:cNvSpPr>
                <a:spLocks/>
              </p:cNvSpPr>
              <p:nvPr/>
            </p:nvSpPr>
            <p:spPr bwMode="auto">
              <a:xfrm>
                <a:off x="4310" y="194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12 h 18"/>
                  <a:gd name="T16" fmla="*/ 18 w 18"/>
                  <a:gd name="T17" fmla="*/ 12 h 18"/>
                  <a:gd name="T18" fmla="*/ 12 w 18"/>
                  <a:gd name="T19" fmla="*/ 6 h 18"/>
                  <a:gd name="T20" fmla="*/ 12 w 18"/>
                  <a:gd name="T21" fmla="*/ 6 h 18"/>
                  <a:gd name="T22" fmla="*/ 12 w 18"/>
                  <a:gd name="T23" fmla="*/ 0 h 18"/>
                  <a:gd name="T24" fmla="*/ 12 w 18"/>
                  <a:gd name="T25" fmla="*/ 0 h 18"/>
                  <a:gd name="T26" fmla="*/ 6 w 18"/>
                  <a:gd name="T27" fmla="*/ 6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2" y="12"/>
                    </a:lnTo>
                    <a:lnTo>
                      <a:pt x="18" y="12"/>
                    </a:lnTo>
                    <a:lnTo>
                      <a:pt x="12" y="6"/>
                    </a:lnTo>
                    <a:lnTo>
                      <a:pt x="12"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0" name="Freeform 713"/>
              <p:cNvSpPr>
                <a:spLocks/>
              </p:cNvSpPr>
              <p:nvPr/>
            </p:nvSpPr>
            <p:spPr bwMode="auto">
              <a:xfrm>
                <a:off x="4310" y="194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12 h 18"/>
                  <a:gd name="T16" fmla="*/ 18 w 18"/>
                  <a:gd name="T17" fmla="*/ 12 h 18"/>
                  <a:gd name="T18" fmla="*/ 12 w 18"/>
                  <a:gd name="T19" fmla="*/ 6 h 18"/>
                  <a:gd name="T20" fmla="*/ 12 w 18"/>
                  <a:gd name="T21" fmla="*/ 6 h 18"/>
                  <a:gd name="T22" fmla="*/ 12 w 18"/>
                  <a:gd name="T23" fmla="*/ 0 h 18"/>
                  <a:gd name="T24" fmla="*/ 12 w 18"/>
                  <a:gd name="T25" fmla="*/ 0 h 18"/>
                  <a:gd name="T26" fmla="*/ 6 w 18"/>
                  <a:gd name="T27" fmla="*/ 6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2" y="12"/>
                    </a:lnTo>
                    <a:lnTo>
                      <a:pt x="18" y="12"/>
                    </a:lnTo>
                    <a:lnTo>
                      <a:pt x="12" y="6"/>
                    </a:lnTo>
                    <a:lnTo>
                      <a:pt x="12"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1" name="Freeform 714"/>
              <p:cNvSpPr>
                <a:spLocks/>
              </p:cNvSpPr>
              <p:nvPr/>
            </p:nvSpPr>
            <p:spPr bwMode="auto">
              <a:xfrm>
                <a:off x="4292" y="194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6 h 12"/>
                  <a:gd name="T16" fmla="*/ 18 w 18"/>
                  <a:gd name="T17" fmla="*/ 6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6" y="12"/>
                    </a:lnTo>
                    <a:lnTo>
                      <a:pt x="12" y="12"/>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2" name="Freeform 715"/>
              <p:cNvSpPr>
                <a:spLocks/>
              </p:cNvSpPr>
              <p:nvPr/>
            </p:nvSpPr>
            <p:spPr bwMode="auto">
              <a:xfrm>
                <a:off x="4292" y="194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6 h 12"/>
                  <a:gd name="T16" fmla="*/ 18 w 18"/>
                  <a:gd name="T17" fmla="*/ 6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6" y="12"/>
                    </a:lnTo>
                    <a:lnTo>
                      <a:pt x="12" y="12"/>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3" name="Freeform 716"/>
              <p:cNvSpPr>
                <a:spLocks/>
              </p:cNvSpPr>
              <p:nvPr/>
            </p:nvSpPr>
            <p:spPr bwMode="auto">
              <a:xfrm>
                <a:off x="4280" y="1949"/>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4" name="Freeform 717"/>
              <p:cNvSpPr>
                <a:spLocks/>
              </p:cNvSpPr>
              <p:nvPr/>
            </p:nvSpPr>
            <p:spPr bwMode="auto">
              <a:xfrm>
                <a:off x="4280" y="1949"/>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5" name="Freeform 718"/>
              <p:cNvSpPr>
                <a:spLocks/>
              </p:cNvSpPr>
              <p:nvPr/>
            </p:nvSpPr>
            <p:spPr bwMode="auto">
              <a:xfrm>
                <a:off x="4262" y="1949"/>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6" name="Freeform 719"/>
              <p:cNvSpPr>
                <a:spLocks/>
              </p:cNvSpPr>
              <p:nvPr/>
            </p:nvSpPr>
            <p:spPr bwMode="auto">
              <a:xfrm>
                <a:off x="4262" y="1949"/>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7" name="Freeform 720"/>
              <p:cNvSpPr>
                <a:spLocks/>
              </p:cNvSpPr>
              <p:nvPr/>
            </p:nvSpPr>
            <p:spPr bwMode="auto">
              <a:xfrm>
                <a:off x="4244" y="1949"/>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6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12"/>
                    </a:lnTo>
                    <a:lnTo>
                      <a:pt x="6" y="12"/>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8" name="Freeform 721"/>
              <p:cNvSpPr>
                <a:spLocks/>
              </p:cNvSpPr>
              <p:nvPr/>
            </p:nvSpPr>
            <p:spPr bwMode="auto">
              <a:xfrm>
                <a:off x="4244" y="1949"/>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6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12"/>
                    </a:lnTo>
                    <a:lnTo>
                      <a:pt x="6" y="12"/>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89" name="Freeform 722"/>
              <p:cNvSpPr>
                <a:spLocks/>
              </p:cNvSpPr>
              <p:nvPr/>
            </p:nvSpPr>
            <p:spPr bwMode="auto">
              <a:xfrm>
                <a:off x="4226" y="1955"/>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6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2" y="6"/>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0" name="Freeform 723"/>
              <p:cNvSpPr>
                <a:spLocks/>
              </p:cNvSpPr>
              <p:nvPr/>
            </p:nvSpPr>
            <p:spPr bwMode="auto">
              <a:xfrm>
                <a:off x="4226" y="1955"/>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6 h 12"/>
                  <a:gd name="T12" fmla="*/ 18 w 18"/>
                  <a:gd name="T13" fmla="*/ 6 h 12"/>
                  <a:gd name="T14" fmla="*/ 18 w 18"/>
                  <a:gd name="T15" fmla="*/ 0 h 12"/>
                  <a:gd name="T16" fmla="*/ 18 w 18"/>
                  <a:gd name="T17" fmla="*/ 0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2" y="6"/>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1" name="Freeform 724"/>
              <p:cNvSpPr>
                <a:spLocks/>
              </p:cNvSpPr>
              <p:nvPr/>
            </p:nvSpPr>
            <p:spPr bwMode="auto">
              <a:xfrm>
                <a:off x="4214" y="1955"/>
                <a:ext cx="12" cy="18"/>
              </a:xfrm>
              <a:custGeom>
                <a:avLst/>
                <a:gdLst>
                  <a:gd name="T0" fmla="*/ 0 w 12"/>
                  <a:gd name="T1" fmla="*/ 12 h 18"/>
                  <a:gd name="T2" fmla="*/ 0 w 12"/>
                  <a:gd name="T3" fmla="*/ 18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6 w 12"/>
                  <a:gd name="T19" fmla="*/ 6 h 18"/>
                  <a:gd name="T20" fmla="*/ 6 w 12"/>
                  <a:gd name="T21" fmla="*/ 0 h 18"/>
                  <a:gd name="T22" fmla="*/ 0 w 12"/>
                  <a:gd name="T23" fmla="*/ 6 h 18"/>
                  <a:gd name="T24" fmla="*/ 0 w 12"/>
                  <a:gd name="T25" fmla="*/ 6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8"/>
                    </a:lnTo>
                    <a:lnTo>
                      <a:pt x="6" y="18"/>
                    </a:lnTo>
                    <a:lnTo>
                      <a:pt x="12" y="12"/>
                    </a:lnTo>
                    <a:lnTo>
                      <a:pt x="12" y="6"/>
                    </a:lnTo>
                    <a:lnTo>
                      <a:pt x="6"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2" name="Freeform 725"/>
              <p:cNvSpPr>
                <a:spLocks/>
              </p:cNvSpPr>
              <p:nvPr/>
            </p:nvSpPr>
            <p:spPr bwMode="auto">
              <a:xfrm>
                <a:off x="4214" y="1955"/>
                <a:ext cx="12" cy="18"/>
              </a:xfrm>
              <a:custGeom>
                <a:avLst/>
                <a:gdLst>
                  <a:gd name="T0" fmla="*/ 0 w 12"/>
                  <a:gd name="T1" fmla="*/ 12 h 18"/>
                  <a:gd name="T2" fmla="*/ 0 w 12"/>
                  <a:gd name="T3" fmla="*/ 18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6 w 12"/>
                  <a:gd name="T19" fmla="*/ 6 h 18"/>
                  <a:gd name="T20" fmla="*/ 6 w 12"/>
                  <a:gd name="T21" fmla="*/ 0 h 18"/>
                  <a:gd name="T22" fmla="*/ 0 w 12"/>
                  <a:gd name="T23" fmla="*/ 6 h 18"/>
                  <a:gd name="T24" fmla="*/ 0 w 12"/>
                  <a:gd name="T25" fmla="*/ 6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8"/>
                    </a:lnTo>
                    <a:lnTo>
                      <a:pt x="6" y="18"/>
                    </a:lnTo>
                    <a:lnTo>
                      <a:pt x="12" y="12"/>
                    </a:lnTo>
                    <a:lnTo>
                      <a:pt x="12" y="6"/>
                    </a:lnTo>
                    <a:lnTo>
                      <a:pt x="6"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3" name="Freeform 726"/>
              <p:cNvSpPr>
                <a:spLocks/>
              </p:cNvSpPr>
              <p:nvPr/>
            </p:nvSpPr>
            <p:spPr bwMode="auto">
              <a:xfrm>
                <a:off x="4196" y="196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6 h 12"/>
                  <a:gd name="T12" fmla="*/ 18 w 18"/>
                  <a:gd name="T13" fmla="*/ 6 h 12"/>
                  <a:gd name="T14" fmla="*/ 12 w 18"/>
                  <a:gd name="T15" fmla="*/ 0 h 12"/>
                  <a:gd name="T16" fmla="*/ 12 w 18"/>
                  <a:gd name="T17" fmla="*/ 0 h 12"/>
                  <a:gd name="T18" fmla="*/ 12 w 18"/>
                  <a:gd name="T19" fmla="*/ 0 h 12"/>
                  <a:gd name="T20" fmla="*/ 6 w 18"/>
                  <a:gd name="T21" fmla="*/ 0 h 12"/>
                  <a:gd name="T22" fmla="*/ 6 w 18"/>
                  <a:gd name="T23" fmla="*/ 0 h 12"/>
                  <a:gd name="T24" fmla="*/ 6 w 18"/>
                  <a:gd name="T25" fmla="*/ 0 h 12"/>
                  <a:gd name="T26" fmla="*/ 0 w 18"/>
                  <a:gd name="T27" fmla="*/ 0 h 12"/>
                  <a:gd name="T28" fmla="*/ 0 w 18"/>
                  <a:gd name="T29" fmla="*/ 6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2" y="6"/>
                    </a:lnTo>
                    <a:lnTo>
                      <a:pt x="18"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4" name="Freeform 727"/>
              <p:cNvSpPr>
                <a:spLocks/>
              </p:cNvSpPr>
              <p:nvPr/>
            </p:nvSpPr>
            <p:spPr bwMode="auto">
              <a:xfrm>
                <a:off x="4196" y="196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6 h 12"/>
                  <a:gd name="T12" fmla="*/ 18 w 18"/>
                  <a:gd name="T13" fmla="*/ 6 h 12"/>
                  <a:gd name="T14" fmla="*/ 12 w 18"/>
                  <a:gd name="T15" fmla="*/ 0 h 12"/>
                  <a:gd name="T16" fmla="*/ 12 w 18"/>
                  <a:gd name="T17" fmla="*/ 0 h 12"/>
                  <a:gd name="T18" fmla="*/ 12 w 18"/>
                  <a:gd name="T19" fmla="*/ 0 h 12"/>
                  <a:gd name="T20" fmla="*/ 6 w 18"/>
                  <a:gd name="T21" fmla="*/ 0 h 12"/>
                  <a:gd name="T22" fmla="*/ 6 w 18"/>
                  <a:gd name="T23" fmla="*/ 0 h 12"/>
                  <a:gd name="T24" fmla="*/ 6 w 18"/>
                  <a:gd name="T25" fmla="*/ 0 h 12"/>
                  <a:gd name="T26" fmla="*/ 0 w 18"/>
                  <a:gd name="T27" fmla="*/ 0 h 12"/>
                  <a:gd name="T28" fmla="*/ 0 w 18"/>
                  <a:gd name="T29" fmla="*/ 6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2" y="6"/>
                    </a:lnTo>
                    <a:lnTo>
                      <a:pt x="18"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5" name="Freeform 728"/>
              <p:cNvSpPr>
                <a:spLocks/>
              </p:cNvSpPr>
              <p:nvPr/>
            </p:nvSpPr>
            <p:spPr bwMode="auto">
              <a:xfrm>
                <a:off x="4184" y="197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12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0" y="12"/>
                    </a:ln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6" name="Freeform 729"/>
              <p:cNvSpPr>
                <a:spLocks/>
              </p:cNvSpPr>
              <p:nvPr/>
            </p:nvSpPr>
            <p:spPr bwMode="auto">
              <a:xfrm>
                <a:off x="4184" y="197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12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7" name="Freeform 730"/>
              <p:cNvSpPr>
                <a:spLocks/>
              </p:cNvSpPr>
              <p:nvPr/>
            </p:nvSpPr>
            <p:spPr bwMode="auto">
              <a:xfrm>
                <a:off x="4172" y="1985"/>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0" y="12"/>
                    </a:ln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8" name="Freeform 731"/>
              <p:cNvSpPr>
                <a:spLocks/>
              </p:cNvSpPr>
              <p:nvPr/>
            </p:nvSpPr>
            <p:spPr bwMode="auto">
              <a:xfrm>
                <a:off x="4172" y="1985"/>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99" name="Freeform 732"/>
              <p:cNvSpPr>
                <a:spLocks/>
              </p:cNvSpPr>
              <p:nvPr/>
            </p:nvSpPr>
            <p:spPr bwMode="auto">
              <a:xfrm>
                <a:off x="4160" y="1997"/>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0" name="Freeform 733"/>
              <p:cNvSpPr>
                <a:spLocks/>
              </p:cNvSpPr>
              <p:nvPr/>
            </p:nvSpPr>
            <p:spPr bwMode="auto">
              <a:xfrm>
                <a:off x="4160" y="1997"/>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1" name="Freeform 734"/>
              <p:cNvSpPr>
                <a:spLocks/>
              </p:cNvSpPr>
              <p:nvPr/>
            </p:nvSpPr>
            <p:spPr bwMode="auto">
              <a:xfrm>
                <a:off x="4148" y="2009"/>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2" name="Freeform 735"/>
              <p:cNvSpPr>
                <a:spLocks/>
              </p:cNvSpPr>
              <p:nvPr/>
            </p:nvSpPr>
            <p:spPr bwMode="auto">
              <a:xfrm>
                <a:off x="4148" y="2009"/>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3" name="Freeform 736"/>
              <p:cNvSpPr>
                <a:spLocks/>
              </p:cNvSpPr>
              <p:nvPr/>
            </p:nvSpPr>
            <p:spPr bwMode="auto">
              <a:xfrm>
                <a:off x="4136" y="2021"/>
                <a:ext cx="18" cy="12"/>
              </a:xfrm>
              <a:custGeom>
                <a:avLst/>
                <a:gdLst>
                  <a:gd name="T0" fmla="*/ 6 w 18"/>
                  <a:gd name="T1" fmla="*/ 12 h 12"/>
                  <a:gd name="T2" fmla="*/ 12 w 18"/>
                  <a:gd name="T3" fmla="*/ 12 h 12"/>
                  <a:gd name="T4" fmla="*/ 12 w 18"/>
                  <a:gd name="T5" fmla="*/ 12 h 12"/>
                  <a:gd name="T6" fmla="*/ 18 w 18"/>
                  <a:gd name="T7" fmla="*/ 12 h 12"/>
                  <a:gd name="T8" fmla="*/ 18 w 18"/>
                  <a:gd name="T9" fmla="*/ 12 h 12"/>
                  <a:gd name="T10" fmla="*/ 18 w 18"/>
                  <a:gd name="T11" fmla="*/ 6 h 12"/>
                  <a:gd name="T12" fmla="*/ 18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12"/>
                    </a:lnTo>
                    <a:lnTo>
                      <a:pt x="18" y="6"/>
                    </a:lnTo>
                    <a:lnTo>
                      <a:pt x="18" y="0"/>
                    </a:lnTo>
                    <a:lnTo>
                      <a:pt x="12" y="0"/>
                    </a:lnTo>
                    <a:lnTo>
                      <a:pt x="6"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4" name="Freeform 737"/>
              <p:cNvSpPr>
                <a:spLocks/>
              </p:cNvSpPr>
              <p:nvPr/>
            </p:nvSpPr>
            <p:spPr bwMode="auto">
              <a:xfrm>
                <a:off x="4136" y="2021"/>
                <a:ext cx="18" cy="12"/>
              </a:xfrm>
              <a:custGeom>
                <a:avLst/>
                <a:gdLst>
                  <a:gd name="T0" fmla="*/ 6 w 18"/>
                  <a:gd name="T1" fmla="*/ 12 h 12"/>
                  <a:gd name="T2" fmla="*/ 12 w 18"/>
                  <a:gd name="T3" fmla="*/ 12 h 12"/>
                  <a:gd name="T4" fmla="*/ 12 w 18"/>
                  <a:gd name="T5" fmla="*/ 12 h 12"/>
                  <a:gd name="T6" fmla="*/ 18 w 18"/>
                  <a:gd name="T7" fmla="*/ 12 h 12"/>
                  <a:gd name="T8" fmla="*/ 18 w 18"/>
                  <a:gd name="T9" fmla="*/ 12 h 12"/>
                  <a:gd name="T10" fmla="*/ 18 w 18"/>
                  <a:gd name="T11" fmla="*/ 6 h 12"/>
                  <a:gd name="T12" fmla="*/ 18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12"/>
                    </a:lnTo>
                    <a:lnTo>
                      <a:pt x="18" y="6"/>
                    </a:lnTo>
                    <a:lnTo>
                      <a:pt x="18" y="0"/>
                    </a:lnTo>
                    <a:lnTo>
                      <a:pt x="12" y="0"/>
                    </a:lnTo>
                    <a:lnTo>
                      <a:pt x="6"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5" name="Freeform 738"/>
              <p:cNvSpPr>
                <a:spLocks/>
              </p:cNvSpPr>
              <p:nvPr/>
            </p:nvSpPr>
            <p:spPr bwMode="auto">
              <a:xfrm>
                <a:off x="4130" y="2033"/>
                <a:ext cx="18" cy="18"/>
              </a:xfrm>
              <a:custGeom>
                <a:avLst/>
                <a:gdLst>
                  <a:gd name="T0" fmla="*/ 6 w 18"/>
                  <a:gd name="T1" fmla="*/ 18 h 18"/>
                  <a:gd name="T2" fmla="*/ 12 w 18"/>
                  <a:gd name="T3" fmla="*/ 18 h 18"/>
                  <a:gd name="T4" fmla="*/ 12 w 18"/>
                  <a:gd name="T5" fmla="*/ 12 h 18"/>
                  <a:gd name="T6" fmla="*/ 12 w 18"/>
                  <a:gd name="T7" fmla="*/ 12 h 18"/>
                  <a:gd name="T8" fmla="*/ 12 w 18"/>
                  <a:gd name="T9" fmla="*/ 12 h 18"/>
                  <a:gd name="T10" fmla="*/ 18 w 18"/>
                  <a:gd name="T11" fmla="*/ 6 h 18"/>
                  <a:gd name="T12" fmla="*/ 12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0 w 18"/>
                  <a:gd name="T29" fmla="*/ 12 h 18"/>
                  <a:gd name="T30" fmla="*/ 6 w 18"/>
                  <a:gd name="T31" fmla="*/ 18 h 18"/>
                  <a:gd name="T32" fmla="*/ 6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8"/>
                    </a:moveTo>
                    <a:lnTo>
                      <a:pt x="12" y="18"/>
                    </a:lnTo>
                    <a:lnTo>
                      <a:pt x="12" y="12"/>
                    </a:lnTo>
                    <a:lnTo>
                      <a:pt x="18" y="6"/>
                    </a:lnTo>
                    <a:lnTo>
                      <a:pt x="12" y="6"/>
                    </a:lnTo>
                    <a:lnTo>
                      <a:pt x="12" y="0"/>
                    </a:lnTo>
                    <a:lnTo>
                      <a:pt x="6" y="0"/>
                    </a:lnTo>
                    <a:lnTo>
                      <a:pt x="6" y="6"/>
                    </a:lnTo>
                    <a:lnTo>
                      <a:pt x="0" y="6"/>
                    </a:lnTo>
                    <a:lnTo>
                      <a:pt x="0"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6" name="Freeform 739"/>
              <p:cNvSpPr>
                <a:spLocks/>
              </p:cNvSpPr>
              <p:nvPr/>
            </p:nvSpPr>
            <p:spPr bwMode="auto">
              <a:xfrm>
                <a:off x="4130" y="2033"/>
                <a:ext cx="18" cy="18"/>
              </a:xfrm>
              <a:custGeom>
                <a:avLst/>
                <a:gdLst>
                  <a:gd name="T0" fmla="*/ 6 w 18"/>
                  <a:gd name="T1" fmla="*/ 18 h 18"/>
                  <a:gd name="T2" fmla="*/ 12 w 18"/>
                  <a:gd name="T3" fmla="*/ 18 h 18"/>
                  <a:gd name="T4" fmla="*/ 12 w 18"/>
                  <a:gd name="T5" fmla="*/ 12 h 18"/>
                  <a:gd name="T6" fmla="*/ 12 w 18"/>
                  <a:gd name="T7" fmla="*/ 12 h 18"/>
                  <a:gd name="T8" fmla="*/ 12 w 18"/>
                  <a:gd name="T9" fmla="*/ 12 h 18"/>
                  <a:gd name="T10" fmla="*/ 18 w 18"/>
                  <a:gd name="T11" fmla="*/ 6 h 18"/>
                  <a:gd name="T12" fmla="*/ 12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0 w 18"/>
                  <a:gd name="T29" fmla="*/ 12 h 18"/>
                  <a:gd name="T30" fmla="*/ 6 w 18"/>
                  <a:gd name="T31" fmla="*/ 18 h 18"/>
                  <a:gd name="T32" fmla="*/ 6 w 18"/>
                  <a:gd name="T33" fmla="*/ 18 h 18"/>
                  <a:gd name="T34" fmla="*/ 6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8"/>
                    </a:moveTo>
                    <a:lnTo>
                      <a:pt x="12" y="18"/>
                    </a:lnTo>
                    <a:lnTo>
                      <a:pt x="12" y="12"/>
                    </a:lnTo>
                    <a:lnTo>
                      <a:pt x="18" y="6"/>
                    </a:lnTo>
                    <a:lnTo>
                      <a:pt x="12" y="6"/>
                    </a:lnTo>
                    <a:lnTo>
                      <a:pt x="12" y="0"/>
                    </a:lnTo>
                    <a:lnTo>
                      <a:pt x="6" y="0"/>
                    </a:lnTo>
                    <a:lnTo>
                      <a:pt x="6" y="6"/>
                    </a:lnTo>
                    <a:lnTo>
                      <a:pt x="0" y="6"/>
                    </a:lnTo>
                    <a:lnTo>
                      <a:pt x="0"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7" name="Freeform 740"/>
              <p:cNvSpPr>
                <a:spLocks/>
              </p:cNvSpPr>
              <p:nvPr/>
            </p:nvSpPr>
            <p:spPr bwMode="auto">
              <a:xfrm>
                <a:off x="4124" y="2051"/>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6"/>
                    </a:lnTo>
                    <a:lnTo>
                      <a:pt x="12" y="0"/>
                    </a:lnTo>
                    <a:lnTo>
                      <a:pt x="6"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8" name="Freeform 741"/>
              <p:cNvSpPr>
                <a:spLocks/>
              </p:cNvSpPr>
              <p:nvPr/>
            </p:nvSpPr>
            <p:spPr bwMode="auto">
              <a:xfrm>
                <a:off x="4124" y="2051"/>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6"/>
                    </a:lnTo>
                    <a:lnTo>
                      <a:pt x="12" y="0"/>
                    </a:lnTo>
                    <a:lnTo>
                      <a:pt x="6"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09" name="Freeform 742"/>
              <p:cNvSpPr>
                <a:spLocks/>
              </p:cNvSpPr>
              <p:nvPr/>
            </p:nvSpPr>
            <p:spPr bwMode="auto">
              <a:xfrm>
                <a:off x="4124" y="2069"/>
                <a:ext cx="12" cy="12"/>
              </a:xfrm>
              <a:custGeom>
                <a:avLst/>
                <a:gdLst>
                  <a:gd name="T0" fmla="*/ 6 w 12"/>
                  <a:gd name="T1" fmla="*/ 12 h 12"/>
                  <a:gd name="T2" fmla="*/ 6 w 12"/>
                  <a:gd name="T3" fmla="*/ 12 h 12"/>
                  <a:gd name="T4" fmla="*/ 12 w 12"/>
                  <a:gd name="T5" fmla="*/ 6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6"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0" name="Freeform 743"/>
              <p:cNvSpPr>
                <a:spLocks/>
              </p:cNvSpPr>
              <p:nvPr/>
            </p:nvSpPr>
            <p:spPr bwMode="auto">
              <a:xfrm>
                <a:off x="4124" y="2069"/>
                <a:ext cx="12" cy="12"/>
              </a:xfrm>
              <a:custGeom>
                <a:avLst/>
                <a:gdLst>
                  <a:gd name="T0" fmla="*/ 6 w 12"/>
                  <a:gd name="T1" fmla="*/ 12 h 12"/>
                  <a:gd name="T2" fmla="*/ 6 w 12"/>
                  <a:gd name="T3" fmla="*/ 12 h 12"/>
                  <a:gd name="T4" fmla="*/ 12 w 12"/>
                  <a:gd name="T5" fmla="*/ 6 h 12"/>
                  <a:gd name="T6" fmla="*/ 12 w 12"/>
                  <a:gd name="T7" fmla="*/ 6 h 12"/>
                  <a:gd name="T8" fmla="*/ 12 w 12"/>
                  <a:gd name="T9" fmla="*/ 6 h 12"/>
                  <a:gd name="T10" fmla="*/ 12 w 12"/>
                  <a:gd name="T11" fmla="*/ 0 h 12"/>
                  <a:gd name="T12" fmla="*/ 12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6"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1" name="Freeform 744"/>
              <p:cNvSpPr>
                <a:spLocks/>
              </p:cNvSpPr>
              <p:nvPr/>
            </p:nvSpPr>
            <p:spPr bwMode="auto">
              <a:xfrm>
                <a:off x="4118" y="2081"/>
                <a:ext cx="18" cy="12"/>
              </a:xfrm>
              <a:custGeom>
                <a:avLst/>
                <a:gdLst>
                  <a:gd name="T0" fmla="*/ 12 w 18"/>
                  <a:gd name="T1" fmla="*/ 12 h 12"/>
                  <a:gd name="T2" fmla="*/ 12 w 18"/>
                  <a:gd name="T3" fmla="*/ 12 h 12"/>
                  <a:gd name="T4" fmla="*/ 18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0 w 18"/>
                  <a:gd name="T21" fmla="*/ 6 h 12"/>
                  <a:gd name="T22" fmla="*/ 0 w 18"/>
                  <a:gd name="T23" fmla="*/ 6 h 12"/>
                  <a:gd name="T24" fmla="*/ 0 w 18"/>
                  <a:gd name="T25" fmla="*/ 6 h 12"/>
                  <a:gd name="T26" fmla="*/ 0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12"/>
                    </a:lnTo>
                    <a:lnTo>
                      <a:pt x="18" y="6"/>
                    </a:lnTo>
                    <a:lnTo>
                      <a:pt x="12" y="0"/>
                    </a:lnTo>
                    <a:lnTo>
                      <a:pt x="6"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2" name="Freeform 745"/>
              <p:cNvSpPr>
                <a:spLocks/>
              </p:cNvSpPr>
              <p:nvPr/>
            </p:nvSpPr>
            <p:spPr bwMode="auto">
              <a:xfrm>
                <a:off x="4118" y="2081"/>
                <a:ext cx="18" cy="12"/>
              </a:xfrm>
              <a:custGeom>
                <a:avLst/>
                <a:gdLst>
                  <a:gd name="T0" fmla="*/ 12 w 18"/>
                  <a:gd name="T1" fmla="*/ 12 h 12"/>
                  <a:gd name="T2" fmla="*/ 12 w 18"/>
                  <a:gd name="T3" fmla="*/ 12 h 12"/>
                  <a:gd name="T4" fmla="*/ 18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0 w 18"/>
                  <a:gd name="T21" fmla="*/ 6 h 12"/>
                  <a:gd name="T22" fmla="*/ 0 w 18"/>
                  <a:gd name="T23" fmla="*/ 6 h 12"/>
                  <a:gd name="T24" fmla="*/ 0 w 18"/>
                  <a:gd name="T25" fmla="*/ 6 h 12"/>
                  <a:gd name="T26" fmla="*/ 0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12"/>
                    </a:lnTo>
                    <a:lnTo>
                      <a:pt x="18" y="6"/>
                    </a:lnTo>
                    <a:lnTo>
                      <a:pt x="12" y="0"/>
                    </a:lnTo>
                    <a:lnTo>
                      <a:pt x="6"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3" name="Freeform 746"/>
              <p:cNvSpPr>
                <a:spLocks/>
              </p:cNvSpPr>
              <p:nvPr/>
            </p:nvSpPr>
            <p:spPr bwMode="auto">
              <a:xfrm>
                <a:off x="4118" y="2099"/>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8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6"/>
                    </a:lnTo>
                    <a:lnTo>
                      <a:pt x="18" y="0"/>
                    </a:lnTo>
                    <a:lnTo>
                      <a:pt x="12" y="0"/>
                    </a:lnTo>
                    <a:lnTo>
                      <a:pt x="6"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4" name="Freeform 747"/>
              <p:cNvSpPr>
                <a:spLocks/>
              </p:cNvSpPr>
              <p:nvPr/>
            </p:nvSpPr>
            <p:spPr bwMode="auto">
              <a:xfrm>
                <a:off x="4118" y="2099"/>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8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6"/>
                    </a:lnTo>
                    <a:lnTo>
                      <a:pt x="18" y="0"/>
                    </a:lnTo>
                    <a:lnTo>
                      <a:pt x="12" y="0"/>
                    </a:lnTo>
                    <a:lnTo>
                      <a:pt x="6"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5" name="Freeform 748"/>
              <p:cNvSpPr>
                <a:spLocks/>
              </p:cNvSpPr>
              <p:nvPr/>
            </p:nvSpPr>
            <p:spPr bwMode="auto">
              <a:xfrm>
                <a:off x="4124" y="2117"/>
                <a:ext cx="12" cy="12"/>
              </a:xfrm>
              <a:custGeom>
                <a:avLst/>
                <a:gdLst>
                  <a:gd name="T0" fmla="*/ 6 w 12"/>
                  <a:gd name="T1" fmla="*/ 12 h 12"/>
                  <a:gd name="T2" fmla="*/ 12 w 12"/>
                  <a:gd name="T3" fmla="*/ 12 h 12"/>
                  <a:gd name="T4" fmla="*/ 12 w 12"/>
                  <a:gd name="T5" fmla="*/ 6 h 12"/>
                  <a:gd name="T6" fmla="*/ 12 w 12"/>
                  <a:gd name="T7" fmla="*/ 0 h 12"/>
                  <a:gd name="T8" fmla="*/ 12 w 12"/>
                  <a:gd name="T9" fmla="*/ 0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6" name="Freeform 749"/>
              <p:cNvSpPr>
                <a:spLocks/>
              </p:cNvSpPr>
              <p:nvPr/>
            </p:nvSpPr>
            <p:spPr bwMode="auto">
              <a:xfrm>
                <a:off x="4124" y="2117"/>
                <a:ext cx="12" cy="12"/>
              </a:xfrm>
              <a:custGeom>
                <a:avLst/>
                <a:gdLst>
                  <a:gd name="T0" fmla="*/ 6 w 12"/>
                  <a:gd name="T1" fmla="*/ 12 h 12"/>
                  <a:gd name="T2" fmla="*/ 12 w 12"/>
                  <a:gd name="T3" fmla="*/ 12 h 12"/>
                  <a:gd name="T4" fmla="*/ 12 w 12"/>
                  <a:gd name="T5" fmla="*/ 6 h 12"/>
                  <a:gd name="T6" fmla="*/ 12 w 12"/>
                  <a:gd name="T7" fmla="*/ 0 h 12"/>
                  <a:gd name="T8" fmla="*/ 12 w 12"/>
                  <a:gd name="T9" fmla="*/ 0 h 12"/>
                  <a:gd name="T10" fmla="*/ 12 w 12"/>
                  <a:gd name="T11" fmla="*/ 0 h 12"/>
                  <a:gd name="T12" fmla="*/ 6 w 12"/>
                  <a:gd name="T13" fmla="*/ 0 h 12"/>
                  <a:gd name="T14" fmla="*/ 6 w 12"/>
                  <a:gd name="T15" fmla="*/ 0 h 12"/>
                  <a:gd name="T16" fmla="*/ 6 w 12"/>
                  <a:gd name="T17" fmla="*/ 0 h 12"/>
                  <a:gd name="T18" fmla="*/ 0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7" name="Freeform 750"/>
              <p:cNvSpPr>
                <a:spLocks/>
              </p:cNvSpPr>
              <p:nvPr/>
            </p:nvSpPr>
            <p:spPr bwMode="auto">
              <a:xfrm>
                <a:off x="4124" y="2129"/>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0 w 18"/>
                  <a:gd name="T23" fmla="*/ 12 h 12"/>
                  <a:gd name="T24" fmla="*/ 0 w 18"/>
                  <a:gd name="T25" fmla="*/ 12 h 12"/>
                  <a:gd name="T26" fmla="*/ 6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6"/>
                    </a:lnTo>
                    <a:lnTo>
                      <a:pt x="12" y="0"/>
                    </a:lnTo>
                    <a:lnTo>
                      <a:pt x="6"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8" name="Freeform 751"/>
              <p:cNvSpPr>
                <a:spLocks/>
              </p:cNvSpPr>
              <p:nvPr/>
            </p:nvSpPr>
            <p:spPr bwMode="auto">
              <a:xfrm>
                <a:off x="4124" y="2129"/>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0 w 18"/>
                  <a:gd name="T23" fmla="*/ 12 h 12"/>
                  <a:gd name="T24" fmla="*/ 0 w 18"/>
                  <a:gd name="T25" fmla="*/ 12 h 12"/>
                  <a:gd name="T26" fmla="*/ 6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6"/>
                    </a:lnTo>
                    <a:lnTo>
                      <a:pt x="12" y="0"/>
                    </a:lnTo>
                    <a:lnTo>
                      <a:pt x="6"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19" name="Freeform 752"/>
              <p:cNvSpPr>
                <a:spLocks/>
              </p:cNvSpPr>
              <p:nvPr/>
            </p:nvSpPr>
            <p:spPr bwMode="auto">
              <a:xfrm>
                <a:off x="4130" y="2147"/>
                <a:ext cx="18" cy="12"/>
              </a:xfrm>
              <a:custGeom>
                <a:avLst/>
                <a:gdLst>
                  <a:gd name="T0" fmla="*/ 12 w 18"/>
                  <a:gd name="T1" fmla="*/ 12 h 12"/>
                  <a:gd name="T2" fmla="*/ 12 w 18"/>
                  <a:gd name="T3" fmla="*/ 6 h 12"/>
                  <a:gd name="T4" fmla="*/ 18 w 18"/>
                  <a:gd name="T5" fmla="*/ 6 h 12"/>
                  <a:gd name="T6" fmla="*/ 18 w 18"/>
                  <a:gd name="T7" fmla="*/ 0 h 12"/>
                  <a:gd name="T8" fmla="*/ 18 w 18"/>
                  <a:gd name="T9" fmla="*/ 0 h 12"/>
                  <a:gd name="T10" fmla="*/ 12 w 18"/>
                  <a:gd name="T11" fmla="*/ 0 h 12"/>
                  <a:gd name="T12" fmla="*/ 12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6"/>
                    </a:lnTo>
                    <a:lnTo>
                      <a:pt x="18" y="6"/>
                    </a:lnTo>
                    <a:lnTo>
                      <a:pt x="18" y="0"/>
                    </a:lnTo>
                    <a:lnTo>
                      <a:pt x="12" y="0"/>
                    </a:lnTo>
                    <a:lnTo>
                      <a:pt x="6" y="0"/>
                    </a:lnTo>
                    <a:lnTo>
                      <a:pt x="0"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0" name="Freeform 753"/>
              <p:cNvSpPr>
                <a:spLocks/>
              </p:cNvSpPr>
              <p:nvPr/>
            </p:nvSpPr>
            <p:spPr bwMode="auto">
              <a:xfrm>
                <a:off x="4130" y="2147"/>
                <a:ext cx="18" cy="12"/>
              </a:xfrm>
              <a:custGeom>
                <a:avLst/>
                <a:gdLst>
                  <a:gd name="T0" fmla="*/ 12 w 18"/>
                  <a:gd name="T1" fmla="*/ 12 h 12"/>
                  <a:gd name="T2" fmla="*/ 12 w 18"/>
                  <a:gd name="T3" fmla="*/ 6 h 12"/>
                  <a:gd name="T4" fmla="*/ 18 w 18"/>
                  <a:gd name="T5" fmla="*/ 6 h 12"/>
                  <a:gd name="T6" fmla="*/ 18 w 18"/>
                  <a:gd name="T7" fmla="*/ 0 h 12"/>
                  <a:gd name="T8" fmla="*/ 18 w 18"/>
                  <a:gd name="T9" fmla="*/ 0 h 12"/>
                  <a:gd name="T10" fmla="*/ 12 w 18"/>
                  <a:gd name="T11" fmla="*/ 0 h 12"/>
                  <a:gd name="T12" fmla="*/ 12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6"/>
                    </a:lnTo>
                    <a:lnTo>
                      <a:pt x="18" y="6"/>
                    </a:lnTo>
                    <a:lnTo>
                      <a:pt x="18" y="0"/>
                    </a:lnTo>
                    <a:lnTo>
                      <a:pt x="12" y="0"/>
                    </a:lnTo>
                    <a:lnTo>
                      <a:pt x="6" y="0"/>
                    </a:lnTo>
                    <a:lnTo>
                      <a:pt x="0"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1" name="Freeform 754"/>
              <p:cNvSpPr>
                <a:spLocks/>
              </p:cNvSpPr>
              <p:nvPr/>
            </p:nvSpPr>
            <p:spPr bwMode="auto">
              <a:xfrm>
                <a:off x="4136" y="2159"/>
                <a:ext cx="18" cy="12"/>
              </a:xfrm>
              <a:custGeom>
                <a:avLst/>
                <a:gdLst>
                  <a:gd name="T0" fmla="*/ 12 w 18"/>
                  <a:gd name="T1" fmla="*/ 12 h 12"/>
                  <a:gd name="T2" fmla="*/ 18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12"/>
                    </a:lnTo>
                    <a:lnTo>
                      <a:pt x="18" y="6"/>
                    </a:lnTo>
                    <a:lnTo>
                      <a:pt x="12" y="0"/>
                    </a:lnTo>
                    <a:lnTo>
                      <a:pt x="6" y="0"/>
                    </a:lnTo>
                    <a:lnTo>
                      <a:pt x="6" y="6"/>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2" name="Freeform 755"/>
              <p:cNvSpPr>
                <a:spLocks/>
              </p:cNvSpPr>
              <p:nvPr/>
            </p:nvSpPr>
            <p:spPr bwMode="auto">
              <a:xfrm>
                <a:off x="4136" y="2159"/>
                <a:ext cx="18" cy="12"/>
              </a:xfrm>
              <a:custGeom>
                <a:avLst/>
                <a:gdLst>
                  <a:gd name="T0" fmla="*/ 12 w 18"/>
                  <a:gd name="T1" fmla="*/ 12 h 12"/>
                  <a:gd name="T2" fmla="*/ 18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6 h 12"/>
                  <a:gd name="T20" fmla="*/ 0 w 18"/>
                  <a:gd name="T21" fmla="*/ 6 h 12"/>
                  <a:gd name="T22" fmla="*/ 6 w 18"/>
                  <a:gd name="T23" fmla="*/ 12 h 12"/>
                  <a:gd name="T24" fmla="*/ 6 w 18"/>
                  <a:gd name="T25" fmla="*/ 12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12"/>
                    </a:lnTo>
                    <a:lnTo>
                      <a:pt x="18" y="6"/>
                    </a:lnTo>
                    <a:lnTo>
                      <a:pt x="12" y="0"/>
                    </a:lnTo>
                    <a:lnTo>
                      <a:pt x="6" y="0"/>
                    </a:lnTo>
                    <a:lnTo>
                      <a:pt x="6" y="6"/>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3" name="Freeform 756"/>
              <p:cNvSpPr>
                <a:spLocks/>
              </p:cNvSpPr>
              <p:nvPr/>
            </p:nvSpPr>
            <p:spPr bwMode="auto">
              <a:xfrm>
                <a:off x="4148" y="2171"/>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12 w 12"/>
                  <a:gd name="T11" fmla="*/ 0 h 18"/>
                  <a:gd name="T12" fmla="*/ 6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8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12"/>
                    </a:lnTo>
                    <a:lnTo>
                      <a:pt x="12" y="6"/>
                    </a:lnTo>
                    <a:lnTo>
                      <a:pt x="12" y="0"/>
                    </a:lnTo>
                    <a:lnTo>
                      <a:pt x="6" y="0"/>
                    </a:lnTo>
                    <a:lnTo>
                      <a:pt x="0" y="6"/>
                    </a:lnTo>
                    <a:lnTo>
                      <a:pt x="0"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4" name="Freeform 757"/>
              <p:cNvSpPr>
                <a:spLocks/>
              </p:cNvSpPr>
              <p:nvPr/>
            </p:nvSpPr>
            <p:spPr bwMode="auto">
              <a:xfrm>
                <a:off x="4148" y="2171"/>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12 w 12"/>
                  <a:gd name="T11" fmla="*/ 0 h 18"/>
                  <a:gd name="T12" fmla="*/ 6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8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12"/>
                    </a:lnTo>
                    <a:lnTo>
                      <a:pt x="12" y="6"/>
                    </a:lnTo>
                    <a:lnTo>
                      <a:pt x="12" y="0"/>
                    </a:lnTo>
                    <a:lnTo>
                      <a:pt x="6" y="0"/>
                    </a:lnTo>
                    <a:lnTo>
                      <a:pt x="0" y="6"/>
                    </a:lnTo>
                    <a:lnTo>
                      <a:pt x="0"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5" name="Freeform 758"/>
              <p:cNvSpPr>
                <a:spLocks/>
              </p:cNvSpPr>
              <p:nvPr/>
            </p:nvSpPr>
            <p:spPr bwMode="auto">
              <a:xfrm>
                <a:off x="4160" y="2183"/>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6 w 12"/>
                  <a:gd name="T11" fmla="*/ 0 h 18"/>
                  <a:gd name="T12" fmla="*/ 6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8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12"/>
                    </a:lnTo>
                    <a:lnTo>
                      <a:pt x="12" y="6"/>
                    </a:lnTo>
                    <a:lnTo>
                      <a:pt x="6" y="0"/>
                    </a:lnTo>
                    <a:lnTo>
                      <a:pt x="0" y="6"/>
                    </a:lnTo>
                    <a:lnTo>
                      <a:pt x="0"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6" name="Freeform 759"/>
              <p:cNvSpPr>
                <a:spLocks/>
              </p:cNvSpPr>
              <p:nvPr/>
            </p:nvSpPr>
            <p:spPr bwMode="auto">
              <a:xfrm>
                <a:off x="4160" y="2183"/>
                <a:ext cx="12" cy="18"/>
              </a:xfrm>
              <a:custGeom>
                <a:avLst/>
                <a:gdLst>
                  <a:gd name="T0" fmla="*/ 12 w 12"/>
                  <a:gd name="T1" fmla="*/ 12 h 18"/>
                  <a:gd name="T2" fmla="*/ 12 w 12"/>
                  <a:gd name="T3" fmla="*/ 12 h 18"/>
                  <a:gd name="T4" fmla="*/ 12 w 12"/>
                  <a:gd name="T5" fmla="*/ 6 h 18"/>
                  <a:gd name="T6" fmla="*/ 12 w 12"/>
                  <a:gd name="T7" fmla="*/ 6 h 18"/>
                  <a:gd name="T8" fmla="*/ 12 w 12"/>
                  <a:gd name="T9" fmla="*/ 6 h 18"/>
                  <a:gd name="T10" fmla="*/ 6 w 12"/>
                  <a:gd name="T11" fmla="*/ 0 h 18"/>
                  <a:gd name="T12" fmla="*/ 6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8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12"/>
                    </a:lnTo>
                    <a:lnTo>
                      <a:pt x="12" y="6"/>
                    </a:lnTo>
                    <a:lnTo>
                      <a:pt x="6" y="0"/>
                    </a:lnTo>
                    <a:lnTo>
                      <a:pt x="0" y="6"/>
                    </a:lnTo>
                    <a:lnTo>
                      <a:pt x="0"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7" name="Freeform 760"/>
              <p:cNvSpPr>
                <a:spLocks/>
              </p:cNvSpPr>
              <p:nvPr/>
            </p:nvSpPr>
            <p:spPr bwMode="auto">
              <a:xfrm>
                <a:off x="4172" y="2195"/>
                <a:ext cx="12" cy="18"/>
              </a:xfrm>
              <a:custGeom>
                <a:avLst/>
                <a:gdLst>
                  <a:gd name="T0" fmla="*/ 12 w 12"/>
                  <a:gd name="T1" fmla="*/ 12 h 18"/>
                  <a:gd name="T2" fmla="*/ 12 w 12"/>
                  <a:gd name="T3" fmla="*/ 12 h 18"/>
                  <a:gd name="T4" fmla="*/ 12 w 12"/>
                  <a:gd name="T5" fmla="*/ 6 h 18"/>
                  <a:gd name="T6" fmla="*/ 12 w 12"/>
                  <a:gd name="T7" fmla="*/ 0 h 18"/>
                  <a:gd name="T8" fmla="*/ 12 w 12"/>
                  <a:gd name="T9" fmla="*/ 0 h 18"/>
                  <a:gd name="T10" fmla="*/ 6 w 12"/>
                  <a:gd name="T11" fmla="*/ 0 h 18"/>
                  <a:gd name="T12" fmla="*/ 0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2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12"/>
                    </a:lnTo>
                    <a:lnTo>
                      <a:pt x="12" y="6"/>
                    </a:lnTo>
                    <a:lnTo>
                      <a:pt x="12" y="0"/>
                    </a:lnTo>
                    <a:lnTo>
                      <a:pt x="6" y="0"/>
                    </a:lnTo>
                    <a:lnTo>
                      <a:pt x="0" y="0"/>
                    </a:lnTo>
                    <a:lnTo>
                      <a:pt x="0" y="6"/>
                    </a:lnTo>
                    <a:lnTo>
                      <a:pt x="0" y="12"/>
                    </a:lnTo>
                    <a:lnTo>
                      <a:pt x="6" y="18"/>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8" name="Freeform 761"/>
              <p:cNvSpPr>
                <a:spLocks/>
              </p:cNvSpPr>
              <p:nvPr/>
            </p:nvSpPr>
            <p:spPr bwMode="auto">
              <a:xfrm>
                <a:off x="4172" y="2195"/>
                <a:ext cx="12" cy="18"/>
              </a:xfrm>
              <a:custGeom>
                <a:avLst/>
                <a:gdLst>
                  <a:gd name="T0" fmla="*/ 12 w 12"/>
                  <a:gd name="T1" fmla="*/ 12 h 18"/>
                  <a:gd name="T2" fmla="*/ 12 w 12"/>
                  <a:gd name="T3" fmla="*/ 12 h 18"/>
                  <a:gd name="T4" fmla="*/ 12 w 12"/>
                  <a:gd name="T5" fmla="*/ 6 h 18"/>
                  <a:gd name="T6" fmla="*/ 12 w 12"/>
                  <a:gd name="T7" fmla="*/ 0 h 18"/>
                  <a:gd name="T8" fmla="*/ 12 w 12"/>
                  <a:gd name="T9" fmla="*/ 0 h 18"/>
                  <a:gd name="T10" fmla="*/ 6 w 12"/>
                  <a:gd name="T11" fmla="*/ 0 h 18"/>
                  <a:gd name="T12" fmla="*/ 0 w 12"/>
                  <a:gd name="T13" fmla="*/ 0 h 18"/>
                  <a:gd name="T14" fmla="*/ 0 w 12"/>
                  <a:gd name="T15" fmla="*/ 6 h 18"/>
                  <a:gd name="T16" fmla="*/ 0 w 12"/>
                  <a:gd name="T17" fmla="*/ 6 h 18"/>
                  <a:gd name="T18" fmla="*/ 0 w 12"/>
                  <a:gd name="T19" fmla="*/ 6 h 18"/>
                  <a:gd name="T20" fmla="*/ 0 w 12"/>
                  <a:gd name="T21" fmla="*/ 12 h 18"/>
                  <a:gd name="T22" fmla="*/ 0 w 12"/>
                  <a:gd name="T23" fmla="*/ 12 h 18"/>
                  <a:gd name="T24" fmla="*/ 0 w 12"/>
                  <a:gd name="T25" fmla="*/ 12 h 18"/>
                  <a:gd name="T26" fmla="*/ 6 w 12"/>
                  <a:gd name="T27" fmla="*/ 18 h 18"/>
                  <a:gd name="T28" fmla="*/ 6 w 12"/>
                  <a:gd name="T29" fmla="*/ 12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12"/>
                    </a:lnTo>
                    <a:lnTo>
                      <a:pt x="12" y="6"/>
                    </a:lnTo>
                    <a:lnTo>
                      <a:pt x="12" y="0"/>
                    </a:lnTo>
                    <a:lnTo>
                      <a:pt x="6" y="0"/>
                    </a:lnTo>
                    <a:lnTo>
                      <a:pt x="0" y="0"/>
                    </a:lnTo>
                    <a:lnTo>
                      <a:pt x="0" y="6"/>
                    </a:lnTo>
                    <a:lnTo>
                      <a:pt x="0" y="12"/>
                    </a:lnTo>
                    <a:lnTo>
                      <a:pt x="6" y="18"/>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29" name="Freeform 762"/>
              <p:cNvSpPr>
                <a:spLocks/>
              </p:cNvSpPr>
              <p:nvPr/>
            </p:nvSpPr>
            <p:spPr bwMode="auto">
              <a:xfrm>
                <a:off x="4184" y="220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0" name="Freeform 763"/>
              <p:cNvSpPr>
                <a:spLocks/>
              </p:cNvSpPr>
              <p:nvPr/>
            </p:nvSpPr>
            <p:spPr bwMode="auto">
              <a:xfrm>
                <a:off x="4184" y="2207"/>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12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1" name="Freeform 764"/>
              <p:cNvSpPr>
                <a:spLocks/>
              </p:cNvSpPr>
              <p:nvPr/>
            </p:nvSpPr>
            <p:spPr bwMode="auto">
              <a:xfrm>
                <a:off x="4196" y="2213"/>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2" name="Freeform 765"/>
              <p:cNvSpPr>
                <a:spLocks/>
              </p:cNvSpPr>
              <p:nvPr/>
            </p:nvSpPr>
            <p:spPr bwMode="auto">
              <a:xfrm>
                <a:off x="4196" y="2213"/>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3" name="Freeform 766"/>
              <p:cNvSpPr>
                <a:spLocks/>
              </p:cNvSpPr>
              <p:nvPr/>
            </p:nvSpPr>
            <p:spPr bwMode="auto">
              <a:xfrm>
                <a:off x="4214" y="2219"/>
                <a:ext cx="12" cy="18"/>
              </a:xfrm>
              <a:custGeom>
                <a:avLst/>
                <a:gdLst>
                  <a:gd name="T0" fmla="*/ 12 w 12"/>
                  <a:gd name="T1" fmla="*/ 12 h 18"/>
                  <a:gd name="T2" fmla="*/ 12 w 12"/>
                  <a:gd name="T3" fmla="*/ 6 h 18"/>
                  <a:gd name="T4" fmla="*/ 12 w 12"/>
                  <a:gd name="T5" fmla="*/ 6 h 18"/>
                  <a:gd name="T6" fmla="*/ 6 w 12"/>
                  <a:gd name="T7" fmla="*/ 6 h 18"/>
                  <a:gd name="T8" fmla="*/ 6 w 12"/>
                  <a:gd name="T9" fmla="*/ 6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8 h 18"/>
                  <a:gd name="T28" fmla="*/ 12 w 12"/>
                  <a:gd name="T29" fmla="*/ 12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6"/>
                    </a:lnTo>
                    <a:lnTo>
                      <a:pt x="6" y="6"/>
                    </a:lnTo>
                    <a:lnTo>
                      <a:pt x="6" y="0"/>
                    </a:lnTo>
                    <a:lnTo>
                      <a:pt x="0" y="6"/>
                    </a:lnTo>
                    <a:lnTo>
                      <a:pt x="0" y="12"/>
                    </a:lnTo>
                    <a:lnTo>
                      <a:pt x="6" y="18"/>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4" name="Freeform 767"/>
              <p:cNvSpPr>
                <a:spLocks/>
              </p:cNvSpPr>
              <p:nvPr/>
            </p:nvSpPr>
            <p:spPr bwMode="auto">
              <a:xfrm>
                <a:off x="4214" y="2219"/>
                <a:ext cx="12" cy="18"/>
              </a:xfrm>
              <a:custGeom>
                <a:avLst/>
                <a:gdLst>
                  <a:gd name="T0" fmla="*/ 12 w 12"/>
                  <a:gd name="T1" fmla="*/ 12 h 18"/>
                  <a:gd name="T2" fmla="*/ 12 w 12"/>
                  <a:gd name="T3" fmla="*/ 6 h 18"/>
                  <a:gd name="T4" fmla="*/ 12 w 12"/>
                  <a:gd name="T5" fmla="*/ 6 h 18"/>
                  <a:gd name="T6" fmla="*/ 6 w 12"/>
                  <a:gd name="T7" fmla="*/ 6 h 18"/>
                  <a:gd name="T8" fmla="*/ 6 w 12"/>
                  <a:gd name="T9" fmla="*/ 6 h 18"/>
                  <a:gd name="T10" fmla="*/ 6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8 h 18"/>
                  <a:gd name="T28" fmla="*/ 12 w 12"/>
                  <a:gd name="T29" fmla="*/ 12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6"/>
                    </a:lnTo>
                    <a:lnTo>
                      <a:pt x="6" y="6"/>
                    </a:lnTo>
                    <a:lnTo>
                      <a:pt x="6" y="0"/>
                    </a:lnTo>
                    <a:lnTo>
                      <a:pt x="0" y="6"/>
                    </a:lnTo>
                    <a:lnTo>
                      <a:pt x="0" y="12"/>
                    </a:lnTo>
                    <a:lnTo>
                      <a:pt x="6"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5" name="Freeform 768"/>
              <p:cNvSpPr>
                <a:spLocks/>
              </p:cNvSpPr>
              <p:nvPr/>
            </p:nvSpPr>
            <p:spPr bwMode="auto">
              <a:xfrm>
                <a:off x="4226" y="222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2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6" y="6"/>
                    </a:lnTo>
                    <a:lnTo>
                      <a:pt x="0" y="6"/>
                    </a:lnTo>
                    <a:lnTo>
                      <a:pt x="6"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6" name="Freeform 769"/>
              <p:cNvSpPr>
                <a:spLocks/>
              </p:cNvSpPr>
              <p:nvPr/>
            </p:nvSpPr>
            <p:spPr bwMode="auto">
              <a:xfrm>
                <a:off x="4226" y="222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2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6" y="6"/>
                    </a:lnTo>
                    <a:lnTo>
                      <a:pt x="0" y="6"/>
                    </a:lnTo>
                    <a:lnTo>
                      <a:pt x="6"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7" name="Freeform 770"/>
              <p:cNvSpPr>
                <a:spLocks/>
              </p:cNvSpPr>
              <p:nvPr/>
            </p:nvSpPr>
            <p:spPr bwMode="auto">
              <a:xfrm>
                <a:off x="4244" y="2231"/>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2" y="0"/>
                    </a:lnTo>
                    <a:lnTo>
                      <a:pt x="6" y="0"/>
                    </a:lnTo>
                    <a:lnTo>
                      <a:pt x="0" y="0"/>
                    </a:lnTo>
                    <a:lnTo>
                      <a:pt x="0" y="6"/>
                    </a:lnTo>
                    <a:lnTo>
                      <a:pt x="0" y="12"/>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8" name="Freeform 771"/>
              <p:cNvSpPr>
                <a:spLocks/>
              </p:cNvSpPr>
              <p:nvPr/>
            </p:nvSpPr>
            <p:spPr bwMode="auto">
              <a:xfrm>
                <a:off x="4244" y="2231"/>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2" y="0"/>
                    </a:lnTo>
                    <a:lnTo>
                      <a:pt x="6" y="0"/>
                    </a:lnTo>
                    <a:lnTo>
                      <a:pt x="0" y="0"/>
                    </a:lnTo>
                    <a:lnTo>
                      <a:pt x="0" y="6"/>
                    </a:lnTo>
                    <a:lnTo>
                      <a:pt x="0" y="12"/>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9" name="Freeform 772"/>
              <p:cNvSpPr>
                <a:spLocks/>
              </p:cNvSpPr>
              <p:nvPr/>
            </p:nvSpPr>
            <p:spPr bwMode="auto">
              <a:xfrm>
                <a:off x="4112" y="1937"/>
                <a:ext cx="330" cy="318"/>
              </a:xfrm>
              <a:custGeom>
                <a:avLst/>
                <a:gdLst>
                  <a:gd name="T0" fmla="*/ 330 w 330"/>
                  <a:gd name="T1" fmla="*/ 162 h 318"/>
                  <a:gd name="T2" fmla="*/ 306 w 330"/>
                  <a:gd name="T3" fmla="*/ 78 h 318"/>
                  <a:gd name="T4" fmla="*/ 246 w 330"/>
                  <a:gd name="T5" fmla="*/ 24 h 318"/>
                  <a:gd name="T6" fmla="*/ 168 w 330"/>
                  <a:gd name="T7" fmla="*/ 0 h 318"/>
                  <a:gd name="T8" fmla="*/ 168 w 330"/>
                  <a:gd name="T9" fmla="*/ 0 h 318"/>
                  <a:gd name="T10" fmla="*/ 84 w 330"/>
                  <a:gd name="T11" fmla="*/ 24 h 318"/>
                  <a:gd name="T12" fmla="*/ 24 w 330"/>
                  <a:gd name="T13" fmla="*/ 78 h 318"/>
                  <a:gd name="T14" fmla="*/ 0 w 330"/>
                  <a:gd name="T15" fmla="*/ 162 h 318"/>
                  <a:gd name="T16" fmla="*/ 0 w 330"/>
                  <a:gd name="T17" fmla="*/ 162 h 318"/>
                  <a:gd name="T18" fmla="*/ 24 w 330"/>
                  <a:gd name="T19" fmla="*/ 240 h 318"/>
                  <a:gd name="T20" fmla="*/ 84 w 330"/>
                  <a:gd name="T21" fmla="*/ 294 h 318"/>
                  <a:gd name="T22" fmla="*/ 168 w 330"/>
                  <a:gd name="T23" fmla="*/ 318 h 318"/>
                  <a:gd name="T24" fmla="*/ 168 w 330"/>
                  <a:gd name="T25" fmla="*/ 318 h 318"/>
                  <a:gd name="T26" fmla="*/ 246 w 330"/>
                  <a:gd name="T27" fmla="*/ 294 h 318"/>
                  <a:gd name="T28" fmla="*/ 306 w 330"/>
                  <a:gd name="T29" fmla="*/ 240 h 318"/>
                  <a:gd name="T30" fmla="*/ 330 w 330"/>
                  <a:gd name="T31" fmla="*/ 162 h 318"/>
                  <a:gd name="T32" fmla="*/ 330 w 330"/>
                  <a:gd name="T33" fmla="*/ 162 h 3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0"/>
                  <a:gd name="T52" fmla="*/ 0 h 318"/>
                  <a:gd name="T53" fmla="*/ 330 w 330"/>
                  <a:gd name="T54" fmla="*/ 318 h 3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0" h="318">
                    <a:moveTo>
                      <a:pt x="330" y="162"/>
                    </a:moveTo>
                    <a:lnTo>
                      <a:pt x="306" y="78"/>
                    </a:lnTo>
                    <a:lnTo>
                      <a:pt x="246" y="24"/>
                    </a:lnTo>
                    <a:lnTo>
                      <a:pt x="168" y="0"/>
                    </a:lnTo>
                    <a:lnTo>
                      <a:pt x="84" y="24"/>
                    </a:lnTo>
                    <a:lnTo>
                      <a:pt x="24" y="78"/>
                    </a:lnTo>
                    <a:lnTo>
                      <a:pt x="0" y="162"/>
                    </a:lnTo>
                    <a:lnTo>
                      <a:pt x="24" y="240"/>
                    </a:lnTo>
                    <a:lnTo>
                      <a:pt x="84" y="294"/>
                    </a:lnTo>
                    <a:lnTo>
                      <a:pt x="168" y="318"/>
                    </a:lnTo>
                    <a:lnTo>
                      <a:pt x="246" y="294"/>
                    </a:lnTo>
                    <a:lnTo>
                      <a:pt x="306" y="240"/>
                    </a:lnTo>
                    <a:lnTo>
                      <a:pt x="330" y="162"/>
                    </a:lnTo>
                    <a:close/>
                  </a:path>
                </a:pathLst>
              </a:custGeom>
              <a:solidFill>
                <a:srgbClr val="D9F1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0" name="Freeform 773"/>
              <p:cNvSpPr>
                <a:spLocks/>
              </p:cNvSpPr>
              <p:nvPr/>
            </p:nvSpPr>
            <p:spPr bwMode="auto">
              <a:xfrm>
                <a:off x="4112" y="1937"/>
                <a:ext cx="330" cy="318"/>
              </a:xfrm>
              <a:custGeom>
                <a:avLst/>
                <a:gdLst>
                  <a:gd name="T0" fmla="*/ 330 w 330"/>
                  <a:gd name="T1" fmla="*/ 162 h 318"/>
                  <a:gd name="T2" fmla="*/ 306 w 330"/>
                  <a:gd name="T3" fmla="*/ 78 h 318"/>
                  <a:gd name="T4" fmla="*/ 246 w 330"/>
                  <a:gd name="T5" fmla="*/ 24 h 318"/>
                  <a:gd name="T6" fmla="*/ 168 w 330"/>
                  <a:gd name="T7" fmla="*/ 0 h 318"/>
                  <a:gd name="T8" fmla="*/ 168 w 330"/>
                  <a:gd name="T9" fmla="*/ 0 h 318"/>
                  <a:gd name="T10" fmla="*/ 84 w 330"/>
                  <a:gd name="T11" fmla="*/ 24 h 318"/>
                  <a:gd name="T12" fmla="*/ 24 w 330"/>
                  <a:gd name="T13" fmla="*/ 78 h 318"/>
                  <a:gd name="T14" fmla="*/ 0 w 330"/>
                  <a:gd name="T15" fmla="*/ 162 h 318"/>
                  <a:gd name="T16" fmla="*/ 0 w 330"/>
                  <a:gd name="T17" fmla="*/ 162 h 318"/>
                  <a:gd name="T18" fmla="*/ 24 w 330"/>
                  <a:gd name="T19" fmla="*/ 240 h 318"/>
                  <a:gd name="T20" fmla="*/ 84 w 330"/>
                  <a:gd name="T21" fmla="*/ 294 h 318"/>
                  <a:gd name="T22" fmla="*/ 168 w 330"/>
                  <a:gd name="T23" fmla="*/ 318 h 318"/>
                  <a:gd name="T24" fmla="*/ 168 w 330"/>
                  <a:gd name="T25" fmla="*/ 318 h 318"/>
                  <a:gd name="T26" fmla="*/ 246 w 330"/>
                  <a:gd name="T27" fmla="*/ 294 h 318"/>
                  <a:gd name="T28" fmla="*/ 306 w 330"/>
                  <a:gd name="T29" fmla="*/ 240 h 318"/>
                  <a:gd name="T30" fmla="*/ 330 w 330"/>
                  <a:gd name="T31" fmla="*/ 162 h 318"/>
                  <a:gd name="T32" fmla="*/ 330 w 330"/>
                  <a:gd name="T33" fmla="*/ 162 h 318"/>
                  <a:gd name="T34" fmla="*/ 330 w 330"/>
                  <a:gd name="T35" fmla="*/ 162 h 3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30"/>
                  <a:gd name="T55" fmla="*/ 0 h 318"/>
                  <a:gd name="T56" fmla="*/ 330 w 330"/>
                  <a:gd name="T57" fmla="*/ 318 h 3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30" h="318">
                    <a:moveTo>
                      <a:pt x="330" y="162"/>
                    </a:moveTo>
                    <a:lnTo>
                      <a:pt x="306" y="78"/>
                    </a:lnTo>
                    <a:lnTo>
                      <a:pt x="246" y="24"/>
                    </a:lnTo>
                    <a:lnTo>
                      <a:pt x="168" y="0"/>
                    </a:lnTo>
                    <a:lnTo>
                      <a:pt x="84" y="24"/>
                    </a:lnTo>
                    <a:lnTo>
                      <a:pt x="24" y="78"/>
                    </a:lnTo>
                    <a:lnTo>
                      <a:pt x="0" y="162"/>
                    </a:lnTo>
                    <a:lnTo>
                      <a:pt x="24" y="240"/>
                    </a:lnTo>
                    <a:lnTo>
                      <a:pt x="84" y="294"/>
                    </a:lnTo>
                    <a:lnTo>
                      <a:pt x="168" y="318"/>
                    </a:lnTo>
                    <a:lnTo>
                      <a:pt x="246" y="294"/>
                    </a:lnTo>
                    <a:lnTo>
                      <a:pt x="306" y="240"/>
                    </a:lnTo>
                    <a:lnTo>
                      <a:pt x="330" y="16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1" name="Freeform 774"/>
              <p:cNvSpPr>
                <a:spLocks/>
              </p:cNvSpPr>
              <p:nvPr/>
            </p:nvSpPr>
            <p:spPr bwMode="auto">
              <a:xfrm>
                <a:off x="4064" y="2069"/>
                <a:ext cx="18" cy="54"/>
              </a:xfrm>
              <a:custGeom>
                <a:avLst/>
                <a:gdLst>
                  <a:gd name="T0" fmla="*/ 18 w 18"/>
                  <a:gd name="T1" fmla="*/ 30 h 54"/>
                  <a:gd name="T2" fmla="*/ 18 w 18"/>
                  <a:gd name="T3" fmla="*/ 12 h 54"/>
                  <a:gd name="T4" fmla="*/ 12 w 18"/>
                  <a:gd name="T5" fmla="*/ 6 h 54"/>
                  <a:gd name="T6" fmla="*/ 6 w 18"/>
                  <a:gd name="T7" fmla="*/ 0 h 54"/>
                  <a:gd name="T8" fmla="*/ 6 w 18"/>
                  <a:gd name="T9" fmla="*/ 0 h 54"/>
                  <a:gd name="T10" fmla="*/ 0 w 18"/>
                  <a:gd name="T11" fmla="*/ 6 h 54"/>
                  <a:gd name="T12" fmla="*/ 0 w 18"/>
                  <a:gd name="T13" fmla="*/ 12 h 54"/>
                  <a:gd name="T14" fmla="*/ 0 w 18"/>
                  <a:gd name="T15" fmla="*/ 30 h 54"/>
                  <a:gd name="T16" fmla="*/ 0 w 18"/>
                  <a:gd name="T17" fmla="*/ 30 h 54"/>
                  <a:gd name="T18" fmla="*/ 0 w 18"/>
                  <a:gd name="T19" fmla="*/ 42 h 54"/>
                  <a:gd name="T20" fmla="*/ 0 w 18"/>
                  <a:gd name="T21" fmla="*/ 48 h 54"/>
                  <a:gd name="T22" fmla="*/ 6 w 18"/>
                  <a:gd name="T23" fmla="*/ 54 h 54"/>
                  <a:gd name="T24" fmla="*/ 6 w 18"/>
                  <a:gd name="T25" fmla="*/ 54 h 54"/>
                  <a:gd name="T26" fmla="*/ 12 w 18"/>
                  <a:gd name="T27" fmla="*/ 48 h 54"/>
                  <a:gd name="T28" fmla="*/ 18 w 18"/>
                  <a:gd name="T29" fmla="*/ 42 h 54"/>
                  <a:gd name="T30" fmla="*/ 18 w 18"/>
                  <a:gd name="T31" fmla="*/ 30 h 54"/>
                  <a:gd name="T32" fmla="*/ 18 w 18"/>
                  <a:gd name="T33" fmla="*/ 3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54"/>
                  <a:gd name="T53" fmla="*/ 18 w 1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54">
                    <a:moveTo>
                      <a:pt x="18" y="30"/>
                    </a:moveTo>
                    <a:lnTo>
                      <a:pt x="18" y="12"/>
                    </a:lnTo>
                    <a:lnTo>
                      <a:pt x="12" y="6"/>
                    </a:lnTo>
                    <a:lnTo>
                      <a:pt x="6" y="0"/>
                    </a:lnTo>
                    <a:lnTo>
                      <a:pt x="0" y="6"/>
                    </a:lnTo>
                    <a:lnTo>
                      <a:pt x="0" y="12"/>
                    </a:lnTo>
                    <a:lnTo>
                      <a:pt x="0" y="30"/>
                    </a:lnTo>
                    <a:lnTo>
                      <a:pt x="0" y="42"/>
                    </a:lnTo>
                    <a:lnTo>
                      <a:pt x="0" y="48"/>
                    </a:lnTo>
                    <a:lnTo>
                      <a:pt x="6" y="54"/>
                    </a:lnTo>
                    <a:lnTo>
                      <a:pt x="12" y="48"/>
                    </a:lnTo>
                    <a:lnTo>
                      <a:pt x="18" y="42"/>
                    </a:lnTo>
                    <a:lnTo>
                      <a:pt x="18"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2" name="Rectangle 775"/>
              <p:cNvSpPr>
                <a:spLocks noChangeArrowheads="1"/>
              </p:cNvSpPr>
              <p:nvPr/>
            </p:nvSpPr>
            <p:spPr bwMode="auto">
              <a:xfrm>
                <a:off x="4094" y="2093"/>
                <a:ext cx="18"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3" name="Line 776"/>
              <p:cNvSpPr>
                <a:spLocks noChangeShapeType="1"/>
              </p:cNvSpPr>
              <p:nvPr/>
            </p:nvSpPr>
            <p:spPr bwMode="auto">
              <a:xfrm>
                <a:off x="4082" y="2099"/>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4" name="Freeform 777"/>
              <p:cNvSpPr>
                <a:spLocks/>
              </p:cNvSpPr>
              <p:nvPr/>
            </p:nvSpPr>
            <p:spPr bwMode="auto">
              <a:xfrm>
                <a:off x="4076" y="2147"/>
                <a:ext cx="24" cy="48"/>
              </a:xfrm>
              <a:custGeom>
                <a:avLst/>
                <a:gdLst>
                  <a:gd name="T0" fmla="*/ 24 w 24"/>
                  <a:gd name="T1" fmla="*/ 18 h 48"/>
                  <a:gd name="T2" fmla="*/ 18 w 24"/>
                  <a:gd name="T3" fmla="*/ 6 h 48"/>
                  <a:gd name="T4" fmla="*/ 6 w 24"/>
                  <a:gd name="T5" fmla="*/ 0 h 48"/>
                  <a:gd name="T6" fmla="*/ 0 w 24"/>
                  <a:gd name="T7" fmla="*/ 0 h 48"/>
                  <a:gd name="T8" fmla="*/ 0 w 24"/>
                  <a:gd name="T9" fmla="*/ 0 h 48"/>
                  <a:gd name="T10" fmla="*/ 0 w 24"/>
                  <a:gd name="T11" fmla="*/ 6 h 48"/>
                  <a:gd name="T12" fmla="*/ 0 w 24"/>
                  <a:gd name="T13" fmla="*/ 18 h 48"/>
                  <a:gd name="T14" fmla="*/ 0 w 24"/>
                  <a:gd name="T15" fmla="*/ 30 h 48"/>
                  <a:gd name="T16" fmla="*/ 0 w 24"/>
                  <a:gd name="T17" fmla="*/ 30 h 48"/>
                  <a:gd name="T18" fmla="*/ 6 w 24"/>
                  <a:gd name="T19" fmla="*/ 36 h 48"/>
                  <a:gd name="T20" fmla="*/ 12 w 24"/>
                  <a:gd name="T21" fmla="*/ 48 h 48"/>
                  <a:gd name="T22" fmla="*/ 24 w 24"/>
                  <a:gd name="T23" fmla="*/ 48 h 48"/>
                  <a:gd name="T24" fmla="*/ 24 w 24"/>
                  <a:gd name="T25" fmla="*/ 48 h 48"/>
                  <a:gd name="T26" fmla="*/ 24 w 24"/>
                  <a:gd name="T27" fmla="*/ 42 h 48"/>
                  <a:gd name="T28" fmla="*/ 24 w 24"/>
                  <a:gd name="T29" fmla="*/ 30 h 48"/>
                  <a:gd name="T30" fmla="*/ 24 w 24"/>
                  <a:gd name="T31" fmla="*/ 18 h 48"/>
                  <a:gd name="T32" fmla="*/ 24 w 24"/>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24" y="18"/>
                    </a:moveTo>
                    <a:lnTo>
                      <a:pt x="18" y="6"/>
                    </a:lnTo>
                    <a:lnTo>
                      <a:pt x="6" y="0"/>
                    </a:lnTo>
                    <a:lnTo>
                      <a:pt x="0" y="0"/>
                    </a:lnTo>
                    <a:lnTo>
                      <a:pt x="0" y="6"/>
                    </a:lnTo>
                    <a:lnTo>
                      <a:pt x="0" y="18"/>
                    </a:lnTo>
                    <a:lnTo>
                      <a:pt x="0" y="30"/>
                    </a:lnTo>
                    <a:lnTo>
                      <a:pt x="6" y="36"/>
                    </a:lnTo>
                    <a:lnTo>
                      <a:pt x="12" y="48"/>
                    </a:lnTo>
                    <a:lnTo>
                      <a:pt x="24" y="48"/>
                    </a:lnTo>
                    <a:lnTo>
                      <a:pt x="24" y="42"/>
                    </a:lnTo>
                    <a:lnTo>
                      <a:pt x="24" y="30"/>
                    </a:lnTo>
                    <a:lnTo>
                      <a:pt x="24"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5" name="Freeform 778"/>
              <p:cNvSpPr>
                <a:spLocks/>
              </p:cNvSpPr>
              <p:nvPr/>
            </p:nvSpPr>
            <p:spPr bwMode="auto">
              <a:xfrm>
                <a:off x="4106" y="2153"/>
                <a:ext cx="18" cy="12"/>
              </a:xfrm>
              <a:custGeom>
                <a:avLst/>
                <a:gdLst>
                  <a:gd name="T0" fmla="*/ 18 w 18"/>
                  <a:gd name="T1" fmla="*/ 0 h 12"/>
                  <a:gd name="T2" fmla="*/ 0 w 18"/>
                  <a:gd name="T3" fmla="*/ 6 h 12"/>
                  <a:gd name="T4" fmla="*/ 0 w 18"/>
                  <a:gd name="T5" fmla="*/ 12 h 12"/>
                  <a:gd name="T6" fmla="*/ 18 w 18"/>
                  <a:gd name="T7" fmla="*/ 6 h 12"/>
                  <a:gd name="T8" fmla="*/ 18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0"/>
                    </a:moveTo>
                    <a:lnTo>
                      <a:pt x="0" y="6"/>
                    </a:lnTo>
                    <a:lnTo>
                      <a:pt x="0" y="12"/>
                    </a:lnTo>
                    <a:lnTo>
                      <a:pt x="18" y="6"/>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6" name="Line 779"/>
              <p:cNvSpPr>
                <a:spLocks noChangeShapeType="1"/>
              </p:cNvSpPr>
              <p:nvPr/>
            </p:nvSpPr>
            <p:spPr bwMode="auto">
              <a:xfrm>
                <a:off x="4094" y="2165"/>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7" name="Freeform 780"/>
              <p:cNvSpPr>
                <a:spLocks/>
              </p:cNvSpPr>
              <p:nvPr/>
            </p:nvSpPr>
            <p:spPr bwMode="auto">
              <a:xfrm>
                <a:off x="4112" y="2213"/>
                <a:ext cx="42" cy="42"/>
              </a:xfrm>
              <a:custGeom>
                <a:avLst/>
                <a:gdLst>
                  <a:gd name="T0" fmla="*/ 30 w 42"/>
                  <a:gd name="T1" fmla="*/ 12 h 42"/>
                  <a:gd name="T2" fmla="*/ 18 w 42"/>
                  <a:gd name="T3" fmla="*/ 6 h 42"/>
                  <a:gd name="T4" fmla="*/ 6 w 42"/>
                  <a:gd name="T5" fmla="*/ 0 h 42"/>
                  <a:gd name="T6" fmla="*/ 0 w 42"/>
                  <a:gd name="T7" fmla="*/ 6 h 42"/>
                  <a:gd name="T8" fmla="*/ 0 w 42"/>
                  <a:gd name="T9" fmla="*/ 6 h 42"/>
                  <a:gd name="T10" fmla="*/ 0 w 42"/>
                  <a:gd name="T11" fmla="*/ 12 h 42"/>
                  <a:gd name="T12" fmla="*/ 6 w 42"/>
                  <a:gd name="T13" fmla="*/ 18 h 42"/>
                  <a:gd name="T14" fmla="*/ 12 w 42"/>
                  <a:gd name="T15" fmla="*/ 30 h 42"/>
                  <a:gd name="T16" fmla="*/ 12 w 42"/>
                  <a:gd name="T17" fmla="*/ 30 h 42"/>
                  <a:gd name="T18" fmla="*/ 24 w 42"/>
                  <a:gd name="T19" fmla="*/ 36 h 42"/>
                  <a:gd name="T20" fmla="*/ 30 w 42"/>
                  <a:gd name="T21" fmla="*/ 42 h 42"/>
                  <a:gd name="T22" fmla="*/ 36 w 42"/>
                  <a:gd name="T23" fmla="*/ 36 h 42"/>
                  <a:gd name="T24" fmla="*/ 36 w 42"/>
                  <a:gd name="T25" fmla="*/ 36 h 42"/>
                  <a:gd name="T26" fmla="*/ 42 w 42"/>
                  <a:gd name="T27" fmla="*/ 30 h 42"/>
                  <a:gd name="T28" fmla="*/ 36 w 42"/>
                  <a:gd name="T29" fmla="*/ 24 h 42"/>
                  <a:gd name="T30" fmla="*/ 30 w 42"/>
                  <a:gd name="T31" fmla="*/ 12 h 42"/>
                  <a:gd name="T32" fmla="*/ 30 w 42"/>
                  <a:gd name="T33" fmla="*/ 1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30" y="12"/>
                    </a:moveTo>
                    <a:lnTo>
                      <a:pt x="18" y="6"/>
                    </a:lnTo>
                    <a:lnTo>
                      <a:pt x="6" y="0"/>
                    </a:lnTo>
                    <a:lnTo>
                      <a:pt x="0" y="6"/>
                    </a:lnTo>
                    <a:lnTo>
                      <a:pt x="0" y="12"/>
                    </a:lnTo>
                    <a:lnTo>
                      <a:pt x="6" y="18"/>
                    </a:lnTo>
                    <a:lnTo>
                      <a:pt x="12" y="30"/>
                    </a:lnTo>
                    <a:lnTo>
                      <a:pt x="24" y="36"/>
                    </a:lnTo>
                    <a:lnTo>
                      <a:pt x="30" y="42"/>
                    </a:lnTo>
                    <a:lnTo>
                      <a:pt x="36" y="36"/>
                    </a:lnTo>
                    <a:lnTo>
                      <a:pt x="42" y="30"/>
                    </a:lnTo>
                    <a:lnTo>
                      <a:pt x="36" y="24"/>
                    </a:lnTo>
                    <a:lnTo>
                      <a:pt x="3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8" name="Freeform 781"/>
              <p:cNvSpPr>
                <a:spLocks/>
              </p:cNvSpPr>
              <p:nvPr/>
            </p:nvSpPr>
            <p:spPr bwMode="auto">
              <a:xfrm>
                <a:off x="4142" y="2207"/>
                <a:ext cx="18" cy="18"/>
              </a:xfrm>
              <a:custGeom>
                <a:avLst/>
                <a:gdLst>
                  <a:gd name="T0" fmla="*/ 12 w 18"/>
                  <a:gd name="T1" fmla="*/ 0 h 18"/>
                  <a:gd name="T2" fmla="*/ 0 w 18"/>
                  <a:gd name="T3" fmla="*/ 12 h 18"/>
                  <a:gd name="T4" fmla="*/ 6 w 18"/>
                  <a:gd name="T5" fmla="*/ 18 h 18"/>
                  <a:gd name="T6" fmla="*/ 18 w 18"/>
                  <a:gd name="T7" fmla="*/ 6 h 18"/>
                  <a:gd name="T8" fmla="*/ 12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2" y="0"/>
                    </a:moveTo>
                    <a:lnTo>
                      <a:pt x="0" y="12"/>
                    </a:lnTo>
                    <a:lnTo>
                      <a:pt x="6" y="18"/>
                    </a:lnTo>
                    <a:lnTo>
                      <a:pt x="18" y="6"/>
                    </a:lnTo>
                    <a:lnTo>
                      <a:pt x="1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49" name="Line 782"/>
              <p:cNvSpPr>
                <a:spLocks noChangeShapeType="1"/>
              </p:cNvSpPr>
              <p:nvPr/>
            </p:nvSpPr>
            <p:spPr bwMode="auto">
              <a:xfrm>
                <a:off x="4136" y="2225"/>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0" name="Freeform 783"/>
              <p:cNvSpPr>
                <a:spLocks/>
              </p:cNvSpPr>
              <p:nvPr/>
            </p:nvSpPr>
            <p:spPr bwMode="auto">
              <a:xfrm>
                <a:off x="4172" y="2261"/>
                <a:ext cx="48" cy="30"/>
              </a:xfrm>
              <a:custGeom>
                <a:avLst/>
                <a:gdLst>
                  <a:gd name="T0" fmla="*/ 30 w 48"/>
                  <a:gd name="T1" fmla="*/ 6 h 30"/>
                  <a:gd name="T2" fmla="*/ 18 w 48"/>
                  <a:gd name="T3" fmla="*/ 0 h 30"/>
                  <a:gd name="T4" fmla="*/ 6 w 48"/>
                  <a:gd name="T5" fmla="*/ 0 h 30"/>
                  <a:gd name="T6" fmla="*/ 0 w 48"/>
                  <a:gd name="T7" fmla="*/ 6 h 30"/>
                  <a:gd name="T8" fmla="*/ 0 w 48"/>
                  <a:gd name="T9" fmla="*/ 6 h 30"/>
                  <a:gd name="T10" fmla="*/ 6 w 48"/>
                  <a:gd name="T11" fmla="*/ 12 h 30"/>
                  <a:gd name="T12" fmla="*/ 12 w 48"/>
                  <a:gd name="T13" fmla="*/ 18 h 30"/>
                  <a:gd name="T14" fmla="*/ 24 w 48"/>
                  <a:gd name="T15" fmla="*/ 24 h 30"/>
                  <a:gd name="T16" fmla="*/ 24 w 48"/>
                  <a:gd name="T17" fmla="*/ 24 h 30"/>
                  <a:gd name="T18" fmla="*/ 36 w 48"/>
                  <a:gd name="T19" fmla="*/ 30 h 30"/>
                  <a:gd name="T20" fmla="*/ 42 w 48"/>
                  <a:gd name="T21" fmla="*/ 30 h 30"/>
                  <a:gd name="T22" fmla="*/ 48 w 48"/>
                  <a:gd name="T23" fmla="*/ 24 h 30"/>
                  <a:gd name="T24" fmla="*/ 48 w 48"/>
                  <a:gd name="T25" fmla="*/ 24 h 30"/>
                  <a:gd name="T26" fmla="*/ 48 w 48"/>
                  <a:gd name="T27" fmla="*/ 18 h 30"/>
                  <a:gd name="T28" fmla="*/ 42 w 48"/>
                  <a:gd name="T29" fmla="*/ 12 h 30"/>
                  <a:gd name="T30" fmla="*/ 30 w 48"/>
                  <a:gd name="T31" fmla="*/ 6 h 30"/>
                  <a:gd name="T32" fmla="*/ 30 w 48"/>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30" y="6"/>
                    </a:moveTo>
                    <a:lnTo>
                      <a:pt x="18" y="0"/>
                    </a:lnTo>
                    <a:lnTo>
                      <a:pt x="6" y="0"/>
                    </a:lnTo>
                    <a:lnTo>
                      <a:pt x="0" y="6"/>
                    </a:lnTo>
                    <a:lnTo>
                      <a:pt x="6" y="12"/>
                    </a:lnTo>
                    <a:lnTo>
                      <a:pt x="12" y="18"/>
                    </a:lnTo>
                    <a:lnTo>
                      <a:pt x="24" y="24"/>
                    </a:lnTo>
                    <a:lnTo>
                      <a:pt x="36" y="30"/>
                    </a:lnTo>
                    <a:lnTo>
                      <a:pt x="42" y="30"/>
                    </a:lnTo>
                    <a:lnTo>
                      <a:pt x="48" y="24"/>
                    </a:lnTo>
                    <a:lnTo>
                      <a:pt x="48" y="18"/>
                    </a:lnTo>
                    <a:lnTo>
                      <a:pt x="42" y="12"/>
                    </a:lnTo>
                    <a:lnTo>
                      <a:pt x="3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1" name="Freeform 784"/>
              <p:cNvSpPr>
                <a:spLocks/>
              </p:cNvSpPr>
              <p:nvPr/>
            </p:nvSpPr>
            <p:spPr bwMode="auto">
              <a:xfrm>
                <a:off x="4202" y="2243"/>
                <a:ext cx="12" cy="18"/>
              </a:xfrm>
              <a:custGeom>
                <a:avLst/>
                <a:gdLst>
                  <a:gd name="T0" fmla="*/ 6 w 12"/>
                  <a:gd name="T1" fmla="*/ 0 h 18"/>
                  <a:gd name="T2" fmla="*/ 0 w 12"/>
                  <a:gd name="T3" fmla="*/ 18 h 18"/>
                  <a:gd name="T4" fmla="*/ 6 w 12"/>
                  <a:gd name="T5" fmla="*/ 18 h 18"/>
                  <a:gd name="T6" fmla="*/ 12 w 12"/>
                  <a:gd name="T7" fmla="*/ 0 h 18"/>
                  <a:gd name="T8" fmla="*/ 6 w 12"/>
                  <a:gd name="T9" fmla="*/ 0 h 18"/>
                  <a:gd name="T10" fmla="*/ 0 60000 65536"/>
                  <a:gd name="T11" fmla="*/ 0 60000 65536"/>
                  <a:gd name="T12" fmla="*/ 0 60000 65536"/>
                  <a:gd name="T13" fmla="*/ 0 60000 65536"/>
                  <a:gd name="T14" fmla="*/ 0 60000 65536"/>
                  <a:gd name="T15" fmla="*/ 0 w 12"/>
                  <a:gd name="T16" fmla="*/ 0 h 18"/>
                  <a:gd name="T17" fmla="*/ 12 w 12"/>
                  <a:gd name="T18" fmla="*/ 18 h 18"/>
                </a:gdLst>
                <a:ahLst/>
                <a:cxnLst>
                  <a:cxn ang="T10">
                    <a:pos x="T0" y="T1"/>
                  </a:cxn>
                  <a:cxn ang="T11">
                    <a:pos x="T2" y="T3"/>
                  </a:cxn>
                  <a:cxn ang="T12">
                    <a:pos x="T4" y="T5"/>
                  </a:cxn>
                  <a:cxn ang="T13">
                    <a:pos x="T6" y="T7"/>
                  </a:cxn>
                  <a:cxn ang="T14">
                    <a:pos x="T8" y="T9"/>
                  </a:cxn>
                </a:cxnLst>
                <a:rect l="T15" t="T16" r="T17" b="T18"/>
                <a:pathLst>
                  <a:path w="12" h="18">
                    <a:moveTo>
                      <a:pt x="6" y="0"/>
                    </a:moveTo>
                    <a:lnTo>
                      <a:pt x="0" y="18"/>
                    </a:lnTo>
                    <a:lnTo>
                      <a:pt x="6" y="18"/>
                    </a:lnTo>
                    <a:lnTo>
                      <a:pt x="12" y="0"/>
                    </a:lnTo>
                    <a:lnTo>
                      <a:pt x="6"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2" name="Line 785"/>
              <p:cNvSpPr>
                <a:spLocks noChangeShapeType="1"/>
              </p:cNvSpPr>
              <p:nvPr/>
            </p:nvSpPr>
            <p:spPr bwMode="auto">
              <a:xfrm flipV="1">
                <a:off x="4202" y="226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3" name="Freeform 786"/>
              <p:cNvSpPr>
                <a:spLocks/>
              </p:cNvSpPr>
              <p:nvPr/>
            </p:nvSpPr>
            <p:spPr bwMode="auto">
              <a:xfrm>
                <a:off x="4250" y="2279"/>
                <a:ext cx="54" cy="24"/>
              </a:xfrm>
              <a:custGeom>
                <a:avLst/>
                <a:gdLst>
                  <a:gd name="T0" fmla="*/ 24 w 54"/>
                  <a:gd name="T1" fmla="*/ 0 h 24"/>
                  <a:gd name="T2" fmla="*/ 12 w 54"/>
                  <a:gd name="T3" fmla="*/ 6 h 24"/>
                  <a:gd name="T4" fmla="*/ 6 w 54"/>
                  <a:gd name="T5" fmla="*/ 6 h 24"/>
                  <a:gd name="T6" fmla="*/ 0 w 54"/>
                  <a:gd name="T7" fmla="*/ 12 h 24"/>
                  <a:gd name="T8" fmla="*/ 0 w 54"/>
                  <a:gd name="T9" fmla="*/ 12 h 24"/>
                  <a:gd name="T10" fmla="*/ 6 w 54"/>
                  <a:gd name="T11" fmla="*/ 18 h 24"/>
                  <a:gd name="T12" fmla="*/ 12 w 54"/>
                  <a:gd name="T13" fmla="*/ 24 h 24"/>
                  <a:gd name="T14" fmla="*/ 24 w 54"/>
                  <a:gd name="T15" fmla="*/ 24 h 24"/>
                  <a:gd name="T16" fmla="*/ 24 w 54"/>
                  <a:gd name="T17" fmla="*/ 24 h 24"/>
                  <a:gd name="T18" fmla="*/ 42 w 54"/>
                  <a:gd name="T19" fmla="*/ 24 h 24"/>
                  <a:gd name="T20" fmla="*/ 48 w 54"/>
                  <a:gd name="T21" fmla="*/ 18 h 24"/>
                  <a:gd name="T22" fmla="*/ 54 w 54"/>
                  <a:gd name="T23" fmla="*/ 12 h 24"/>
                  <a:gd name="T24" fmla="*/ 54 w 54"/>
                  <a:gd name="T25" fmla="*/ 12 h 24"/>
                  <a:gd name="T26" fmla="*/ 48 w 54"/>
                  <a:gd name="T27" fmla="*/ 6 h 24"/>
                  <a:gd name="T28" fmla="*/ 42 w 54"/>
                  <a:gd name="T29" fmla="*/ 6 h 24"/>
                  <a:gd name="T30" fmla="*/ 24 w 54"/>
                  <a:gd name="T31" fmla="*/ 0 h 24"/>
                  <a:gd name="T32" fmla="*/ 24 w 54"/>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24" y="0"/>
                    </a:moveTo>
                    <a:lnTo>
                      <a:pt x="12" y="6"/>
                    </a:lnTo>
                    <a:lnTo>
                      <a:pt x="6" y="6"/>
                    </a:lnTo>
                    <a:lnTo>
                      <a:pt x="0" y="12"/>
                    </a:lnTo>
                    <a:lnTo>
                      <a:pt x="6" y="18"/>
                    </a:lnTo>
                    <a:lnTo>
                      <a:pt x="12" y="24"/>
                    </a:lnTo>
                    <a:lnTo>
                      <a:pt x="24" y="24"/>
                    </a:lnTo>
                    <a:lnTo>
                      <a:pt x="42" y="24"/>
                    </a:lnTo>
                    <a:lnTo>
                      <a:pt x="48" y="18"/>
                    </a:lnTo>
                    <a:lnTo>
                      <a:pt x="54" y="12"/>
                    </a:lnTo>
                    <a:lnTo>
                      <a:pt x="48" y="6"/>
                    </a:lnTo>
                    <a:lnTo>
                      <a:pt x="42" y="6"/>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4" name="Rectangle 787"/>
              <p:cNvSpPr>
                <a:spLocks noChangeArrowheads="1"/>
              </p:cNvSpPr>
              <p:nvPr/>
            </p:nvSpPr>
            <p:spPr bwMode="auto">
              <a:xfrm>
                <a:off x="4274" y="2255"/>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5" name="Line 788"/>
              <p:cNvSpPr>
                <a:spLocks noChangeShapeType="1"/>
              </p:cNvSpPr>
              <p:nvPr/>
            </p:nvSpPr>
            <p:spPr bwMode="auto">
              <a:xfrm flipV="1">
                <a:off x="4274" y="2273"/>
                <a:ext cx="1" cy="12"/>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6" name="Freeform 789"/>
              <p:cNvSpPr>
                <a:spLocks/>
              </p:cNvSpPr>
              <p:nvPr/>
            </p:nvSpPr>
            <p:spPr bwMode="auto">
              <a:xfrm>
                <a:off x="4334" y="2267"/>
                <a:ext cx="42" cy="24"/>
              </a:xfrm>
              <a:custGeom>
                <a:avLst/>
                <a:gdLst>
                  <a:gd name="T0" fmla="*/ 18 w 42"/>
                  <a:gd name="T1" fmla="*/ 0 h 24"/>
                  <a:gd name="T2" fmla="*/ 6 w 42"/>
                  <a:gd name="T3" fmla="*/ 6 h 24"/>
                  <a:gd name="T4" fmla="*/ 0 w 42"/>
                  <a:gd name="T5" fmla="*/ 12 h 24"/>
                  <a:gd name="T6" fmla="*/ 0 w 42"/>
                  <a:gd name="T7" fmla="*/ 18 h 24"/>
                  <a:gd name="T8" fmla="*/ 0 w 42"/>
                  <a:gd name="T9" fmla="*/ 18 h 24"/>
                  <a:gd name="T10" fmla="*/ 0 w 42"/>
                  <a:gd name="T11" fmla="*/ 24 h 24"/>
                  <a:gd name="T12" fmla="*/ 12 w 42"/>
                  <a:gd name="T13" fmla="*/ 24 h 24"/>
                  <a:gd name="T14" fmla="*/ 24 w 42"/>
                  <a:gd name="T15" fmla="*/ 18 h 24"/>
                  <a:gd name="T16" fmla="*/ 24 w 42"/>
                  <a:gd name="T17" fmla="*/ 18 h 24"/>
                  <a:gd name="T18" fmla="*/ 36 w 42"/>
                  <a:gd name="T19" fmla="*/ 12 h 24"/>
                  <a:gd name="T20" fmla="*/ 42 w 42"/>
                  <a:gd name="T21" fmla="*/ 6 h 24"/>
                  <a:gd name="T22" fmla="*/ 42 w 42"/>
                  <a:gd name="T23" fmla="*/ 0 h 24"/>
                  <a:gd name="T24" fmla="*/ 42 w 42"/>
                  <a:gd name="T25" fmla="*/ 0 h 24"/>
                  <a:gd name="T26" fmla="*/ 42 w 42"/>
                  <a:gd name="T27" fmla="*/ 0 h 24"/>
                  <a:gd name="T28" fmla="*/ 30 w 42"/>
                  <a:gd name="T29" fmla="*/ 0 h 24"/>
                  <a:gd name="T30" fmla="*/ 18 w 42"/>
                  <a:gd name="T31" fmla="*/ 0 h 24"/>
                  <a:gd name="T32" fmla="*/ 18 w 42"/>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24"/>
                  <a:gd name="T53" fmla="*/ 42 w 42"/>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24">
                    <a:moveTo>
                      <a:pt x="18" y="0"/>
                    </a:moveTo>
                    <a:lnTo>
                      <a:pt x="6" y="6"/>
                    </a:lnTo>
                    <a:lnTo>
                      <a:pt x="0" y="12"/>
                    </a:lnTo>
                    <a:lnTo>
                      <a:pt x="0" y="18"/>
                    </a:lnTo>
                    <a:lnTo>
                      <a:pt x="0" y="24"/>
                    </a:lnTo>
                    <a:lnTo>
                      <a:pt x="12" y="24"/>
                    </a:lnTo>
                    <a:lnTo>
                      <a:pt x="24" y="18"/>
                    </a:lnTo>
                    <a:lnTo>
                      <a:pt x="36" y="12"/>
                    </a:lnTo>
                    <a:lnTo>
                      <a:pt x="42" y="6"/>
                    </a:lnTo>
                    <a:lnTo>
                      <a:pt x="42" y="0"/>
                    </a:lnTo>
                    <a:lnTo>
                      <a:pt x="30" y="0"/>
                    </a:lnTo>
                    <a:lnTo>
                      <a:pt x="18"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7" name="Freeform 790"/>
              <p:cNvSpPr>
                <a:spLocks/>
              </p:cNvSpPr>
              <p:nvPr/>
            </p:nvSpPr>
            <p:spPr bwMode="auto">
              <a:xfrm>
                <a:off x="4334" y="2243"/>
                <a:ext cx="18" cy="18"/>
              </a:xfrm>
              <a:custGeom>
                <a:avLst/>
                <a:gdLst>
                  <a:gd name="T0" fmla="*/ 0 w 18"/>
                  <a:gd name="T1" fmla="*/ 0 h 18"/>
                  <a:gd name="T2" fmla="*/ 12 w 18"/>
                  <a:gd name="T3" fmla="*/ 18 h 18"/>
                  <a:gd name="T4" fmla="*/ 18 w 18"/>
                  <a:gd name="T5" fmla="*/ 18 h 18"/>
                  <a:gd name="T6" fmla="*/ 12 w 18"/>
                  <a:gd name="T7" fmla="*/ 0 h 18"/>
                  <a:gd name="T8" fmla="*/ 0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12" y="18"/>
                    </a:lnTo>
                    <a:lnTo>
                      <a:pt x="18" y="18"/>
                    </a:lnTo>
                    <a:lnTo>
                      <a:pt x="12" y="0"/>
                    </a:lnTo>
                    <a:lnTo>
                      <a:pt x="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8" name="Line 791"/>
              <p:cNvSpPr>
                <a:spLocks noChangeShapeType="1"/>
              </p:cNvSpPr>
              <p:nvPr/>
            </p:nvSpPr>
            <p:spPr bwMode="auto">
              <a:xfrm flipH="1" flipV="1">
                <a:off x="4346" y="226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59" name="Freeform 792"/>
              <p:cNvSpPr>
                <a:spLocks/>
              </p:cNvSpPr>
              <p:nvPr/>
            </p:nvSpPr>
            <p:spPr bwMode="auto">
              <a:xfrm>
                <a:off x="4400" y="2219"/>
                <a:ext cx="42" cy="36"/>
              </a:xfrm>
              <a:custGeom>
                <a:avLst/>
                <a:gdLst>
                  <a:gd name="T0" fmla="*/ 12 w 42"/>
                  <a:gd name="T1" fmla="*/ 12 h 36"/>
                  <a:gd name="T2" fmla="*/ 6 w 42"/>
                  <a:gd name="T3" fmla="*/ 18 h 36"/>
                  <a:gd name="T4" fmla="*/ 0 w 42"/>
                  <a:gd name="T5" fmla="*/ 30 h 36"/>
                  <a:gd name="T6" fmla="*/ 6 w 42"/>
                  <a:gd name="T7" fmla="*/ 36 h 36"/>
                  <a:gd name="T8" fmla="*/ 6 w 42"/>
                  <a:gd name="T9" fmla="*/ 36 h 36"/>
                  <a:gd name="T10" fmla="*/ 12 w 42"/>
                  <a:gd name="T11" fmla="*/ 36 h 36"/>
                  <a:gd name="T12" fmla="*/ 18 w 42"/>
                  <a:gd name="T13" fmla="*/ 30 h 36"/>
                  <a:gd name="T14" fmla="*/ 30 w 42"/>
                  <a:gd name="T15" fmla="*/ 24 h 36"/>
                  <a:gd name="T16" fmla="*/ 30 w 42"/>
                  <a:gd name="T17" fmla="*/ 24 h 36"/>
                  <a:gd name="T18" fmla="*/ 36 w 42"/>
                  <a:gd name="T19" fmla="*/ 12 h 36"/>
                  <a:gd name="T20" fmla="*/ 42 w 42"/>
                  <a:gd name="T21" fmla="*/ 6 h 36"/>
                  <a:gd name="T22" fmla="*/ 42 w 42"/>
                  <a:gd name="T23" fmla="*/ 0 h 36"/>
                  <a:gd name="T24" fmla="*/ 42 w 42"/>
                  <a:gd name="T25" fmla="*/ 0 h 36"/>
                  <a:gd name="T26" fmla="*/ 36 w 42"/>
                  <a:gd name="T27" fmla="*/ 0 h 36"/>
                  <a:gd name="T28" fmla="*/ 24 w 42"/>
                  <a:gd name="T29" fmla="*/ 0 h 36"/>
                  <a:gd name="T30" fmla="*/ 12 w 42"/>
                  <a:gd name="T31" fmla="*/ 12 h 36"/>
                  <a:gd name="T32" fmla="*/ 12 w 42"/>
                  <a:gd name="T33" fmla="*/ 12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12" y="12"/>
                    </a:moveTo>
                    <a:lnTo>
                      <a:pt x="6" y="18"/>
                    </a:lnTo>
                    <a:lnTo>
                      <a:pt x="0" y="30"/>
                    </a:lnTo>
                    <a:lnTo>
                      <a:pt x="6" y="36"/>
                    </a:lnTo>
                    <a:lnTo>
                      <a:pt x="12" y="36"/>
                    </a:lnTo>
                    <a:lnTo>
                      <a:pt x="18" y="30"/>
                    </a:lnTo>
                    <a:lnTo>
                      <a:pt x="30" y="24"/>
                    </a:lnTo>
                    <a:lnTo>
                      <a:pt x="36" y="12"/>
                    </a:lnTo>
                    <a:lnTo>
                      <a:pt x="42" y="6"/>
                    </a:lnTo>
                    <a:lnTo>
                      <a:pt x="42" y="0"/>
                    </a:lnTo>
                    <a:lnTo>
                      <a:pt x="36" y="0"/>
                    </a:lnTo>
                    <a:lnTo>
                      <a:pt x="24" y="0"/>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0" name="Freeform 793"/>
              <p:cNvSpPr>
                <a:spLocks/>
              </p:cNvSpPr>
              <p:nvPr/>
            </p:nvSpPr>
            <p:spPr bwMode="auto">
              <a:xfrm>
                <a:off x="4388" y="2207"/>
                <a:ext cx="24" cy="18"/>
              </a:xfrm>
              <a:custGeom>
                <a:avLst/>
                <a:gdLst>
                  <a:gd name="T0" fmla="*/ 0 w 24"/>
                  <a:gd name="T1" fmla="*/ 6 h 18"/>
                  <a:gd name="T2" fmla="*/ 18 w 24"/>
                  <a:gd name="T3" fmla="*/ 18 h 18"/>
                  <a:gd name="T4" fmla="*/ 24 w 24"/>
                  <a:gd name="T5" fmla="*/ 12 h 18"/>
                  <a:gd name="T6" fmla="*/ 6 w 24"/>
                  <a:gd name="T7" fmla="*/ 0 h 18"/>
                  <a:gd name="T8" fmla="*/ 0 w 24"/>
                  <a:gd name="T9" fmla="*/ 6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0" y="6"/>
                    </a:moveTo>
                    <a:lnTo>
                      <a:pt x="18" y="18"/>
                    </a:lnTo>
                    <a:lnTo>
                      <a:pt x="24" y="12"/>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1" name="Line 794"/>
              <p:cNvSpPr>
                <a:spLocks noChangeShapeType="1"/>
              </p:cNvSpPr>
              <p:nvPr/>
            </p:nvSpPr>
            <p:spPr bwMode="auto">
              <a:xfrm flipH="1" flipV="1">
                <a:off x="4406" y="2225"/>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2" name="Freeform 795"/>
              <p:cNvSpPr>
                <a:spLocks/>
              </p:cNvSpPr>
              <p:nvPr/>
            </p:nvSpPr>
            <p:spPr bwMode="auto">
              <a:xfrm>
                <a:off x="4454" y="2147"/>
                <a:ext cx="24" cy="48"/>
              </a:xfrm>
              <a:custGeom>
                <a:avLst/>
                <a:gdLst>
                  <a:gd name="T0" fmla="*/ 0 w 24"/>
                  <a:gd name="T1" fmla="*/ 24 h 48"/>
                  <a:gd name="T2" fmla="*/ 0 w 24"/>
                  <a:gd name="T3" fmla="*/ 36 h 48"/>
                  <a:gd name="T4" fmla="*/ 0 w 24"/>
                  <a:gd name="T5" fmla="*/ 42 h 48"/>
                  <a:gd name="T6" fmla="*/ 0 w 24"/>
                  <a:gd name="T7" fmla="*/ 48 h 48"/>
                  <a:gd name="T8" fmla="*/ 0 w 24"/>
                  <a:gd name="T9" fmla="*/ 48 h 48"/>
                  <a:gd name="T10" fmla="*/ 12 w 24"/>
                  <a:gd name="T11" fmla="*/ 48 h 48"/>
                  <a:gd name="T12" fmla="*/ 18 w 24"/>
                  <a:gd name="T13" fmla="*/ 42 h 48"/>
                  <a:gd name="T14" fmla="*/ 24 w 24"/>
                  <a:gd name="T15" fmla="*/ 30 h 48"/>
                  <a:gd name="T16" fmla="*/ 24 w 24"/>
                  <a:gd name="T17" fmla="*/ 30 h 48"/>
                  <a:gd name="T18" fmla="*/ 24 w 24"/>
                  <a:gd name="T19" fmla="*/ 18 h 48"/>
                  <a:gd name="T20" fmla="*/ 24 w 24"/>
                  <a:gd name="T21" fmla="*/ 6 h 48"/>
                  <a:gd name="T22" fmla="*/ 24 w 24"/>
                  <a:gd name="T23" fmla="*/ 0 h 48"/>
                  <a:gd name="T24" fmla="*/ 24 w 24"/>
                  <a:gd name="T25" fmla="*/ 0 h 48"/>
                  <a:gd name="T26" fmla="*/ 18 w 24"/>
                  <a:gd name="T27" fmla="*/ 6 h 48"/>
                  <a:gd name="T28" fmla="*/ 6 w 24"/>
                  <a:gd name="T29" fmla="*/ 12 h 48"/>
                  <a:gd name="T30" fmla="*/ 0 w 24"/>
                  <a:gd name="T31" fmla="*/ 24 h 48"/>
                  <a:gd name="T32" fmla="*/ 0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0" y="24"/>
                    </a:moveTo>
                    <a:lnTo>
                      <a:pt x="0" y="36"/>
                    </a:lnTo>
                    <a:lnTo>
                      <a:pt x="0" y="42"/>
                    </a:lnTo>
                    <a:lnTo>
                      <a:pt x="0" y="48"/>
                    </a:lnTo>
                    <a:lnTo>
                      <a:pt x="12" y="48"/>
                    </a:lnTo>
                    <a:lnTo>
                      <a:pt x="18" y="42"/>
                    </a:lnTo>
                    <a:lnTo>
                      <a:pt x="24" y="30"/>
                    </a:lnTo>
                    <a:lnTo>
                      <a:pt x="24" y="18"/>
                    </a:lnTo>
                    <a:lnTo>
                      <a:pt x="24" y="6"/>
                    </a:lnTo>
                    <a:lnTo>
                      <a:pt x="24" y="0"/>
                    </a:lnTo>
                    <a:lnTo>
                      <a:pt x="18" y="6"/>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3" name="Freeform 796"/>
              <p:cNvSpPr>
                <a:spLocks/>
              </p:cNvSpPr>
              <p:nvPr/>
            </p:nvSpPr>
            <p:spPr bwMode="auto">
              <a:xfrm>
                <a:off x="4430" y="2153"/>
                <a:ext cx="18" cy="18"/>
              </a:xfrm>
              <a:custGeom>
                <a:avLst/>
                <a:gdLst>
                  <a:gd name="T0" fmla="*/ 0 w 18"/>
                  <a:gd name="T1" fmla="*/ 12 h 18"/>
                  <a:gd name="T2" fmla="*/ 18 w 18"/>
                  <a:gd name="T3" fmla="*/ 18 h 18"/>
                  <a:gd name="T4" fmla="*/ 18 w 18"/>
                  <a:gd name="T5" fmla="*/ 6 h 18"/>
                  <a:gd name="T6" fmla="*/ 0 w 18"/>
                  <a:gd name="T7" fmla="*/ 0 h 18"/>
                  <a:gd name="T8" fmla="*/ 0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12"/>
                    </a:moveTo>
                    <a:lnTo>
                      <a:pt x="18" y="18"/>
                    </a:lnTo>
                    <a:lnTo>
                      <a:pt x="18" y="6"/>
                    </a:lnTo>
                    <a:lnTo>
                      <a:pt x="0" y="0"/>
                    </a:lnTo>
                    <a:lnTo>
                      <a:pt x="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4" name="Line 797"/>
              <p:cNvSpPr>
                <a:spLocks noChangeShapeType="1"/>
              </p:cNvSpPr>
              <p:nvPr/>
            </p:nvSpPr>
            <p:spPr bwMode="auto">
              <a:xfrm flipH="1" flipV="1">
                <a:off x="4448" y="2165"/>
                <a:ext cx="12"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5" name="Freeform 798"/>
              <p:cNvSpPr>
                <a:spLocks/>
              </p:cNvSpPr>
              <p:nvPr/>
            </p:nvSpPr>
            <p:spPr bwMode="auto">
              <a:xfrm>
                <a:off x="4472" y="2075"/>
                <a:ext cx="24" cy="48"/>
              </a:xfrm>
              <a:custGeom>
                <a:avLst/>
                <a:gdLst>
                  <a:gd name="T0" fmla="*/ 0 w 24"/>
                  <a:gd name="T1" fmla="*/ 24 h 48"/>
                  <a:gd name="T2" fmla="*/ 0 w 24"/>
                  <a:gd name="T3" fmla="*/ 36 h 48"/>
                  <a:gd name="T4" fmla="*/ 6 w 24"/>
                  <a:gd name="T5" fmla="*/ 42 h 48"/>
                  <a:gd name="T6" fmla="*/ 12 w 24"/>
                  <a:gd name="T7" fmla="*/ 48 h 48"/>
                  <a:gd name="T8" fmla="*/ 12 w 24"/>
                  <a:gd name="T9" fmla="*/ 48 h 48"/>
                  <a:gd name="T10" fmla="*/ 18 w 24"/>
                  <a:gd name="T11" fmla="*/ 42 h 48"/>
                  <a:gd name="T12" fmla="*/ 18 w 24"/>
                  <a:gd name="T13" fmla="*/ 36 h 48"/>
                  <a:gd name="T14" fmla="*/ 24 w 24"/>
                  <a:gd name="T15" fmla="*/ 24 h 48"/>
                  <a:gd name="T16" fmla="*/ 24 w 24"/>
                  <a:gd name="T17" fmla="*/ 24 h 48"/>
                  <a:gd name="T18" fmla="*/ 18 w 24"/>
                  <a:gd name="T19" fmla="*/ 12 h 48"/>
                  <a:gd name="T20" fmla="*/ 18 w 24"/>
                  <a:gd name="T21" fmla="*/ 0 h 48"/>
                  <a:gd name="T22" fmla="*/ 12 w 24"/>
                  <a:gd name="T23" fmla="*/ 0 h 48"/>
                  <a:gd name="T24" fmla="*/ 12 w 24"/>
                  <a:gd name="T25" fmla="*/ 0 h 48"/>
                  <a:gd name="T26" fmla="*/ 6 w 24"/>
                  <a:gd name="T27" fmla="*/ 0 h 48"/>
                  <a:gd name="T28" fmla="*/ 0 w 24"/>
                  <a:gd name="T29" fmla="*/ 12 h 48"/>
                  <a:gd name="T30" fmla="*/ 0 w 24"/>
                  <a:gd name="T31" fmla="*/ 24 h 48"/>
                  <a:gd name="T32" fmla="*/ 0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0" y="24"/>
                    </a:moveTo>
                    <a:lnTo>
                      <a:pt x="0" y="36"/>
                    </a:lnTo>
                    <a:lnTo>
                      <a:pt x="6" y="42"/>
                    </a:lnTo>
                    <a:lnTo>
                      <a:pt x="12" y="48"/>
                    </a:lnTo>
                    <a:lnTo>
                      <a:pt x="18" y="42"/>
                    </a:lnTo>
                    <a:lnTo>
                      <a:pt x="18" y="36"/>
                    </a:lnTo>
                    <a:lnTo>
                      <a:pt x="24" y="24"/>
                    </a:lnTo>
                    <a:lnTo>
                      <a:pt x="18" y="12"/>
                    </a:lnTo>
                    <a:lnTo>
                      <a:pt x="18" y="0"/>
                    </a:lnTo>
                    <a:lnTo>
                      <a:pt x="12" y="0"/>
                    </a:lnTo>
                    <a:lnTo>
                      <a:pt x="6" y="0"/>
                    </a:lnTo>
                    <a:lnTo>
                      <a:pt x="0"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6" name="Rectangle 799"/>
              <p:cNvSpPr>
                <a:spLocks noChangeArrowheads="1"/>
              </p:cNvSpPr>
              <p:nvPr/>
            </p:nvSpPr>
            <p:spPr bwMode="auto">
              <a:xfrm>
                <a:off x="4442" y="2093"/>
                <a:ext cx="24" cy="12"/>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7" name="Line 800"/>
              <p:cNvSpPr>
                <a:spLocks noChangeShapeType="1"/>
              </p:cNvSpPr>
              <p:nvPr/>
            </p:nvSpPr>
            <p:spPr bwMode="auto">
              <a:xfrm flipH="1">
                <a:off x="4466" y="2099"/>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8" name="Freeform 801"/>
              <p:cNvSpPr>
                <a:spLocks/>
              </p:cNvSpPr>
              <p:nvPr/>
            </p:nvSpPr>
            <p:spPr bwMode="auto">
              <a:xfrm>
                <a:off x="4454" y="2003"/>
                <a:ext cx="24" cy="42"/>
              </a:xfrm>
              <a:custGeom>
                <a:avLst/>
                <a:gdLst>
                  <a:gd name="T0" fmla="*/ 0 w 24"/>
                  <a:gd name="T1" fmla="*/ 24 h 42"/>
                  <a:gd name="T2" fmla="*/ 12 w 24"/>
                  <a:gd name="T3" fmla="*/ 36 h 42"/>
                  <a:gd name="T4" fmla="*/ 18 w 24"/>
                  <a:gd name="T5" fmla="*/ 42 h 42"/>
                  <a:gd name="T6" fmla="*/ 24 w 24"/>
                  <a:gd name="T7" fmla="*/ 42 h 42"/>
                  <a:gd name="T8" fmla="*/ 24 w 24"/>
                  <a:gd name="T9" fmla="*/ 42 h 42"/>
                  <a:gd name="T10" fmla="*/ 24 w 24"/>
                  <a:gd name="T11" fmla="*/ 36 h 42"/>
                  <a:gd name="T12" fmla="*/ 24 w 24"/>
                  <a:gd name="T13" fmla="*/ 30 h 42"/>
                  <a:gd name="T14" fmla="*/ 24 w 24"/>
                  <a:gd name="T15" fmla="*/ 18 h 42"/>
                  <a:gd name="T16" fmla="*/ 24 w 24"/>
                  <a:gd name="T17" fmla="*/ 18 h 42"/>
                  <a:gd name="T18" fmla="*/ 18 w 24"/>
                  <a:gd name="T19" fmla="*/ 6 h 42"/>
                  <a:gd name="T20" fmla="*/ 12 w 24"/>
                  <a:gd name="T21" fmla="*/ 0 h 42"/>
                  <a:gd name="T22" fmla="*/ 6 w 24"/>
                  <a:gd name="T23" fmla="*/ 0 h 42"/>
                  <a:gd name="T24" fmla="*/ 6 w 24"/>
                  <a:gd name="T25" fmla="*/ 0 h 42"/>
                  <a:gd name="T26" fmla="*/ 0 w 24"/>
                  <a:gd name="T27" fmla="*/ 0 h 42"/>
                  <a:gd name="T28" fmla="*/ 0 w 24"/>
                  <a:gd name="T29" fmla="*/ 12 h 42"/>
                  <a:gd name="T30" fmla="*/ 0 w 24"/>
                  <a:gd name="T31" fmla="*/ 24 h 42"/>
                  <a:gd name="T32" fmla="*/ 0 w 24"/>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2"/>
                  <a:gd name="T53" fmla="*/ 24 w 24"/>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2">
                    <a:moveTo>
                      <a:pt x="0" y="24"/>
                    </a:moveTo>
                    <a:lnTo>
                      <a:pt x="12" y="36"/>
                    </a:lnTo>
                    <a:lnTo>
                      <a:pt x="18" y="42"/>
                    </a:lnTo>
                    <a:lnTo>
                      <a:pt x="24" y="42"/>
                    </a:lnTo>
                    <a:lnTo>
                      <a:pt x="24" y="36"/>
                    </a:lnTo>
                    <a:lnTo>
                      <a:pt x="24" y="30"/>
                    </a:lnTo>
                    <a:lnTo>
                      <a:pt x="24" y="18"/>
                    </a:lnTo>
                    <a:lnTo>
                      <a:pt x="18" y="6"/>
                    </a:lnTo>
                    <a:lnTo>
                      <a:pt x="12" y="0"/>
                    </a:lnTo>
                    <a:lnTo>
                      <a:pt x="6" y="0"/>
                    </a:lnTo>
                    <a:lnTo>
                      <a:pt x="0" y="0"/>
                    </a:lnTo>
                    <a:lnTo>
                      <a:pt x="0"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69" name="Freeform 802"/>
              <p:cNvSpPr>
                <a:spLocks/>
              </p:cNvSpPr>
              <p:nvPr/>
            </p:nvSpPr>
            <p:spPr bwMode="auto">
              <a:xfrm>
                <a:off x="4430" y="2027"/>
                <a:ext cx="24" cy="12"/>
              </a:xfrm>
              <a:custGeom>
                <a:avLst/>
                <a:gdLst>
                  <a:gd name="T0" fmla="*/ 0 w 24"/>
                  <a:gd name="T1" fmla="*/ 12 h 12"/>
                  <a:gd name="T2" fmla="*/ 24 w 24"/>
                  <a:gd name="T3" fmla="*/ 6 h 12"/>
                  <a:gd name="T4" fmla="*/ 18 w 24"/>
                  <a:gd name="T5" fmla="*/ 0 h 12"/>
                  <a:gd name="T6" fmla="*/ 0 w 24"/>
                  <a:gd name="T7" fmla="*/ 6 h 12"/>
                  <a:gd name="T8" fmla="*/ 0 w 24"/>
                  <a:gd name="T9" fmla="*/ 12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12"/>
                    </a:moveTo>
                    <a:lnTo>
                      <a:pt x="24" y="6"/>
                    </a:lnTo>
                    <a:lnTo>
                      <a:pt x="18" y="0"/>
                    </a:lnTo>
                    <a:lnTo>
                      <a:pt x="0" y="6"/>
                    </a:lnTo>
                    <a:lnTo>
                      <a:pt x="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0" name="Line 803"/>
              <p:cNvSpPr>
                <a:spLocks noChangeShapeType="1"/>
              </p:cNvSpPr>
              <p:nvPr/>
            </p:nvSpPr>
            <p:spPr bwMode="auto">
              <a:xfrm flipH="1">
                <a:off x="4448" y="2027"/>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1" name="Freeform 804"/>
              <p:cNvSpPr>
                <a:spLocks/>
              </p:cNvSpPr>
              <p:nvPr/>
            </p:nvSpPr>
            <p:spPr bwMode="auto">
              <a:xfrm>
                <a:off x="4406" y="1943"/>
                <a:ext cx="36" cy="36"/>
              </a:xfrm>
              <a:custGeom>
                <a:avLst/>
                <a:gdLst>
                  <a:gd name="T0" fmla="*/ 12 w 36"/>
                  <a:gd name="T1" fmla="*/ 24 h 36"/>
                  <a:gd name="T2" fmla="*/ 18 w 36"/>
                  <a:gd name="T3" fmla="*/ 30 h 36"/>
                  <a:gd name="T4" fmla="*/ 30 w 36"/>
                  <a:gd name="T5" fmla="*/ 36 h 36"/>
                  <a:gd name="T6" fmla="*/ 36 w 36"/>
                  <a:gd name="T7" fmla="*/ 36 h 36"/>
                  <a:gd name="T8" fmla="*/ 36 w 36"/>
                  <a:gd name="T9" fmla="*/ 36 h 36"/>
                  <a:gd name="T10" fmla="*/ 36 w 36"/>
                  <a:gd name="T11" fmla="*/ 30 h 36"/>
                  <a:gd name="T12" fmla="*/ 30 w 36"/>
                  <a:gd name="T13" fmla="*/ 18 h 36"/>
                  <a:gd name="T14" fmla="*/ 24 w 36"/>
                  <a:gd name="T15" fmla="*/ 12 h 36"/>
                  <a:gd name="T16" fmla="*/ 24 w 36"/>
                  <a:gd name="T17" fmla="*/ 12 h 36"/>
                  <a:gd name="T18" fmla="*/ 12 w 36"/>
                  <a:gd name="T19" fmla="*/ 0 h 36"/>
                  <a:gd name="T20" fmla="*/ 6 w 36"/>
                  <a:gd name="T21" fmla="*/ 0 h 36"/>
                  <a:gd name="T22" fmla="*/ 0 w 36"/>
                  <a:gd name="T23" fmla="*/ 0 h 36"/>
                  <a:gd name="T24" fmla="*/ 0 w 36"/>
                  <a:gd name="T25" fmla="*/ 0 h 36"/>
                  <a:gd name="T26" fmla="*/ 0 w 36"/>
                  <a:gd name="T27" fmla="*/ 6 h 36"/>
                  <a:gd name="T28" fmla="*/ 0 w 36"/>
                  <a:gd name="T29" fmla="*/ 12 h 36"/>
                  <a:gd name="T30" fmla="*/ 12 w 36"/>
                  <a:gd name="T31" fmla="*/ 24 h 36"/>
                  <a:gd name="T32" fmla="*/ 12 w 36"/>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12" y="24"/>
                    </a:moveTo>
                    <a:lnTo>
                      <a:pt x="18" y="30"/>
                    </a:lnTo>
                    <a:lnTo>
                      <a:pt x="30" y="36"/>
                    </a:lnTo>
                    <a:lnTo>
                      <a:pt x="36" y="36"/>
                    </a:lnTo>
                    <a:lnTo>
                      <a:pt x="36" y="30"/>
                    </a:lnTo>
                    <a:lnTo>
                      <a:pt x="30" y="18"/>
                    </a:lnTo>
                    <a:lnTo>
                      <a:pt x="24" y="12"/>
                    </a:lnTo>
                    <a:lnTo>
                      <a:pt x="12" y="0"/>
                    </a:lnTo>
                    <a:lnTo>
                      <a:pt x="6" y="0"/>
                    </a:lnTo>
                    <a:lnTo>
                      <a:pt x="0" y="0"/>
                    </a:lnTo>
                    <a:lnTo>
                      <a:pt x="0" y="6"/>
                    </a:lnTo>
                    <a:lnTo>
                      <a:pt x="0" y="12"/>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2" name="Freeform 805"/>
              <p:cNvSpPr>
                <a:spLocks/>
              </p:cNvSpPr>
              <p:nvPr/>
            </p:nvSpPr>
            <p:spPr bwMode="auto">
              <a:xfrm>
                <a:off x="4394" y="1967"/>
                <a:ext cx="18" cy="24"/>
              </a:xfrm>
              <a:custGeom>
                <a:avLst/>
                <a:gdLst>
                  <a:gd name="T0" fmla="*/ 6 w 18"/>
                  <a:gd name="T1" fmla="*/ 24 h 24"/>
                  <a:gd name="T2" fmla="*/ 18 w 18"/>
                  <a:gd name="T3" fmla="*/ 6 h 24"/>
                  <a:gd name="T4" fmla="*/ 12 w 18"/>
                  <a:gd name="T5" fmla="*/ 0 h 24"/>
                  <a:gd name="T6" fmla="*/ 0 w 18"/>
                  <a:gd name="T7" fmla="*/ 18 h 24"/>
                  <a:gd name="T8" fmla="*/ 6 w 18"/>
                  <a:gd name="T9" fmla="*/ 24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6" y="24"/>
                    </a:moveTo>
                    <a:lnTo>
                      <a:pt x="18" y="6"/>
                    </a:lnTo>
                    <a:lnTo>
                      <a:pt x="12" y="0"/>
                    </a:lnTo>
                    <a:lnTo>
                      <a:pt x="0" y="18"/>
                    </a:lnTo>
                    <a:lnTo>
                      <a:pt x="6"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3" name="Line 806"/>
              <p:cNvSpPr>
                <a:spLocks noChangeShapeType="1"/>
              </p:cNvSpPr>
              <p:nvPr/>
            </p:nvSpPr>
            <p:spPr bwMode="auto">
              <a:xfrm flipH="1">
                <a:off x="4412" y="196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4" name="Freeform 807"/>
              <p:cNvSpPr>
                <a:spLocks/>
              </p:cNvSpPr>
              <p:nvPr/>
            </p:nvSpPr>
            <p:spPr bwMode="auto">
              <a:xfrm>
                <a:off x="4334" y="1907"/>
                <a:ext cx="48" cy="24"/>
              </a:xfrm>
              <a:custGeom>
                <a:avLst/>
                <a:gdLst>
                  <a:gd name="T0" fmla="*/ 18 w 48"/>
                  <a:gd name="T1" fmla="*/ 18 h 24"/>
                  <a:gd name="T2" fmla="*/ 30 w 48"/>
                  <a:gd name="T3" fmla="*/ 24 h 24"/>
                  <a:gd name="T4" fmla="*/ 42 w 48"/>
                  <a:gd name="T5" fmla="*/ 24 h 24"/>
                  <a:gd name="T6" fmla="*/ 48 w 48"/>
                  <a:gd name="T7" fmla="*/ 18 h 24"/>
                  <a:gd name="T8" fmla="*/ 48 w 48"/>
                  <a:gd name="T9" fmla="*/ 18 h 24"/>
                  <a:gd name="T10" fmla="*/ 48 w 48"/>
                  <a:gd name="T11" fmla="*/ 12 h 24"/>
                  <a:gd name="T12" fmla="*/ 36 w 48"/>
                  <a:gd name="T13" fmla="*/ 6 h 24"/>
                  <a:gd name="T14" fmla="*/ 24 w 48"/>
                  <a:gd name="T15" fmla="*/ 0 h 24"/>
                  <a:gd name="T16" fmla="*/ 24 w 48"/>
                  <a:gd name="T17" fmla="*/ 0 h 24"/>
                  <a:gd name="T18" fmla="*/ 12 w 48"/>
                  <a:gd name="T19" fmla="*/ 0 h 24"/>
                  <a:gd name="T20" fmla="*/ 6 w 48"/>
                  <a:gd name="T21" fmla="*/ 0 h 24"/>
                  <a:gd name="T22" fmla="*/ 0 w 48"/>
                  <a:gd name="T23" fmla="*/ 0 h 24"/>
                  <a:gd name="T24" fmla="*/ 0 w 48"/>
                  <a:gd name="T25" fmla="*/ 0 h 24"/>
                  <a:gd name="T26" fmla="*/ 0 w 48"/>
                  <a:gd name="T27" fmla="*/ 6 h 24"/>
                  <a:gd name="T28" fmla="*/ 6 w 48"/>
                  <a:gd name="T29" fmla="*/ 12 h 24"/>
                  <a:gd name="T30" fmla="*/ 18 w 48"/>
                  <a:gd name="T31" fmla="*/ 18 h 24"/>
                  <a:gd name="T32" fmla="*/ 18 w 48"/>
                  <a:gd name="T33" fmla="*/ 18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18" y="18"/>
                    </a:moveTo>
                    <a:lnTo>
                      <a:pt x="30" y="24"/>
                    </a:lnTo>
                    <a:lnTo>
                      <a:pt x="42" y="24"/>
                    </a:lnTo>
                    <a:lnTo>
                      <a:pt x="48" y="18"/>
                    </a:lnTo>
                    <a:lnTo>
                      <a:pt x="48" y="12"/>
                    </a:lnTo>
                    <a:lnTo>
                      <a:pt x="36" y="6"/>
                    </a:lnTo>
                    <a:lnTo>
                      <a:pt x="24" y="0"/>
                    </a:lnTo>
                    <a:lnTo>
                      <a:pt x="12" y="0"/>
                    </a:lnTo>
                    <a:lnTo>
                      <a:pt x="6" y="0"/>
                    </a:lnTo>
                    <a:lnTo>
                      <a:pt x="0" y="0"/>
                    </a:lnTo>
                    <a:lnTo>
                      <a:pt x="0" y="6"/>
                    </a:lnTo>
                    <a:lnTo>
                      <a:pt x="6" y="12"/>
                    </a:lnTo>
                    <a:lnTo>
                      <a:pt x="18"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5" name="Freeform 808"/>
              <p:cNvSpPr>
                <a:spLocks/>
              </p:cNvSpPr>
              <p:nvPr/>
            </p:nvSpPr>
            <p:spPr bwMode="auto">
              <a:xfrm>
                <a:off x="4340" y="1931"/>
                <a:ext cx="12" cy="24"/>
              </a:xfrm>
              <a:custGeom>
                <a:avLst/>
                <a:gdLst>
                  <a:gd name="T0" fmla="*/ 6 w 12"/>
                  <a:gd name="T1" fmla="*/ 24 h 24"/>
                  <a:gd name="T2" fmla="*/ 12 w 12"/>
                  <a:gd name="T3" fmla="*/ 6 h 24"/>
                  <a:gd name="T4" fmla="*/ 6 w 12"/>
                  <a:gd name="T5" fmla="*/ 0 h 24"/>
                  <a:gd name="T6" fmla="*/ 0 w 12"/>
                  <a:gd name="T7" fmla="*/ 18 h 24"/>
                  <a:gd name="T8" fmla="*/ 6 w 12"/>
                  <a:gd name="T9" fmla="*/ 24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6" y="24"/>
                    </a:moveTo>
                    <a:lnTo>
                      <a:pt x="12" y="6"/>
                    </a:lnTo>
                    <a:lnTo>
                      <a:pt x="6" y="0"/>
                    </a:lnTo>
                    <a:lnTo>
                      <a:pt x="0" y="18"/>
                    </a:lnTo>
                    <a:lnTo>
                      <a:pt x="6"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76" name="Line 809"/>
              <p:cNvSpPr>
                <a:spLocks noChangeShapeType="1"/>
              </p:cNvSpPr>
              <p:nvPr/>
            </p:nvSpPr>
            <p:spPr bwMode="auto">
              <a:xfrm>
                <a:off x="4352" y="1925"/>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30" name="Group 810"/>
            <p:cNvGrpSpPr>
              <a:grpSpLocks/>
            </p:cNvGrpSpPr>
            <p:nvPr/>
          </p:nvGrpSpPr>
          <p:grpSpPr bwMode="auto">
            <a:xfrm>
              <a:off x="1664" y="1889"/>
              <a:ext cx="2712" cy="1200"/>
              <a:chOff x="1664" y="1889"/>
              <a:chExt cx="2712" cy="1200"/>
            </a:xfrm>
          </p:grpSpPr>
          <p:sp>
            <p:nvSpPr>
              <p:cNvPr id="18077" name="Freeform 811"/>
              <p:cNvSpPr>
                <a:spLocks/>
              </p:cNvSpPr>
              <p:nvPr/>
            </p:nvSpPr>
            <p:spPr bwMode="auto">
              <a:xfrm>
                <a:off x="4250" y="1889"/>
                <a:ext cx="54" cy="24"/>
              </a:xfrm>
              <a:custGeom>
                <a:avLst/>
                <a:gdLst>
                  <a:gd name="T0" fmla="*/ 30 w 54"/>
                  <a:gd name="T1" fmla="*/ 24 h 24"/>
                  <a:gd name="T2" fmla="*/ 42 w 54"/>
                  <a:gd name="T3" fmla="*/ 24 h 24"/>
                  <a:gd name="T4" fmla="*/ 48 w 54"/>
                  <a:gd name="T5" fmla="*/ 18 h 24"/>
                  <a:gd name="T6" fmla="*/ 54 w 54"/>
                  <a:gd name="T7" fmla="*/ 12 h 24"/>
                  <a:gd name="T8" fmla="*/ 54 w 54"/>
                  <a:gd name="T9" fmla="*/ 12 h 24"/>
                  <a:gd name="T10" fmla="*/ 48 w 54"/>
                  <a:gd name="T11" fmla="*/ 6 h 24"/>
                  <a:gd name="T12" fmla="*/ 42 w 54"/>
                  <a:gd name="T13" fmla="*/ 6 h 24"/>
                  <a:gd name="T14" fmla="*/ 30 w 54"/>
                  <a:gd name="T15" fmla="*/ 0 h 24"/>
                  <a:gd name="T16" fmla="*/ 30 w 54"/>
                  <a:gd name="T17" fmla="*/ 0 h 24"/>
                  <a:gd name="T18" fmla="*/ 18 w 54"/>
                  <a:gd name="T19" fmla="*/ 6 h 24"/>
                  <a:gd name="T20" fmla="*/ 6 w 54"/>
                  <a:gd name="T21" fmla="*/ 6 h 24"/>
                  <a:gd name="T22" fmla="*/ 0 w 54"/>
                  <a:gd name="T23" fmla="*/ 12 h 24"/>
                  <a:gd name="T24" fmla="*/ 0 w 54"/>
                  <a:gd name="T25" fmla="*/ 12 h 24"/>
                  <a:gd name="T26" fmla="*/ 6 w 54"/>
                  <a:gd name="T27" fmla="*/ 18 h 24"/>
                  <a:gd name="T28" fmla="*/ 18 w 54"/>
                  <a:gd name="T29" fmla="*/ 24 h 24"/>
                  <a:gd name="T30" fmla="*/ 30 w 54"/>
                  <a:gd name="T31" fmla="*/ 24 h 24"/>
                  <a:gd name="T32" fmla="*/ 30 w 54"/>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30" y="24"/>
                    </a:moveTo>
                    <a:lnTo>
                      <a:pt x="42" y="24"/>
                    </a:lnTo>
                    <a:lnTo>
                      <a:pt x="48" y="18"/>
                    </a:lnTo>
                    <a:lnTo>
                      <a:pt x="54" y="12"/>
                    </a:lnTo>
                    <a:lnTo>
                      <a:pt x="48" y="6"/>
                    </a:lnTo>
                    <a:lnTo>
                      <a:pt x="42" y="6"/>
                    </a:lnTo>
                    <a:lnTo>
                      <a:pt x="30" y="0"/>
                    </a:lnTo>
                    <a:lnTo>
                      <a:pt x="18" y="6"/>
                    </a:lnTo>
                    <a:lnTo>
                      <a:pt x="6" y="6"/>
                    </a:lnTo>
                    <a:lnTo>
                      <a:pt x="0" y="12"/>
                    </a:lnTo>
                    <a:lnTo>
                      <a:pt x="6" y="18"/>
                    </a:lnTo>
                    <a:lnTo>
                      <a:pt x="18" y="24"/>
                    </a:lnTo>
                    <a:lnTo>
                      <a:pt x="3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8" name="Rectangle 812"/>
              <p:cNvSpPr>
                <a:spLocks noChangeArrowheads="1"/>
              </p:cNvSpPr>
              <p:nvPr/>
            </p:nvSpPr>
            <p:spPr bwMode="auto">
              <a:xfrm>
                <a:off x="4274" y="1919"/>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9" name="Line 813"/>
              <p:cNvSpPr>
                <a:spLocks noChangeShapeType="1"/>
              </p:cNvSpPr>
              <p:nvPr/>
            </p:nvSpPr>
            <p:spPr bwMode="auto">
              <a:xfrm>
                <a:off x="4280" y="1913"/>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0" name="Freeform 814"/>
              <p:cNvSpPr>
                <a:spLocks/>
              </p:cNvSpPr>
              <p:nvPr/>
            </p:nvSpPr>
            <p:spPr bwMode="auto">
              <a:xfrm>
                <a:off x="4178" y="1901"/>
                <a:ext cx="48" cy="30"/>
              </a:xfrm>
              <a:custGeom>
                <a:avLst/>
                <a:gdLst>
                  <a:gd name="T0" fmla="*/ 24 w 48"/>
                  <a:gd name="T1" fmla="*/ 24 h 30"/>
                  <a:gd name="T2" fmla="*/ 36 w 48"/>
                  <a:gd name="T3" fmla="*/ 18 h 30"/>
                  <a:gd name="T4" fmla="*/ 42 w 48"/>
                  <a:gd name="T5" fmla="*/ 12 h 30"/>
                  <a:gd name="T6" fmla="*/ 48 w 48"/>
                  <a:gd name="T7" fmla="*/ 6 h 30"/>
                  <a:gd name="T8" fmla="*/ 48 w 48"/>
                  <a:gd name="T9" fmla="*/ 6 h 30"/>
                  <a:gd name="T10" fmla="*/ 42 w 48"/>
                  <a:gd name="T11" fmla="*/ 0 h 30"/>
                  <a:gd name="T12" fmla="*/ 30 w 48"/>
                  <a:gd name="T13" fmla="*/ 0 h 30"/>
                  <a:gd name="T14" fmla="*/ 18 w 48"/>
                  <a:gd name="T15" fmla="*/ 6 h 30"/>
                  <a:gd name="T16" fmla="*/ 18 w 48"/>
                  <a:gd name="T17" fmla="*/ 6 h 30"/>
                  <a:gd name="T18" fmla="*/ 6 w 48"/>
                  <a:gd name="T19" fmla="*/ 12 h 30"/>
                  <a:gd name="T20" fmla="*/ 0 w 48"/>
                  <a:gd name="T21" fmla="*/ 18 h 30"/>
                  <a:gd name="T22" fmla="*/ 0 w 48"/>
                  <a:gd name="T23" fmla="*/ 24 h 30"/>
                  <a:gd name="T24" fmla="*/ 0 w 48"/>
                  <a:gd name="T25" fmla="*/ 24 h 30"/>
                  <a:gd name="T26" fmla="*/ 6 w 48"/>
                  <a:gd name="T27" fmla="*/ 30 h 30"/>
                  <a:gd name="T28" fmla="*/ 12 w 48"/>
                  <a:gd name="T29" fmla="*/ 30 h 30"/>
                  <a:gd name="T30" fmla="*/ 24 w 48"/>
                  <a:gd name="T31" fmla="*/ 24 h 30"/>
                  <a:gd name="T32" fmla="*/ 24 w 48"/>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24" y="24"/>
                    </a:moveTo>
                    <a:lnTo>
                      <a:pt x="36" y="18"/>
                    </a:lnTo>
                    <a:lnTo>
                      <a:pt x="42" y="12"/>
                    </a:lnTo>
                    <a:lnTo>
                      <a:pt x="48" y="6"/>
                    </a:lnTo>
                    <a:lnTo>
                      <a:pt x="42" y="0"/>
                    </a:lnTo>
                    <a:lnTo>
                      <a:pt x="30" y="0"/>
                    </a:lnTo>
                    <a:lnTo>
                      <a:pt x="18" y="6"/>
                    </a:lnTo>
                    <a:lnTo>
                      <a:pt x="6" y="12"/>
                    </a:lnTo>
                    <a:lnTo>
                      <a:pt x="0" y="18"/>
                    </a:lnTo>
                    <a:lnTo>
                      <a:pt x="0" y="24"/>
                    </a:lnTo>
                    <a:lnTo>
                      <a:pt x="6" y="30"/>
                    </a:lnTo>
                    <a:lnTo>
                      <a:pt x="12" y="30"/>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1" name="Freeform 815"/>
              <p:cNvSpPr>
                <a:spLocks/>
              </p:cNvSpPr>
              <p:nvPr/>
            </p:nvSpPr>
            <p:spPr bwMode="auto">
              <a:xfrm>
                <a:off x="4202" y="1931"/>
                <a:ext cx="18" cy="24"/>
              </a:xfrm>
              <a:custGeom>
                <a:avLst/>
                <a:gdLst>
                  <a:gd name="T0" fmla="*/ 18 w 18"/>
                  <a:gd name="T1" fmla="*/ 18 h 24"/>
                  <a:gd name="T2" fmla="*/ 6 w 18"/>
                  <a:gd name="T3" fmla="*/ 0 h 24"/>
                  <a:gd name="T4" fmla="*/ 0 w 18"/>
                  <a:gd name="T5" fmla="*/ 6 h 24"/>
                  <a:gd name="T6" fmla="*/ 6 w 18"/>
                  <a:gd name="T7" fmla="*/ 24 h 24"/>
                  <a:gd name="T8" fmla="*/ 18 w 18"/>
                  <a:gd name="T9" fmla="*/ 18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18"/>
                    </a:moveTo>
                    <a:lnTo>
                      <a:pt x="6" y="0"/>
                    </a:lnTo>
                    <a:lnTo>
                      <a:pt x="0" y="6"/>
                    </a:lnTo>
                    <a:lnTo>
                      <a:pt x="6" y="24"/>
                    </a:lnTo>
                    <a:lnTo>
                      <a:pt x="18"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2" name="Line 816"/>
              <p:cNvSpPr>
                <a:spLocks noChangeShapeType="1"/>
              </p:cNvSpPr>
              <p:nvPr/>
            </p:nvSpPr>
            <p:spPr bwMode="auto">
              <a:xfrm>
                <a:off x="4202" y="1925"/>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3" name="Freeform 817"/>
              <p:cNvSpPr>
                <a:spLocks/>
              </p:cNvSpPr>
              <p:nvPr/>
            </p:nvSpPr>
            <p:spPr bwMode="auto">
              <a:xfrm>
                <a:off x="4112" y="1937"/>
                <a:ext cx="42" cy="42"/>
              </a:xfrm>
              <a:custGeom>
                <a:avLst/>
                <a:gdLst>
                  <a:gd name="T0" fmla="*/ 30 w 42"/>
                  <a:gd name="T1" fmla="*/ 30 h 42"/>
                  <a:gd name="T2" fmla="*/ 36 w 42"/>
                  <a:gd name="T3" fmla="*/ 18 h 42"/>
                  <a:gd name="T4" fmla="*/ 42 w 42"/>
                  <a:gd name="T5" fmla="*/ 12 h 42"/>
                  <a:gd name="T6" fmla="*/ 36 w 42"/>
                  <a:gd name="T7" fmla="*/ 6 h 42"/>
                  <a:gd name="T8" fmla="*/ 36 w 42"/>
                  <a:gd name="T9" fmla="*/ 6 h 42"/>
                  <a:gd name="T10" fmla="*/ 30 w 42"/>
                  <a:gd name="T11" fmla="*/ 0 h 42"/>
                  <a:gd name="T12" fmla="*/ 24 w 42"/>
                  <a:gd name="T13" fmla="*/ 6 h 42"/>
                  <a:gd name="T14" fmla="*/ 12 w 42"/>
                  <a:gd name="T15" fmla="*/ 12 h 42"/>
                  <a:gd name="T16" fmla="*/ 12 w 42"/>
                  <a:gd name="T17" fmla="*/ 12 h 42"/>
                  <a:gd name="T18" fmla="*/ 6 w 42"/>
                  <a:gd name="T19" fmla="*/ 24 h 42"/>
                  <a:gd name="T20" fmla="*/ 0 w 42"/>
                  <a:gd name="T21" fmla="*/ 30 h 42"/>
                  <a:gd name="T22" fmla="*/ 0 w 42"/>
                  <a:gd name="T23" fmla="*/ 36 h 42"/>
                  <a:gd name="T24" fmla="*/ 0 w 42"/>
                  <a:gd name="T25" fmla="*/ 36 h 42"/>
                  <a:gd name="T26" fmla="*/ 12 w 42"/>
                  <a:gd name="T27" fmla="*/ 42 h 42"/>
                  <a:gd name="T28" fmla="*/ 18 w 42"/>
                  <a:gd name="T29" fmla="*/ 36 h 42"/>
                  <a:gd name="T30" fmla="*/ 30 w 42"/>
                  <a:gd name="T31" fmla="*/ 30 h 42"/>
                  <a:gd name="T32" fmla="*/ 30 w 42"/>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30" y="30"/>
                    </a:moveTo>
                    <a:lnTo>
                      <a:pt x="36" y="18"/>
                    </a:lnTo>
                    <a:lnTo>
                      <a:pt x="42" y="12"/>
                    </a:lnTo>
                    <a:lnTo>
                      <a:pt x="36" y="6"/>
                    </a:lnTo>
                    <a:lnTo>
                      <a:pt x="30" y="0"/>
                    </a:lnTo>
                    <a:lnTo>
                      <a:pt x="24" y="6"/>
                    </a:lnTo>
                    <a:lnTo>
                      <a:pt x="12" y="12"/>
                    </a:lnTo>
                    <a:lnTo>
                      <a:pt x="6" y="24"/>
                    </a:lnTo>
                    <a:lnTo>
                      <a:pt x="0" y="30"/>
                    </a:lnTo>
                    <a:lnTo>
                      <a:pt x="0" y="36"/>
                    </a:lnTo>
                    <a:lnTo>
                      <a:pt x="12" y="42"/>
                    </a:lnTo>
                    <a:lnTo>
                      <a:pt x="18" y="36"/>
                    </a:lnTo>
                    <a:lnTo>
                      <a:pt x="3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4" name="Freeform 818"/>
              <p:cNvSpPr>
                <a:spLocks/>
              </p:cNvSpPr>
              <p:nvPr/>
            </p:nvSpPr>
            <p:spPr bwMode="auto">
              <a:xfrm>
                <a:off x="4142" y="1967"/>
                <a:ext cx="24" cy="18"/>
              </a:xfrm>
              <a:custGeom>
                <a:avLst/>
                <a:gdLst>
                  <a:gd name="T0" fmla="*/ 24 w 24"/>
                  <a:gd name="T1" fmla="*/ 12 h 18"/>
                  <a:gd name="T2" fmla="*/ 6 w 24"/>
                  <a:gd name="T3" fmla="*/ 0 h 18"/>
                  <a:gd name="T4" fmla="*/ 0 w 24"/>
                  <a:gd name="T5" fmla="*/ 6 h 18"/>
                  <a:gd name="T6" fmla="*/ 18 w 24"/>
                  <a:gd name="T7" fmla="*/ 18 h 18"/>
                  <a:gd name="T8" fmla="*/ 24 w 24"/>
                  <a:gd name="T9" fmla="*/ 12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24" y="12"/>
                    </a:moveTo>
                    <a:lnTo>
                      <a:pt x="6" y="0"/>
                    </a:lnTo>
                    <a:lnTo>
                      <a:pt x="0" y="6"/>
                    </a:lnTo>
                    <a:lnTo>
                      <a:pt x="18" y="18"/>
                    </a:lnTo>
                    <a:lnTo>
                      <a:pt x="24"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5" name="Line 819"/>
              <p:cNvSpPr>
                <a:spLocks noChangeShapeType="1"/>
              </p:cNvSpPr>
              <p:nvPr/>
            </p:nvSpPr>
            <p:spPr bwMode="auto">
              <a:xfrm>
                <a:off x="4142" y="196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6" name="Freeform 820"/>
              <p:cNvSpPr>
                <a:spLocks/>
              </p:cNvSpPr>
              <p:nvPr/>
            </p:nvSpPr>
            <p:spPr bwMode="auto">
              <a:xfrm>
                <a:off x="4076" y="1997"/>
                <a:ext cx="24" cy="48"/>
              </a:xfrm>
              <a:custGeom>
                <a:avLst/>
                <a:gdLst>
                  <a:gd name="T0" fmla="*/ 24 w 24"/>
                  <a:gd name="T1" fmla="*/ 30 h 48"/>
                  <a:gd name="T2" fmla="*/ 24 w 24"/>
                  <a:gd name="T3" fmla="*/ 18 h 48"/>
                  <a:gd name="T4" fmla="*/ 24 w 24"/>
                  <a:gd name="T5" fmla="*/ 6 h 48"/>
                  <a:gd name="T6" fmla="*/ 24 w 24"/>
                  <a:gd name="T7" fmla="*/ 0 h 48"/>
                  <a:gd name="T8" fmla="*/ 24 w 24"/>
                  <a:gd name="T9" fmla="*/ 0 h 48"/>
                  <a:gd name="T10" fmla="*/ 18 w 24"/>
                  <a:gd name="T11" fmla="*/ 6 h 48"/>
                  <a:gd name="T12" fmla="*/ 6 w 24"/>
                  <a:gd name="T13" fmla="*/ 12 h 48"/>
                  <a:gd name="T14" fmla="*/ 0 w 24"/>
                  <a:gd name="T15" fmla="*/ 18 h 48"/>
                  <a:gd name="T16" fmla="*/ 0 w 24"/>
                  <a:gd name="T17" fmla="*/ 18 h 48"/>
                  <a:gd name="T18" fmla="*/ 0 w 24"/>
                  <a:gd name="T19" fmla="*/ 30 h 48"/>
                  <a:gd name="T20" fmla="*/ 0 w 24"/>
                  <a:gd name="T21" fmla="*/ 42 h 48"/>
                  <a:gd name="T22" fmla="*/ 0 w 24"/>
                  <a:gd name="T23" fmla="*/ 48 h 48"/>
                  <a:gd name="T24" fmla="*/ 0 w 24"/>
                  <a:gd name="T25" fmla="*/ 48 h 48"/>
                  <a:gd name="T26" fmla="*/ 6 w 24"/>
                  <a:gd name="T27" fmla="*/ 48 h 48"/>
                  <a:gd name="T28" fmla="*/ 18 w 24"/>
                  <a:gd name="T29" fmla="*/ 42 h 48"/>
                  <a:gd name="T30" fmla="*/ 24 w 24"/>
                  <a:gd name="T31" fmla="*/ 30 h 48"/>
                  <a:gd name="T32" fmla="*/ 24 w 24"/>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24" y="30"/>
                    </a:moveTo>
                    <a:lnTo>
                      <a:pt x="24" y="18"/>
                    </a:lnTo>
                    <a:lnTo>
                      <a:pt x="24" y="6"/>
                    </a:lnTo>
                    <a:lnTo>
                      <a:pt x="24" y="0"/>
                    </a:lnTo>
                    <a:lnTo>
                      <a:pt x="18" y="6"/>
                    </a:lnTo>
                    <a:lnTo>
                      <a:pt x="6" y="12"/>
                    </a:lnTo>
                    <a:lnTo>
                      <a:pt x="0" y="18"/>
                    </a:lnTo>
                    <a:lnTo>
                      <a:pt x="0" y="30"/>
                    </a:lnTo>
                    <a:lnTo>
                      <a:pt x="0" y="42"/>
                    </a:lnTo>
                    <a:lnTo>
                      <a:pt x="0" y="48"/>
                    </a:lnTo>
                    <a:lnTo>
                      <a:pt x="6" y="48"/>
                    </a:lnTo>
                    <a:lnTo>
                      <a:pt x="18" y="42"/>
                    </a:lnTo>
                    <a:lnTo>
                      <a:pt x="24"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7" name="Freeform 821"/>
              <p:cNvSpPr>
                <a:spLocks/>
              </p:cNvSpPr>
              <p:nvPr/>
            </p:nvSpPr>
            <p:spPr bwMode="auto">
              <a:xfrm>
                <a:off x="4106" y="2027"/>
                <a:ext cx="18" cy="12"/>
              </a:xfrm>
              <a:custGeom>
                <a:avLst/>
                <a:gdLst>
                  <a:gd name="T0" fmla="*/ 18 w 18"/>
                  <a:gd name="T1" fmla="*/ 6 h 12"/>
                  <a:gd name="T2" fmla="*/ 0 w 18"/>
                  <a:gd name="T3" fmla="*/ 0 h 12"/>
                  <a:gd name="T4" fmla="*/ 0 w 18"/>
                  <a:gd name="T5" fmla="*/ 6 h 12"/>
                  <a:gd name="T6" fmla="*/ 18 w 18"/>
                  <a:gd name="T7" fmla="*/ 12 h 12"/>
                  <a:gd name="T8" fmla="*/ 18 w 18"/>
                  <a:gd name="T9" fmla="*/ 6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6"/>
                    </a:moveTo>
                    <a:lnTo>
                      <a:pt x="0" y="0"/>
                    </a:lnTo>
                    <a:lnTo>
                      <a:pt x="0" y="6"/>
                    </a:lnTo>
                    <a:lnTo>
                      <a:pt x="18" y="12"/>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8" name="Line 822"/>
              <p:cNvSpPr>
                <a:spLocks noChangeShapeType="1"/>
              </p:cNvSpPr>
              <p:nvPr/>
            </p:nvSpPr>
            <p:spPr bwMode="auto">
              <a:xfrm>
                <a:off x="4100" y="2027"/>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89" name="Freeform 823"/>
              <p:cNvSpPr>
                <a:spLocks/>
              </p:cNvSpPr>
              <p:nvPr/>
            </p:nvSpPr>
            <p:spPr bwMode="auto">
              <a:xfrm>
                <a:off x="4172" y="3071"/>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0" name="Freeform 824"/>
              <p:cNvSpPr>
                <a:spLocks/>
              </p:cNvSpPr>
              <p:nvPr/>
            </p:nvSpPr>
            <p:spPr bwMode="auto">
              <a:xfrm>
                <a:off x="4172" y="3071"/>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1" name="Freeform 825"/>
              <p:cNvSpPr>
                <a:spLocks/>
              </p:cNvSpPr>
              <p:nvPr/>
            </p:nvSpPr>
            <p:spPr bwMode="auto">
              <a:xfrm>
                <a:off x="4160" y="3059"/>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6"/>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2" name="Freeform 826"/>
              <p:cNvSpPr>
                <a:spLocks/>
              </p:cNvSpPr>
              <p:nvPr/>
            </p:nvSpPr>
            <p:spPr bwMode="auto">
              <a:xfrm>
                <a:off x="4160" y="3059"/>
                <a:ext cx="18" cy="18"/>
              </a:xfrm>
              <a:custGeom>
                <a:avLst/>
                <a:gdLst>
                  <a:gd name="T0" fmla="*/ 18 w 18"/>
                  <a:gd name="T1" fmla="*/ 6 h 18"/>
                  <a:gd name="T2" fmla="*/ 18 w 18"/>
                  <a:gd name="T3" fmla="*/ 0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8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6"/>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3" name="Freeform 827"/>
              <p:cNvSpPr>
                <a:spLocks/>
              </p:cNvSpPr>
              <p:nvPr/>
            </p:nvSpPr>
            <p:spPr bwMode="auto">
              <a:xfrm>
                <a:off x="4154" y="3041"/>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2" y="6"/>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4" name="Freeform 828"/>
              <p:cNvSpPr>
                <a:spLocks/>
              </p:cNvSpPr>
              <p:nvPr/>
            </p:nvSpPr>
            <p:spPr bwMode="auto">
              <a:xfrm>
                <a:off x="4154" y="3041"/>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2" y="6"/>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5" name="Freeform 829"/>
              <p:cNvSpPr>
                <a:spLocks/>
              </p:cNvSpPr>
              <p:nvPr/>
            </p:nvSpPr>
            <p:spPr bwMode="auto">
              <a:xfrm>
                <a:off x="4142" y="302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0" y="18"/>
                    </a:lnTo>
                    <a:lnTo>
                      <a:pt x="6" y="18"/>
                    </a:lnTo>
                    <a:lnTo>
                      <a:pt x="12" y="18"/>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6" name="Freeform 830"/>
              <p:cNvSpPr>
                <a:spLocks/>
              </p:cNvSpPr>
              <p:nvPr/>
            </p:nvSpPr>
            <p:spPr bwMode="auto">
              <a:xfrm>
                <a:off x="4142" y="302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0" y="18"/>
                    </a:lnTo>
                    <a:lnTo>
                      <a:pt x="6" y="18"/>
                    </a:lnTo>
                    <a:lnTo>
                      <a:pt x="12" y="18"/>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7" name="Freeform 831"/>
              <p:cNvSpPr>
                <a:spLocks/>
              </p:cNvSpPr>
              <p:nvPr/>
            </p:nvSpPr>
            <p:spPr bwMode="auto">
              <a:xfrm>
                <a:off x="4130" y="3017"/>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8" name="Freeform 832"/>
              <p:cNvSpPr>
                <a:spLocks/>
              </p:cNvSpPr>
              <p:nvPr/>
            </p:nvSpPr>
            <p:spPr bwMode="auto">
              <a:xfrm>
                <a:off x="4130" y="3017"/>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99" name="Freeform 833"/>
              <p:cNvSpPr>
                <a:spLocks/>
              </p:cNvSpPr>
              <p:nvPr/>
            </p:nvSpPr>
            <p:spPr bwMode="auto">
              <a:xfrm>
                <a:off x="4202" y="3053"/>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6"/>
                    </a:lnTo>
                    <a:lnTo>
                      <a:pt x="12" y="0"/>
                    </a:lnTo>
                    <a:lnTo>
                      <a:pt x="6" y="0"/>
                    </a:lnTo>
                    <a:lnTo>
                      <a:pt x="0" y="0"/>
                    </a:lnTo>
                    <a:lnTo>
                      <a:pt x="0" y="6"/>
                    </a:lnTo>
                    <a:lnTo>
                      <a:pt x="0" y="12"/>
                    </a:lnTo>
                    <a:lnTo>
                      <a:pt x="0" y="18"/>
                    </a:lnTo>
                    <a:lnTo>
                      <a:pt x="6" y="18"/>
                    </a:lnTo>
                    <a:lnTo>
                      <a:pt x="12" y="18"/>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0" name="Freeform 834"/>
              <p:cNvSpPr>
                <a:spLocks/>
              </p:cNvSpPr>
              <p:nvPr/>
            </p:nvSpPr>
            <p:spPr bwMode="auto">
              <a:xfrm>
                <a:off x="4202" y="3053"/>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2" y="6"/>
                    </a:lnTo>
                    <a:lnTo>
                      <a:pt x="12" y="0"/>
                    </a:lnTo>
                    <a:lnTo>
                      <a:pt x="6" y="0"/>
                    </a:lnTo>
                    <a:lnTo>
                      <a:pt x="0" y="0"/>
                    </a:lnTo>
                    <a:lnTo>
                      <a:pt x="0" y="6"/>
                    </a:lnTo>
                    <a:lnTo>
                      <a:pt x="0" y="12"/>
                    </a:lnTo>
                    <a:lnTo>
                      <a:pt x="0" y="18"/>
                    </a:lnTo>
                    <a:lnTo>
                      <a:pt x="6" y="18"/>
                    </a:lnTo>
                    <a:lnTo>
                      <a:pt x="12" y="18"/>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1" name="Freeform 835"/>
              <p:cNvSpPr>
                <a:spLocks/>
              </p:cNvSpPr>
              <p:nvPr/>
            </p:nvSpPr>
            <p:spPr bwMode="auto">
              <a:xfrm>
                <a:off x="4214" y="304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2" name="Freeform 836"/>
              <p:cNvSpPr>
                <a:spLocks/>
              </p:cNvSpPr>
              <p:nvPr/>
            </p:nvSpPr>
            <p:spPr bwMode="auto">
              <a:xfrm>
                <a:off x="4214" y="304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3" name="Freeform 837"/>
              <p:cNvSpPr>
                <a:spLocks/>
              </p:cNvSpPr>
              <p:nvPr/>
            </p:nvSpPr>
            <p:spPr bwMode="auto">
              <a:xfrm>
                <a:off x="4232" y="3029"/>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4" name="Freeform 838"/>
              <p:cNvSpPr>
                <a:spLocks/>
              </p:cNvSpPr>
              <p:nvPr/>
            </p:nvSpPr>
            <p:spPr bwMode="auto">
              <a:xfrm>
                <a:off x="4232" y="3029"/>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2 h 18"/>
                  <a:gd name="T20" fmla="*/ 0 w 18"/>
                  <a:gd name="T21" fmla="*/ 18 h 18"/>
                  <a:gd name="T22" fmla="*/ 6 w 18"/>
                  <a:gd name="T23" fmla="*/ 18 h 18"/>
                  <a:gd name="T24" fmla="*/ 6 w 18"/>
                  <a:gd name="T25" fmla="*/ 18 h 18"/>
                  <a:gd name="T26" fmla="*/ 12 w 18"/>
                  <a:gd name="T27" fmla="*/ 18 h 18"/>
                  <a:gd name="T28" fmla="*/ 12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5" name="Freeform 839"/>
              <p:cNvSpPr>
                <a:spLocks/>
              </p:cNvSpPr>
              <p:nvPr/>
            </p:nvSpPr>
            <p:spPr bwMode="auto">
              <a:xfrm>
                <a:off x="4244" y="3023"/>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6" name="Freeform 840"/>
              <p:cNvSpPr>
                <a:spLocks/>
              </p:cNvSpPr>
              <p:nvPr/>
            </p:nvSpPr>
            <p:spPr bwMode="auto">
              <a:xfrm>
                <a:off x="4244" y="3023"/>
                <a:ext cx="18" cy="12"/>
              </a:xfrm>
              <a:custGeom>
                <a:avLst/>
                <a:gdLst>
                  <a:gd name="T0" fmla="*/ 18 w 18"/>
                  <a:gd name="T1" fmla="*/ 6 h 12"/>
                  <a:gd name="T2" fmla="*/ 18 w 18"/>
                  <a:gd name="T3" fmla="*/ 0 h 12"/>
                  <a:gd name="T4" fmla="*/ 18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7" name="Freeform 841"/>
              <p:cNvSpPr>
                <a:spLocks/>
              </p:cNvSpPr>
              <p:nvPr/>
            </p:nvSpPr>
            <p:spPr bwMode="auto">
              <a:xfrm>
                <a:off x="4262" y="3011"/>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8" name="Freeform 842"/>
              <p:cNvSpPr>
                <a:spLocks/>
              </p:cNvSpPr>
              <p:nvPr/>
            </p:nvSpPr>
            <p:spPr bwMode="auto">
              <a:xfrm>
                <a:off x="4262" y="3011"/>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09" name="Freeform 843"/>
              <p:cNvSpPr>
                <a:spLocks/>
              </p:cNvSpPr>
              <p:nvPr/>
            </p:nvSpPr>
            <p:spPr bwMode="auto">
              <a:xfrm>
                <a:off x="4274" y="2999"/>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0" name="Freeform 844"/>
              <p:cNvSpPr>
                <a:spLocks/>
              </p:cNvSpPr>
              <p:nvPr/>
            </p:nvSpPr>
            <p:spPr bwMode="auto">
              <a:xfrm>
                <a:off x="4274" y="2999"/>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1" name="Freeform 845"/>
              <p:cNvSpPr>
                <a:spLocks/>
              </p:cNvSpPr>
              <p:nvPr/>
            </p:nvSpPr>
            <p:spPr bwMode="auto">
              <a:xfrm>
                <a:off x="4292" y="2987"/>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2" name="Freeform 846"/>
              <p:cNvSpPr>
                <a:spLocks/>
              </p:cNvSpPr>
              <p:nvPr/>
            </p:nvSpPr>
            <p:spPr bwMode="auto">
              <a:xfrm>
                <a:off x="4292" y="2987"/>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3" name="Freeform 847"/>
              <p:cNvSpPr>
                <a:spLocks/>
              </p:cNvSpPr>
              <p:nvPr/>
            </p:nvSpPr>
            <p:spPr bwMode="auto">
              <a:xfrm>
                <a:off x="4304" y="297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6 h 18"/>
                  <a:gd name="T12" fmla="*/ 6 w 18"/>
                  <a:gd name="T13" fmla="*/ 6 h 18"/>
                  <a:gd name="T14" fmla="*/ 0 w 18"/>
                  <a:gd name="T15" fmla="*/ 12 h 18"/>
                  <a:gd name="T16" fmla="*/ 0 w 18"/>
                  <a:gd name="T17" fmla="*/ 12 h 18"/>
                  <a:gd name="T18" fmla="*/ 6 w 18"/>
                  <a:gd name="T19" fmla="*/ 18 h 18"/>
                  <a:gd name="T20" fmla="*/ 6 w 18"/>
                  <a:gd name="T21" fmla="*/ 18 h 18"/>
                  <a:gd name="T22" fmla="*/ 12 w 18"/>
                  <a:gd name="T23" fmla="*/ 18 h 18"/>
                  <a:gd name="T24" fmla="*/ 12 w 18"/>
                  <a:gd name="T25" fmla="*/ 18 h 18"/>
                  <a:gd name="T26" fmla="*/ 18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4" name="Freeform 848"/>
              <p:cNvSpPr>
                <a:spLocks/>
              </p:cNvSpPr>
              <p:nvPr/>
            </p:nvSpPr>
            <p:spPr bwMode="auto">
              <a:xfrm>
                <a:off x="4304" y="297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6 h 18"/>
                  <a:gd name="T12" fmla="*/ 6 w 18"/>
                  <a:gd name="T13" fmla="*/ 6 h 18"/>
                  <a:gd name="T14" fmla="*/ 0 w 18"/>
                  <a:gd name="T15" fmla="*/ 12 h 18"/>
                  <a:gd name="T16" fmla="*/ 0 w 18"/>
                  <a:gd name="T17" fmla="*/ 12 h 18"/>
                  <a:gd name="T18" fmla="*/ 6 w 18"/>
                  <a:gd name="T19" fmla="*/ 18 h 18"/>
                  <a:gd name="T20" fmla="*/ 6 w 18"/>
                  <a:gd name="T21" fmla="*/ 18 h 18"/>
                  <a:gd name="T22" fmla="*/ 12 w 18"/>
                  <a:gd name="T23" fmla="*/ 18 h 18"/>
                  <a:gd name="T24" fmla="*/ 12 w 18"/>
                  <a:gd name="T25" fmla="*/ 18 h 18"/>
                  <a:gd name="T26" fmla="*/ 18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5" name="Freeform 849"/>
              <p:cNvSpPr>
                <a:spLocks/>
              </p:cNvSpPr>
              <p:nvPr/>
            </p:nvSpPr>
            <p:spPr bwMode="auto">
              <a:xfrm>
                <a:off x="4322" y="2969"/>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6" name="Freeform 850"/>
              <p:cNvSpPr>
                <a:spLocks/>
              </p:cNvSpPr>
              <p:nvPr/>
            </p:nvSpPr>
            <p:spPr bwMode="auto">
              <a:xfrm>
                <a:off x="4322" y="2969"/>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2"/>
                    </a:lnTo>
                    <a:lnTo>
                      <a:pt x="6"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7" name="Freeform 851"/>
              <p:cNvSpPr>
                <a:spLocks/>
              </p:cNvSpPr>
              <p:nvPr/>
            </p:nvSpPr>
            <p:spPr bwMode="auto">
              <a:xfrm>
                <a:off x="4340" y="29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8" name="Freeform 852"/>
              <p:cNvSpPr>
                <a:spLocks/>
              </p:cNvSpPr>
              <p:nvPr/>
            </p:nvSpPr>
            <p:spPr bwMode="auto">
              <a:xfrm>
                <a:off x="4340" y="29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0 w 18"/>
                  <a:gd name="T21" fmla="*/ 12 h 18"/>
                  <a:gd name="T22" fmla="*/ 6 w 18"/>
                  <a:gd name="T23" fmla="*/ 18 h 18"/>
                  <a:gd name="T24" fmla="*/ 6 w 18"/>
                  <a:gd name="T25" fmla="*/ 18 h 18"/>
                  <a:gd name="T26" fmla="*/ 12 w 18"/>
                  <a:gd name="T27" fmla="*/ 18 h 18"/>
                  <a:gd name="T28" fmla="*/ 12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19" name="Freeform 853"/>
              <p:cNvSpPr>
                <a:spLocks/>
              </p:cNvSpPr>
              <p:nvPr/>
            </p:nvSpPr>
            <p:spPr bwMode="auto">
              <a:xfrm>
                <a:off x="4328" y="2939"/>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12" y="0"/>
                    </a:lnTo>
                    <a:lnTo>
                      <a:pt x="6" y="0"/>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0" name="Freeform 854"/>
              <p:cNvSpPr>
                <a:spLocks/>
              </p:cNvSpPr>
              <p:nvPr/>
            </p:nvSpPr>
            <p:spPr bwMode="auto">
              <a:xfrm>
                <a:off x="4328" y="2939"/>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12" y="0"/>
                    </a:lnTo>
                    <a:lnTo>
                      <a:pt x="6" y="0"/>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1" name="Freeform 855"/>
              <p:cNvSpPr>
                <a:spLocks/>
              </p:cNvSpPr>
              <p:nvPr/>
            </p:nvSpPr>
            <p:spPr bwMode="auto">
              <a:xfrm>
                <a:off x="4316" y="2927"/>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2" name="Freeform 856"/>
              <p:cNvSpPr>
                <a:spLocks/>
              </p:cNvSpPr>
              <p:nvPr/>
            </p:nvSpPr>
            <p:spPr bwMode="auto">
              <a:xfrm>
                <a:off x="4316" y="2927"/>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3" name="Freeform 857"/>
              <p:cNvSpPr>
                <a:spLocks/>
              </p:cNvSpPr>
              <p:nvPr/>
            </p:nvSpPr>
            <p:spPr bwMode="auto">
              <a:xfrm>
                <a:off x="4304" y="2915"/>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4" name="Freeform 858"/>
              <p:cNvSpPr>
                <a:spLocks/>
              </p:cNvSpPr>
              <p:nvPr/>
            </p:nvSpPr>
            <p:spPr bwMode="auto">
              <a:xfrm>
                <a:off x="4304" y="2915"/>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5" name="Freeform 859"/>
              <p:cNvSpPr>
                <a:spLocks/>
              </p:cNvSpPr>
              <p:nvPr/>
            </p:nvSpPr>
            <p:spPr bwMode="auto">
              <a:xfrm>
                <a:off x="4292" y="2903"/>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6" name="Freeform 860"/>
              <p:cNvSpPr>
                <a:spLocks/>
              </p:cNvSpPr>
              <p:nvPr/>
            </p:nvSpPr>
            <p:spPr bwMode="auto">
              <a:xfrm>
                <a:off x="4292" y="2903"/>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0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0" y="6"/>
                    </a:lnTo>
                    <a:lnTo>
                      <a:pt x="0" y="12"/>
                    </a:lnTo>
                    <a:lnTo>
                      <a:pt x="6" y="12"/>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7" name="Freeform 861"/>
              <p:cNvSpPr>
                <a:spLocks/>
              </p:cNvSpPr>
              <p:nvPr/>
            </p:nvSpPr>
            <p:spPr bwMode="auto">
              <a:xfrm>
                <a:off x="4280" y="288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6"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8" name="Freeform 862"/>
              <p:cNvSpPr>
                <a:spLocks/>
              </p:cNvSpPr>
              <p:nvPr/>
            </p:nvSpPr>
            <p:spPr bwMode="auto">
              <a:xfrm>
                <a:off x="4280" y="2885"/>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6"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29" name="Freeform 863"/>
              <p:cNvSpPr>
                <a:spLocks/>
              </p:cNvSpPr>
              <p:nvPr/>
            </p:nvSpPr>
            <p:spPr bwMode="auto">
              <a:xfrm>
                <a:off x="4118" y="3005"/>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0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0" name="Freeform 864"/>
              <p:cNvSpPr>
                <a:spLocks/>
              </p:cNvSpPr>
              <p:nvPr/>
            </p:nvSpPr>
            <p:spPr bwMode="auto">
              <a:xfrm>
                <a:off x="4118" y="3005"/>
                <a:ext cx="18" cy="12"/>
              </a:xfrm>
              <a:custGeom>
                <a:avLst/>
                <a:gdLst>
                  <a:gd name="T0" fmla="*/ 18 w 18"/>
                  <a:gd name="T1" fmla="*/ 6 h 12"/>
                  <a:gd name="T2" fmla="*/ 18 w 18"/>
                  <a:gd name="T3" fmla="*/ 0 h 12"/>
                  <a:gd name="T4" fmla="*/ 12 w 18"/>
                  <a:gd name="T5" fmla="*/ 0 h 12"/>
                  <a:gd name="T6" fmla="*/ 6 w 18"/>
                  <a:gd name="T7" fmla="*/ 0 h 12"/>
                  <a:gd name="T8" fmla="*/ 6 w 18"/>
                  <a:gd name="T9" fmla="*/ 0 h 12"/>
                  <a:gd name="T10" fmla="*/ 0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1" name="Freeform 865"/>
              <p:cNvSpPr>
                <a:spLocks/>
              </p:cNvSpPr>
              <p:nvPr/>
            </p:nvSpPr>
            <p:spPr bwMode="auto">
              <a:xfrm>
                <a:off x="4142" y="2981"/>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6" y="0"/>
                    </a:lnTo>
                    <a:lnTo>
                      <a:pt x="0" y="6"/>
                    </a:lnTo>
                    <a:lnTo>
                      <a:pt x="0" y="12"/>
                    </a:lnTo>
                    <a:lnTo>
                      <a:pt x="0" y="18"/>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2" name="Freeform 866"/>
              <p:cNvSpPr>
                <a:spLocks/>
              </p:cNvSpPr>
              <p:nvPr/>
            </p:nvSpPr>
            <p:spPr bwMode="auto">
              <a:xfrm>
                <a:off x="4142" y="2981"/>
                <a:ext cx="18" cy="18"/>
              </a:xfrm>
              <a:custGeom>
                <a:avLst/>
                <a:gdLst>
                  <a:gd name="T0" fmla="*/ 18 w 18"/>
                  <a:gd name="T1" fmla="*/ 12 h 18"/>
                  <a:gd name="T2" fmla="*/ 18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6" y="0"/>
                    </a:lnTo>
                    <a:lnTo>
                      <a:pt x="0" y="6"/>
                    </a:lnTo>
                    <a:lnTo>
                      <a:pt x="0" y="12"/>
                    </a:lnTo>
                    <a:lnTo>
                      <a:pt x="0" y="18"/>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3" name="Freeform 867"/>
              <p:cNvSpPr>
                <a:spLocks/>
              </p:cNvSpPr>
              <p:nvPr/>
            </p:nvSpPr>
            <p:spPr bwMode="auto">
              <a:xfrm>
                <a:off x="4184" y="3065"/>
                <a:ext cx="24" cy="18"/>
              </a:xfrm>
              <a:custGeom>
                <a:avLst/>
                <a:gdLst>
                  <a:gd name="T0" fmla="*/ 24 w 24"/>
                  <a:gd name="T1" fmla="*/ 6 h 18"/>
                  <a:gd name="T2" fmla="*/ 18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18" y="6"/>
                    </a:lnTo>
                    <a:lnTo>
                      <a:pt x="18" y="0"/>
                    </a:lnTo>
                    <a:lnTo>
                      <a:pt x="12" y="0"/>
                    </a:lnTo>
                    <a:lnTo>
                      <a:pt x="6" y="0"/>
                    </a:lnTo>
                    <a:lnTo>
                      <a:pt x="6" y="6"/>
                    </a:lnTo>
                    <a:lnTo>
                      <a:pt x="0" y="6"/>
                    </a:lnTo>
                    <a:lnTo>
                      <a:pt x="6" y="12"/>
                    </a:lnTo>
                    <a:lnTo>
                      <a:pt x="6" y="18"/>
                    </a:lnTo>
                    <a:lnTo>
                      <a:pt x="12" y="18"/>
                    </a:lnTo>
                    <a:lnTo>
                      <a:pt x="18" y="18"/>
                    </a:lnTo>
                    <a:lnTo>
                      <a:pt x="18" y="12"/>
                    </a:lnTo>
                    <a:lnTo>
                      <a:pt x="24"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4" name="Freeform 868"/>
              <p:cNvSpPr>
                <a:spLocks/>
              </p:cNvSpPr>
              <p:nvPr/>
            </p:nvSpPr>
            <p:spPr bwMode="auto">
              <a:xfrm>
                <a:off x="4184" y="3065"/>
                <a:ext cx="24" cy="18"/>
              </a:xfrm>
              <a:custGeom>
                <a:avLst/>
                <a:gdLst>
                  <a:gd name="T0" fmla="*/ 24 w 24"/>
                  <a:gd name="T1" fmla="*/ 6 h 18"/>
                  <a:gd name="T2" fmla="*/ 18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18" y="6"/>
                    </a:lnTo>
                    <a:lnTo>
                      <a:pt x="18" y="0"/>
                    </a:lnTo>
                    <a:lnTo>
                      <a:pt x="12" y="0"/>
                    </a:lnTo>
                    <a:lnTo>
                      <a:pt x="6" y="0"/>
                    </a:lnTo>
                    <a:lnTo>
                      <a:pt x="6" y="6"/>
                    </a:lnTo>
                    <a:lnTo>
                      <a:pt x="0" y="6"/>
                    </a:lnTo>
                    <a:lnTo>
                      <a:pt x="6" y="12"/>
                    </a:lnTo>
                    <a:lnTo>
                      <a:pt x="6" y="18"/>
                    </a:lnTo>
                    <a:lnTo>
                      <a:pt x="12" y="18"/>
                    </a:lnTo>
                    <a:lnTo>
                      <a:pt x="18" y="18"/>
                    </a:lnTo>
                    <a:lnTo>
                      <a:pt x="18"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5" name="Freeform 869"/>
              <p:cNvSpPr>
                <a:spLocks/>
              </p:cNvSpPr>
              <p:nvPr/>
            </p:nvSpPr>
            <p:spPr bwMode="auto">
              <a:xfrm>
                <a:off x="4130" y="2993"/>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2" y="6"/>
                    </a:lnTo>
                    <a:lnTo>
                      <a:pt x="6" y="0"/>
                    </a:lnTo>
                    <a:lnTo>
                      <a:pt x="0" y="6"/>
                    </a:lnTo>
                    <a:lnTo>
                      <a:pt x="0" y="12"/>
                    </a:lnTo>
                    <a:lnTo>
                      <a:pt x="0" y="18"/>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6" name="Freeform 870"/>
              <p:cNvSpPr>
                <a:spLocks/>
              </p:cNvSpPr>
              <p:nvPr/>
            </p:nvSpPr>
            <p:spPr bwMode="auto">
              <a:xfrm>
                <a:off x="4130" y="2993"/>
                <a:ext cx="18" cy="18"/>
              </a:xfrm>
              <a:custGeom>
                <a:avLst/>
                <a:gdLst>
                  <a:gd name="T0" fmla="*/ 18 w 18"/>
                  <a:gd name="T1" fmla="*/ 12 h 18"/>
                  <a:gd name="T2" fmla="*/ 12 w 18"/>
                  <a:gd name="T3" fmla="*/ 6 h 18"/>
                  <a:gd name="T4" fmla="*/ 12 w 18"/>
                  <a:gd name="T5" fmla="*/ 6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2" y="6"/>
                    </a:lnTo>
                    <a:lnTo>
                      <a:pt x="6" y="0"/>
                    </a:lnTo>
                    <a:lnTo>
                      <a:pt x="0" y="6"/>
                    </a:lnTo>
                    <a:lnTo>
                      <a:pt x="0" y="12"/>
                    </a:lnTo>
                    <a:lnTo>
                      <a:pt x="0" y="18"/>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7" name="Freeform 871"/>
              <p:cNvSpPr>
                <a:spLocks/>
              </p:cNvSpPr>
              <p:nvPr/>
            </p:nvSpPr>
            <p:spPr bwMode="auto">
              <a:xfrm>
                <a:off x="4154" y="2969"/>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6"/>
                    </a:lnTo>
                    <a:lnTo>
                      <a:pt x="12" y="0"/>
                    </a:lnTo>
                    <a:lnTo>
                      <a:pt x="6" y="6"/>
                    </a:lnTo>
                    <a:lnTo>
                      <a:pt x="0" y="6"/>
                    </a:lnTo>
                    <a:lnTo>
                      <a:pt x="0" y="12"/>
                    </a:lnTo>
                    <a:lnTo>
                      <a:pt x="0" y="18"/>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8" name="Freeform 872"/>
              <p:cNvSpPr>
                <a:spLocks/>
              </p:cNvSpPr>
              <p:nvPr/>
            </p:nvSpPr>
            <p:spPr bwMode="auto">
              <a:xfrm>
                <a:off x="4154" y="2969"/>
                <a:ext cx="18" cy="18"/>
              </a:xfrm>
              <a:custGeom>
                <a:avLst/>
                <a:gdLst>
                  <a:gd name="T0" fmla="*/ 18 w 18"/>
                  <a:gd name="T1" fmla="*/ 12 h 18"/>
                  <a:gd name="T2" fmla="*/ 18 w 18"/>
                  <a:gd name="T3" fmla="*/ 6 h 18"/>
                  <a:gd name="T4" fmla="*/ 12 w 18"/>
                  <a:gd name="T5" fmla="*/ 6 h 18"/>
                  <a:gd name="T6" fmla="*/ 12 w 18"/>
                  <a:gd name="T7" fmla="*/ 0 h 18"/>
                  <a:gd name="T8" fmla="*/ 12 w 18"/>
                  <a:gd name="T9" fmla="*/ 0 h 18"/>
                  <a:gd name="T10" fmla="*/ 6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12 w 18"/>
                  <a:gd name="T23" fmla="*/ 18 h 18"/>
                  <a:gd name="T24" fmla="*/ 12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6"/>
                    </a:lnTo>
                    <a:lnTo>
                      <a:pt x="12" y="0"/>
                    </a:lnTo>
                    <a:lnTo>
                      <a:pt x="6" y="6"/>
                    </a:lnTo>
                    <a:lnTo>
                      <a:pt x="0" y="6"/>
                    </a:lnTo>
                    <a:lnTo>
                      <a:pt x="0" y="12"/>
                    </a:lnTo>
                    <a:lnTo>
                      <a:pt x="0" y="18"/>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39" name="Freeform 873"/>
              <p:cNvSpPr>
                <a:spLocks/>
              </p:cNvSpPr>
              <p:nvPr/>
            </p:nvSpPr>
            <p:spPr bwMode="auto">
              <a:xfrm>
                <a:off x="4166" y="2957"/>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6 h 18"/>
                  <a:gd name="T12" fmla="*/ 6 w 18"/>
                  <a:gd name="T13" fmla="*/ 6 h 18"/>
                  <a:gd name="T14" fmla="*/ 0 w 18"/>
                  <a:gd name="T15" fmla="*/ 12 h 18"/>
                  <a:gd name="T16" fmla="*/ 0 w 18"/>
                  <a:gd name="T17" fmla="*/ 12 h 18"/>
                  <a:gd name="T18" fmla="*/ 6 w 18"/>
                  <a:gd name="T19" fmla="*/ 18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6"/>
                    </a:lnTo>
                    <a:lnTo>
                      <a:pt x="0"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0" name="Freeform 874"/>
              <p:cNvSpPr>
                <a:spLocks/>
              </p:cNvSpPr>
              <p:nvPr/>
            </p:nvSpPr>
            <p:spPr bwMode="auto">
              <a:xfrm>
                <a:off x="4166" y="2957"/>
                <a:ext cx="18" cy="18"/>
              </a:xfrm>
              <a:custGeom>
                <a:avLst/>
                <a:gdLst>
                  <a:gd name="T0" fmla="*/ 18 w 18"/>
                  <a:gd name="T1" fmla="*/ 12 h 18"/>
                  <a:gd name="T2" fmla="*/ 18 w 18"/>
                  <a:gd name="T3" fmla="*/ 6 h 18"/>
                  <a:gd name="T4" fmla="*/ 18 w 18"/>
                  <a:gd name="T5" fmla="*/ 6 h 18"/>
                  <a:gd name="T6" fmla="*/ 12 w 18"/>
                  <a:gd name="T7" fmla="*/ 0 h 18"/>
                  <a:gd name="T8" fmla="*/ 12 w 18"/>
                  <a:gd name="T9" fmla="*/ 0 h 18"/>
                  <a:gd name="T10" fmla="*/ 6 w 18"/>
                  <a:gd name="T11" fmla="*/ 6 h 18"/>
                  <a:gd name="T12" fmla="*/ 6 w 18"/>
                  <a:gd name="T13" fmla="*/ 6 h 18"/>
                  <a:gd name="T14" fmla="*/ 0 w 18"/>
                  <a:gd name="T15" fmla="*/ 12 h 18"/>
                  <a:gd name="T16" fmla="*/ 0 w 18"/>
                  <a:gd name="T17" fmla="*/ 12 h 18"/>
                  <a:gd name="T18" fmla="*/ 6 w 18"/>
                  <a:gd name="T19" fmla="*/ 18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6"/>
                    </a:lnTo>
                    <a:lnTo>
                      <a:pt x="0"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1" name="Freeform 875"/>
              <p:cNvSpPr>
                <a:spLocks/>
              </p:cNvSpPr>
              <p:nvPr/>
            </p:nvSpPr>
            <p:spPr bwMode="auto">
              <a:xfrm>
                <a:off x="4184" y="2945"/>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2" name="Freeform 876"/>
              <p:cNvSpPr>
                <a:spLocks/>
              </p:cNvSpPr>
              <p:nvPr/>
            </p:nvSpPr>
            <p:spPr bwMode="auto">
              <a:xfrm>
                <a:off x="4184" y="2945"/>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3" name="Freeform 877"/>
              <p:cNvSpPr>
                <a:spLocks/>
              </p:cNvSpPr>
              <p:nvPr/>
            </p:nvSpPr>
            <p:spPr bwMode="auto">
              <a:xfrm>
                <a:off x="4196" y="2933"/>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6"/>
                    </a:lnTo>
                    <a:lnTo>
                      <a:pt x="0" y="6"/>
                    </a:lnTo>
                    <a:lnTo>
                      <a:pt x="0" y="12"/>
                    </a:lnTo>
                    <a:lnTo>
                      <a:pt x="0" y="18"/>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4" name="Freeform 878"/>
              <p:cNvSpPr>
                <a:spLocks/>
              </p:cNvSpPr>
              <p:nvPr/>
            </p:nvSpPr>
            <p:spPr bwMode="auto">
              <a:xfrm>
                <a:off x="4196" y="2933"/>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6 h 18"/>
                  <a:gd name="T12" fmla="*/ 0 w 18"/>
                  <a:gd name="T13" fmla="*/ 6 h 18"/>
                  <a:gd name="T14" fmla="*/ 0 w 18"/>
                  <a:gd name="T15" fmla="*/ 12 h 18"/>
                  <a:gd name="T16" fmla="*/ 0 w 18"/>
                  <a:gd name="T17" fmla="*/ 12 h 18"/>
                  <a:gd name="T18" fmla="*/ 0 w 18"/>
                  <a:gd name="T19" fmla="*/ 18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6"/>
                    </a:lnTo>
                    <a:lnTo>
                      <a:pt x="0" y="6"/>
                    </a:lnTo>
                    <a:lnTo>
                      <a:pt x="0" y="12"/>
                    </a:lnTo>
                    <a:lnTo>
                      <a:pt x="0" y="18"/>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5" name="Freeform 879"/>
              <p:cNvSpPr>
                <a:spLocks/>
              </p:cNvSpPr>
              <p:nvPr/>
            </p:nvSpPr>
            <p:spPr bwMode="auto">
              <a:xfrm>
                <a:off x="4208" y="2921"/>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8" y="0"/>
                    </a:lnTo>
                    <a:lnTo>
                      <a:pt x="12" y="0"/>
                    </a:lnTo>
                    <a:lnTo>
                      <a:pt x="6" y="0"/>
                    </a:lnTo>
                    <a:lnTo>
                      <a:pt x="6" y="6"/>
                    </a:lnTo>
                    <a:lnTo>
                      <a:pt x="0" y="12"/>
                    </a:lnTo>
                    <a:lnTo>
                      <a:pt x="6" y="12"/>
                    </a:lnTo>
                    <a:lnTo>
                      <a:pt x="6" y="18"/>
                    </a:lnTo>
                    <a:lnTo>
                      <a:pt x="12" y="18"/>
                    </a:lnTo>
                    <a:lnTo>
                      <a:pt x="18"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6" name="Freeform 880"/>
              <p:cNvSpPr>
                <a:spLocks/>
              </p:cNvSpPr>
              <p:nvPr/>
            </p:nvSpPr>
            <p:spPr bwMode="auto">
              <a:xfrm>
                <a:off x="4208" y="2921"/>
                <a:ext cx="18" cy="18"/>
              </a:xfrm>
              <a:custGeom>
                <a:avLst/>
                <a:gdLst>
                  <a:gd name="T0" fmla="*/ 18 w 18"/>
                  <a:gd name="T1" fmla="*/ 12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8" y="0"/>
                    </a:lnTo>
                    <a:lnTo>
                      <a:pt x="12" y="0"/>
                    </a:lnTo>
                    <a:lnTo>
                      <a:pt x="6" y="0"/>
                    </a:lnTo>
                    <a:lnTo>
                      <a:pt x="6" y="6"/>
                    </a:lnTo>
                    <a:lnTo>
                      <a:pt x="0" y="12"/>
                    </a:lnTo>
                    <a:lnTo>
                      <a:pt x="6" y="12"/>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7" name="Freeform 881"/>
              <p:cNvSpPr>
                <a:spLocks/>
              </p:cNvSpPr>
              <p:nvPr/>
            </p:nvSpPr>
            <p:spPr bwMode="auto">
              <a:xfrm>
                <a:off x="4226" y="290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8" name="Freeform 882"/>
              <p:cNvSpPr>
                <a:spLocks/>
              </p:cNvSpPr>
              <p:nvPr/>
            </p:nvSpPr>
            <p:spPr bwMode="auto">
              <a:xfrm>
                <a:off x="4226" y="290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49" name="Freeform 883"/>
              <p:cNvSpPr>
                <a:spLocks/>
              </p:cNvSpPr>
              <p:nvPr/>
            </p:nvSpPr>
            <p:spPr bwMode="auto">
              <a:xfrm>
                <a:off x="4238" y="2897"/>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0" name="Freeform 884"/>
              <p:cNvSpPr>
                <a:spLocks/>
              </p:cNvSpPr>
              <p:nvPr/>
            </p:nvSpPr>
            <p:spPr bwMode="auto">
              <a:xfrm>
                <a:off x="4238" y="2897"/>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1" name="Freeform 885"/>
              <p:cNvSpPr>
                <a:spLocks/>
              </p:cNvSpPr>
              <p:nvPr/>
            </p:nvSpPr>
            <p:spPr bwMode="auto">
              <a:xfrm>
                <a:off x="4250" y="288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0"/>
                    </a:lnTo>
                    <a:lnTo>
                      <a:pt x="12" y="0"/>
                    </a:lnTo>
                    <a:lnTo>
                      <a:pt x="6" y="0"/>
                    </a:lnTo>
                    <a:lnTo>
                      <a:pt x="6" y="6"/>
                    </a:lnTo>
                    <a:lnTo>
                      <a:pt x="0" y="12"/>
                    </a:lnTo>
                    <a:lnTo>
                      <a:pt x="6" y="12"/>
                    </a:lnTo>
                    <a:lnTo>
                      <a:pt x="6" y="18"/>
                    </a:lnTo>
                    <a:lnTo>
                      <a:pt x="12" y="18"/>
                    </a:lnTo>
                    <a:lnTo>
                      <a:pt x="18"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2" name="Freeform 886"/>
              <p:cNvSpPr>
                <a:spLocks/>
              </p:cNvSpPr>
              <p:nvPr/>
            </p:nvSpPr>
            <p:spPr bwMode="auto">
              <a:xfrm>
                <a:off x="4250" y="2885"/>
                <a:ext cx="18" cy="18"/>
              </a:xfrm>
              <a:custGeom>
                <a:avLst/>
                <a:gdLst>
                  <a:gd name="T0" fmla="*/ 18 w 18"/>
                  <a:gd name="T1" fmla="*/ 6 h 18"/>
                  <a:gd name="T2" fmla="*/ 18 w 18"/>
                  <a:gd name="T3" fmla="*/ 6 h 18"/>
                  <a:gd name="T4" fmla="*/ 18 w 18"/>
                  <a:gd name="T5" fmla="*/ 0 h 18"/>
                  <a:gd name="T6" fmla="*/ 12 w 18"/>
                  <a:gd name="T7" fmla="*/ 0 h 18"/>
                  <a:gd name="T8" fmla="*/ 12 w 18"/>
                  <a:gd name="T9" fmla="*/ 0 h 18"/>
                  <a:gd name="T10" fmla="*/ 6 w 18"/>
                  <a:gd name="T11" fmla="*/ 0 h 18"/>
                  <a:gd name="T12" fmla="*/ 6 w 18"/>
                  <a:gd name="T13" fmla="*/ 6 h 18"/>
                  <a:gd name="T14" fmla="*/ 0 w 18"/>
                  <a:gd name="T15" fmla="*/ 12 h 18"/>
                  <a:gd name="T16" fmla="*/ 0 w 18"/>
                  <a:gd name="T17" fmla="*/ 12 h 18"/>
                  <a:gd name="T18" fmla="*/ 6 w 18"/>
                  <a:gd name="T19" fmla="*/ 12 h 18"/>
                  <a:gd name="T20" fmla="*/ 6 w 18"/>
                  <a:gd name="T21" fmla="*/ 18 h 18"/>
                  <a:gd name="T22" fmla="*/ 12 w 18"/>
                  <a:gd name="T23" fmla="*/ 18 h 18"/>
                  <a:gd name="T24" fmla="*/ 12 w 18"/>
                  <a:gd name="T25" fmla="*/ 18 h 18"/>
                  <a:gd name="T26" fmla="*/ 18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0"/>
                    </a:lnTo>
                    <a:lnTo>
                      <a:pt x="12" y="0"/>
                    </a:lnTo>
                    <a:lnTo>
                      <a:pt x="6" y="0"/>
                    </a:lnTo>
                    <a:lnTo>
                      <a:pt x="6" y="6"/>
                    </a:lnTo>
                    <a:lnTo>
                      <a:pt x="0" y="12"/>
                    </a:lnTo>
                    <a:lnTo>
                      <a:pt x="6" y="12"/>
                    </a:lnTo>
                    <a:lnTo>
                      <a:pt x="6" y="18"/>
                    </a:lnTo>
                    <a:lnTo>
                      <a:pt x="12" y="18"/>
                    </a:lnTo>
                    <a:lnTo>
                      <a:pt x="18"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3" name="Freeform 887"/>
              <p:cNvSpPr>
                <a:spLocks/>
              </p:cNvSpPr>
              <p:nvPr/>
            </p:nvSpPr>
            <p:spPr bwMode="auto">
              <a:xfrm>
                <a:off x="4268" y="2873"/>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4" name="Freeform 888"/>
              <p:cNvSpPr>
                <a:spLocks/>
              </p:cNvSpPr>
              <p:nvPr/>
            </p:nvSpPr>
            <p:spPr bwMode="auto">
              <a:xfrm>
                <a:off x="4268" y="2873"/>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5" name="Freeform 889"/>
              <p:cNvSpPr>
                <a:spLocks/>
              </p:cNvSpPr>
              <p:nvPr/>
            </p:nvSpPr>
            <p:spPr bwMode="auto">
              <a:xfrm>
                <a:off x="4166" y="2975"/>
                <a:ext cx="72" cy="72"/>
              </a:xfrm>
              <a:custGeom>
                <a:avLst/>
                <a:gdLst>
                  <a:gd name="T0" fmla="*/ 60 w 72"/>
                  <a:gd name="T1" fmla="*/ 12 h 72"/>
                  <a:gd name="T2" fmla="*/ 66 w 72"/>
                  <a:gd name="T3" fmla="*/ 18 h 72"/>
                  <a:gd name="T4" fmla="*/ 72 w 72"/>
                  <a:gd name="T5" fmla="*/ 30 h 72"/>
                  <a:gd name="T6" fmla="*/ 66 w 72"/>
                  <a:gd name="T7" fmla="*/ 48 h 72"/>
                  <a:gd name="T8" fmla="*/ 66 w 72"/>
                  <a:gd name="T9" fmla="*/ 48 h 72"/>
                  <a:gd name="T10" fmla="*/ 48 w 72"/>
                  <a:gd name="T11" fmla="*/ 54 h 72"/>
                  <a:gd name="T12" fmla="*/ 30 w 72"/>
                  <a:gd name="T13" fmla="*/ 48 h 72"/>
                  <a:gd name="T14" fmla="*/ 18 w 72"/>
                  <a:gd name="T15" fmla="*/ 48 h 72"/>
                  <a:gd name="T16" fmla="*/ 18 w 72"/>
                  <a:gd name="T17" fmla="*/ 48 h 72"/>
                  <a:gd name="T18" fmla="*/ 12 w 72"/>
                  <a:gd name="T19" fmla="*/ 60 h 72"/>
                  <a:gd name="T20" fmla="*/ 12 w 72"/>
                  <a:gd name="T21" fmla="*/ 66 h 72"/>
                  <a:gd name="T22" fmla="*/ 18 w 72"/>
                  <a:gd name="T23" fmla="*/ 72 h 72"/>
                  <a:gd name="T24" fmla="*/ 18 w 72"/>
                  <a:gd name="T25" fmla="*/ 72 h 72"/>
                  <a:gd name="T26" fmla="*/ 18 w 72"/>
                  <a:gd name="T27" fmla="*/ 72 h 72"/>
                  <a:gd name="T28" fmla="*/ 18 w 72"/>
                  <a:gd name="T29" fmla="*/ 72 h 72"/>
                  <a:gd name="T30" fmla="*/ 18 w 72"/>
                  <a:gd name="T31" fmla="*/ 72 h 72"/>
                  <a:gd name="T32" fmla="*/ 18 w 72"/>
                  <a:gd name="T33" fmla="*/ 72 h 72"/>
                  <a:gd name="T34" fmla="*/ 18 w 72"/>
                  <a:gd name="T35" fmla="*/ 72 h 72"/>
                  <a:gd name="T36" fmla="*/ 12 w 72"/>
                  <a:gd name="T37" fmla="*/ 66 h 72"/>
                  <a:gd name="T38" fmla="*/ 0 w 72"/>
                  <a:gd name="T39" fmla="*/ 54 h 72"/>
                  <a:gd name="T40" fmla="*/ 0 w 72"/>
                  <a:gd name="T41" fmla="*/ 36 h 72"/>
                  <a:gd name="T42" fmla="*/ 0 w 72"/>
                  <a:gd name="T43" fmla="*/ 36 h 72"/>
                  <a:gd name="T44" fmla="*/ 18 w 72"/>
                  <a:gd name="T45" fmla="*/ 36 h 72"/>
                  <a:gd name="T46" fmla="*/ 36 w 72"/>
                  <a:gd name="T47" fmla="*/ 42 h 72"/>
                  <a:gd name="T48" fmla="*/ 54 w 72"/>
                  <a:gd name="T49" fmla="*/ 36 h 72"/>
                  <a:gd name="T50" fmla="*/ 54 w 72"/>
                  <a:gd name="T51" fmla="*/ 36 h 72"/>
                  <a:gd name="T52" fmla="*/ 60 w 72"/>
                  <a:gd name="T53" fmla="*/ 18 h 72"/>
                  <a:gd name="T54" fmla="*/ 54 w 72"/>
                  <a:gd name="T55" fmla="*/ 6 h 72"/>
                  <a:gd name="T56" fmla="*/ 48 w 72"/>
                  <a:gd name="T57" fmla="*/ 0 h 72"/>
                  <a:gd name="T58" fmla="*/ 48 w 72"/>
                  <a:gd name="T59" fmla="*/ 0 h 72"/>
                  <a:gd name="T60" fmla="*/ 60 w 72"/>
                  <a:gd name="T61" fmla="*/ 12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2"/>
                  <a:gd name="T94" fmla="*/ 0 h 72"/>
                  <a:gd name="T95" fmla="*/ 72 w 72"/>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2" h="72">
                    <a:moveTo>
                      <a:pt x="60" y="12"/>
                    </a:moveTo>
                    <a:lnTo>
                      <a:pt x="66" y="18"/>
                    </a:lnTo>
                    <a:lnTo>
                      <a:pt x="72" y="30"/>
                    </a:lnTo>
                    <a:lnTo>
                      <a:pt x="66" y="48"/>
                    </a:lnTo>
                    <a:lnTo>
                      <a:pt x="48" y="54"/>
                    </a:lnTo>
                    <a:lnTo>
                      <a:pt x="30" y="48"/>
                    </a:lnTo>
                    <a:lnTo>
                      <a:pt x="18" y="48"/>
                    </a:lnTo>
                    <a:lnTo>
                      <a:pt x="12" y="60"/>
                    </a:lnTo>
                    <a:lnTo>
                      <a:pt x="12" y="66"/>
                    </a:lnTo>
                    <a:lnTo>
                      <a:pt x="18" y="72"/>
                    </a:lnTo>
                    <a:lnTo>
                      <a:pt x="12" y="66"/>
                    </a:lnTo>
                    <a:lnTo>
                      <a:pt x="0" y="54"/>
                    </a:lnTo>
                    <a:lnTo>
                      <a:pt x="0" y="36"/>
                    </a:lnTo>
                    <a:lnTo>
                      <a:pt x="18" y="36"/>
                    </a:lnTo>
                    <a:lnTo>
                      <a:pt x="36" y="42"/>
                    </a:lnTo>
                    <a:lnTo>
                      <a:pt x="54" y="36"/>
                    </a:lnTo>
                    <a:lnTo>
                      <a:pt x="60" y="18"/>
                    </a:lnTo>
                    <a:lnTo>
                      <a:pt x="54" y="6"/>
                    </a:lnTo>
                    <a:lnTo>
                      <a:pt x="48" y="0"/>
                    </a:lnTo>
                    <a:lnTo>
                      <a:pt x="60" y="12"/>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6" name="Freeform 890"/>
              <p:cNvSpPr>
                <a:spLocks/>
              </p:cNvSpPr>
              <p:nvPr/>
            </p:nvSpPr>
            <p:spPr bwMode="auto">
              <a:xfrm>
                <a:off x="4166" y="2975"/>
                <a:ext cx="72" cy="72"/>
              </a:xfrm>
              <a:custGeom>
                <a:avLst/>
                <a:gdLst>
                  <a:gd name="T0" fmla="*/ 60 w 72"/>
                  <a:gd name="T1" fmla="*/ 12 h 72"/>
                  <a:gd name="T2" fmla="*/ 66 w 72"/>
                  <a:gd name="T3" fmla="*/ 18 h 72"/>
                  <a:gd name="T4" fmla="*/ 72 w 72"/>
                  <a:gd name="T5" fmla="*/ 30 h 72"/>
                  <a:gd name="T6" fmla="*/ 66 w 72"/>
                  <a:gd name="T7" fmla="*/ 48 h 72"/>
                  <a:gd name="T8" fmla="*/ 66 w 72"/>
                  <a:gd name="T9" fmla="*/ 48 h 72"/>
                  <a:gd name="T10" fmla="*/ 48 w 72"/>
                  <a:gd name="T11" fmla="*/ 54 h 72"/>
                  <a:gd name="T12" fmla="*/ 30 w 72"/>
                  <a:gd name="T13" fmla="*/ 48 h 72"/>
                  <a:gd name="T14" fmla="*/ 18 w 72"/>
                  <a:gd name="T15" fmla="*/ 48 h 72"/>
                  <a:gd name="T16" fmla="*/ 18 w 72"/>
                  <a:gd name="T17" fmla="*/ 48 h 72"/>
                  <a:gd name="T18" fmla="*/ 12 w 72"/>
                  <a:gd name="T19" fmla="*/ 60 h 72"/>
                  <a:gd name="T20" fmla="*/ 12 w 72"/>
                  <a:gd name="T21" fmla="*/ 66 h 72"/>
                  <a:gd name="T22" fmla="*/ 18 w 72"/>
                  <a:gd name="T23" fmla="*/ 72 h 72"/>
                  <a:gd name="T24" fmla="*/ 18 w 72"/>
                  <a:gd name="T25" fmla="*/ 72 h 72"/>
                  <a:gd name="T26" fmla="*/ 18 w 72"/>
                  <a:gd name="T27" fmla="*/ 72 h 72"/>
                  <a:gd name="T28" fmla="*/ 18 w 72"/>
                  <a:gd name="T29" fmla="*/ 72 h 72"/>
                  <a:gd name="T30" fmla="*/ 18 w 72"/>
                  <a:gd name="T31" fmla="*/ 72 h 72"/>
                  <a:gd name="T32" fmla="*/ 18 w 72"/>
                  <a:gd name="T33" fmla="*/ 72 h 72"/>
                  <a:gd name="T34" fmla="*/ 18 w 72"/>
                  <a:gd name="T35" fmla="*/ 72 h 72"/>
                  <a:gd name="T36" fmla="*/ 12 w 72"/>
                  <a:gd name="T37" fmla="*/ 66 h 72"/>
                  <a:gd name="T38" fmla="*/ 0 w 72"/>
                  <a:gd name="T39" fmla="*/ 54 h 72"/>
                  <a:gd name="T40" fmla="*/ 0 w 72"/>
                  <a:gd name="T41" fmla="*/ 36 h 72"/>
                  <a:gd name="T42" fmla="*/ 0 w 72"/>
                  <a:gd name="T43" fmla="*/ 36 h 72"/>
                  <a:gd name="T44" fmla="*/ 18 w 72"/>
                  <a:gd name="T45" fmla="*/ 36 h 72"/>
                  <a:gd name="T46" fmla="*/ 36 w 72"/>
                  <a:gd name="T47" fmla="*/ 42 h 72"/>
                  <a:gd name="T48" fmla="*/ 54 w 72"/>
                  <a:gd name="T49" fmla="*/ 36 h 72"/>
                  <a:gd name="T50" fmla="*/ 54 w 72"/>
                  <a:gd name="T51" fmla="*/ 36 h 72"/>
                  <a:gd name="T52" fmla="*/ 60 w 72"/>
                  <a:gd name="T53" fmla="*/ 18 h 72"/>
                  <a:gd name="T54" fmla="*/ 54 w 72"/>
                  <a:gd name="T55" fmla="*/ 6 h 72"/>
                  <a:gd name="T56" fmla="*/ 48 w 72"/>
                  <a:gd name="T57" fmla="*/ 0 h 72"/>
                  <a:gd name="T58" fmla="*/ 48 w 72"/>
                  <a:gd name="T59" fmla="*/ 0 h 72"/>
                  <a:gd name="T60" fmla="*/ 60 w 72"/>
                  <a:gd name="T61" fmla="*/ 12 h 72"/>
                  <a:gd name="T62" fmla="*/ 60 w 72"/>
                  <a:gd name="T63" fmla="*/ 12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60" y="12"/>
                    </a:moveTo>
                    <a:lnTo>
                      <a:pt x="66" y="18"/>
                    </a:lnTo>
                    <a:lnTo>
                      <a:pt x="72" y="30"/>
                    </a:lnTo>
                    <a:lnTo>
                      <a:pt x="66" y="48"/>
                    </a:lnTo>
                    <a:lnTo>
                      <a:pt x="48" y="54"/>
                    </a:lnTo>
                    <a:lnTo>
                      <a:pt x="30" y="48"/>
                    </a:lnTo>
                    <a:lnTo>
                      <a:pt x="18" y="48"/>
                    </a:lnTo>
                    <a:lnTo>
                      <a:pt x="12" y="60"/>
                    </a:lnTo>
                    <a:lnTo>
                      <a:pt x="12" y="66"/>
                    </a:lnTo>
                    <a:lnTo>
                      <a:pt x="18" y="72"/>
                    </a:lnTo>
                    <a:lnTo>
                      <a:pt x="12" y="66"/>
                    </a:lnTo>
                    <a:lnTo>
                      <a:pt x="0" y="54"/>
                    </a:lnTo>
                    <a:lnTo>
                      <a:pt x="0" y="36"/>
                    </a:lnTo>
                    <a:lnTo>
                      <a:pt x="18" y="36"/>
                    </a:lnTo>
                    <a:lnTo>
                      <a:pt x="36" y="42"/>
                    </a:lnTo>
                    <a:lnTo>
                      <a:pt x="54" y="36"/>
                    </a:lnTo>
                    <a:lnTo>
                      <a:pt x="60" y="18"/>
                    </a:lnTo>
                    <a:lnTo>
                      <a:pt x="54" y="6"/>
                    </a:lnTo>
                    <a:lnTo>
                      <a:pt x="48" y="0"/>
                    </a:lnTo>
                    <a:lnTo>
                      <a:pt x="6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7" name="Freeform 891"/>
              <p:cNvSpPr>
                <a:spLocks/>
              </p:cNvSpPr>
              <p:nvPr/>
            </p:nvSpPr>
            <p:spPr bwMode="auto">
              <a:xfrm>
                <a:off x="4208" y="2975"/>
                <a:ext cx="18" cy="18"/>
              </a:xfrm>
              <a:custGeom>
                <a:avLst/>
                <a:gdLst>
                  <a:gd name="T0" fmla="*/ 12 w 18"/>
                  <a:gd name="T1" fmla="*/ 6 h 18"/>
                  <a:gd name="T2" fmla="*/ 12 w 18"/>
                  <a:gd name="T3" fmla="*/ 6 h 18"/>
                  <a:gd name="T4" fmla="*/ 6 w 18"/>
                  <a:gd name="T5" fmla="*/ 0 h 18"/>
                  <a:gd name="T6" fmla="*/ 6 w 18"/>
                  <a:gd name="T7" fmla="*/ 0 h 18"/>
                  <a:gd name="T8" fmla="*/ 6 w 18"/>
                  <a:gd name="T9" fmla="*/ 0 h 18"/>
                  <a:gd name="T10" fmla="*/ 0 w 18"/>
                  <a:gd name="T11" fmla="*/ 6 h 18"/>
                  <a:gd name="T12" fmla="*/ 0 w 18"/>
                  <a:gd name="T13" fmla="*/ 6 h 18"/>
                  <a:gd name="T14" fmla="*/ 0 w 18"/>
                  <a:gd name="T15" fmla="*/ 12 h 18"/>
                  <a:gd name="T16" fmla="*/ 0 w 18"/>
                  <a:gd name="T17" fmla="*/ 12 h 18"/>
                  <a:gd name="T18" fmla="*/ 6 w 18"/>
                  <a:gd name="T19" fmla="*/ 18 h 18"/>
                  <a:gd name="T20" fmla="*/ 6 w 18"/>
                  <a:gd name="T21" fmla="*/ 18 h 18"/>
                  <a:gd name="T22" fmla="*/ 12 w 18"/>
                  <a:gd name="T23" fmla="*/ 18 h 18"/>
                  <a:gd name="T24" fmla="*/ 12 w 18"/>
                  <a:gd name="T25" fmla="*/ 18 h 18"/>
                  <a:gd name="T26" fmla="*/ 18 w 18"/>
                  <a:gd name="T27" fmla="*/ 18 h 18"/>
                  <a:gd name="T28" fmla="*/ 18 w 18"/>
                  <a:gd name="T29" fmla="*/ 12 h 18"/>
                  <a:gd name="T30" fmla="*/ 12 w 18"/>
                  <a:gd name="T31" fmla="*/ 6 h 18"/>
                  <a:gd name="T32" fmla="*/ 12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6"/>
                    </a:moveTo>
                    <a:lnTo>
                      <a:pt x="12" y="6"/>
                    </a:lnTo>
                    <a:lnTo>
                      <a:pt x="6" y="0"/>
                    </a:lnTo>
                    <a:lnTo>
                      <a:pt x="0" y="6"/>
                    </a:lnTo>
                    <a:lnTo>
                      <a:pt x="0" y="12"/>
                    </a:lnTo>
                    <a:lnTo>
                      <a:pt x="6" y="18"/>
                    </a:lnTo>
                    <a:lnTo>
                      <a:pt x="12" y="18"/>
                    </a:lnTo>
                    <a:lnTo>
                      <a:pt x="18" y="18"/>
                    </a:lnTo>
                    <a:lnTo>
                      <a:pt x="18" y="12"/>
                    </a:lnTo>
                    <a:lnTo>
                      <a:pt x="12" y="6"/>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8" name="Freeform 892"/>
              <p:cNvSpPr>
                <a:spLocks/>
              </p:cNvSpPr>
              <p:nvPr/>
            </p:nvSpPr>
            <p:spPr bwMode="auto">
              <a:xfrm>
                <a:off x="4232" y="2921"/>
                <a:ext cx="72" cy="72"/>
              </a:xfrm>
              <a:custGeom>
                <a:avLst/>
                <a:gdLst>
                  <a:gd name="T0" fmla="*/ 12 w 72"/>
                  <a:gd name="T1" fmla="*/ 60 h 72"/>
                  <a:gd name="T2" fmla="*/ 6 w 72"/>
                  <a:gd name="T3" fmla="*/ 54 h 72"/>
                  <a:gd name="T4" fmla="*/ 0 w 72"/>
                  <a:gd name="T5" fmla="*/ 42 h 72"/>
                  <a:gd name="T6" fmla="*/ 6 w 72"/>
                  <a:gd name="T7" fmla="*/ 24 h 72"/>
                  <a:gd name="T8" fmla="*/ 6 w 72"/>
                  <a:gd name="T9" fmla="*/ 24 h 72"/>
                  <a:gd name="T10" fmla="*/ 24 w 72"/>
                  <a:gd name="T11" fmla="*/ 18 h 72"/>
                  <a:gd name="T12" fmla="*/ 42 w 72"/>
                  <a:gd name="T13" fmla="*/ 24 h 72"/>
                  <a:gd name="T14" fmla="*/ 60 w 72"/>
                  <a:gd name="T15" fmla="*/ 24 h 72"/>
                  <a:gd name="T16" fmla="*/ 60 w 72"/>
                  <a:gd name="T17" fmla="*/ 24 h 72"/>
                  <a:gd name="T18" fmla="*/ 66 w 72"/>
                  <a:gd name="T19" fmla="*/ 18 h 72"/>
                  <a:gd name="T20" fmla="*/ 60 w 72"/>
                  <a:gd name="T21" fmla="*/ 6 h 72"/>
                  <a:gd name="T22" fmla="*/ 54 w 72"/>
                  <a:gd name="T23" fmla="*/ 0 h 72"/>
                  <a:gd name="T24" fmla="*/ 54 w 72"/>
                  <a:gd name="T25" fmla="*/ 0 h 72"/>
                  <a:gd name="T26" fmla="*/ 54 w 72"/>
                  <a:gd name="T27" fmla="*/ 0 h 72"/>
                  <a:gd name="T28" fmla="*/ 54 w 72"/>
                  <a:gd name="T29" fmla="*/ 0 h 72"/>
                  <a:gd name="T30" fmla="*/ 54 w 72"/>
                  <a:gd name="T31" fmla="*/ 0 h 72"/>
                  <a:gd name="T32" fmla="*/ 54 w 72"/>
                  <a:gd name="T33" fmla="*/ 0 h 72"/>
                  <a:gd name="T34" fmla="*/ 54 w 72"/>
                  <a:gd name="T35" fmla="*/ 0 h 72"/>
                  <a:gd name="T36" fmla="*/ 66 w 72"/>
                  <a:gd name="T37" fmla="*/ 6 h 72"/>
                  <a:gd name="T38" fmla="*/ 72 w 72"/>
                  <a:gd name="T39" fmla="*/ 18 h 72"/>
                  <a:gd name="T40" fmla="*/ 72 w 72"/>
                  <a:gd name="T41" fmla="*/ 36 h 72"/>
                  <a:gd name="T42" fmla="*/ 72 w 72"/>
                  <a:gd name="T43" fmla="*/ 36 h 72"/>
                  <a:gd name="T44" fmla="*/ 60 w 72"/>
                  <a:gd name="T45" fmla="*/ 36 h 72"/>
                  <a:gd name="T46" fmla="*/ 36 w 72"/>
                  <a:gd name="T47" fmla="*/ 30 h 72"/>
                  <a:gd name="T48" fmla="*/ 18 w 72"/>
                  <a:gd name="T49" fmla="*/ 36 h 72"/>
                  <a:gd name="T50" fmla="*/ 18 w 72"/>
                  <a:gd name="T51" fmla="*/ 36 h 72"/>
                  <a:gd name="T52" fmla="*/ 18 w 72"/>
                  <a:gd name="T53" fmla="*/ 54 h 72"/>
                  <a:gd name="T54" fmla="*/ 18 w 72"/>
                  <a:gd name="T55" fmla="*/ 66 h 72"/>
                  <a:gd name="T56" fmla="*/ 24 w 72"/>
                  <a:gd name="T57" fmla="*/ 72 h 72"/>
                  <a:gd name="T58" fmla="*/ 24 w 72"/>
                  <a:gd name="T59" fmla="*/ 72 h 72"/>
                  <a:gd name="T60" fmla="*/ 12 w 72"/>
                  <a:gd name="T61" fmla="*/ 60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2"/>
                  <a:gd name="T94" fmla="*/ 0 h 72"/>
                  <a:gd name="T95" fmla="*/ 72 w 72"/>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2" h="72">
                    <a:moveTo>
                      <a:pt x="12" y="60"/>
                    </a:moveTo>
                    <a:lnTo>
                      <a:pt x="6" y="54"/>
                    </a:lnTo>
                    <a:lnTo>
                      <a:pt x="0" y="42"/>
                    </a:lnTo>
                    <a:lnTo>
                      <a:pt x="6" y="24"/>
                    </a:lnTo>
                    <a:lnTo>
                      <a:pt x="24" y="18"/>
                    </a:lnTo>
                    <a:lnTo>
                      <a:pt x="42" y="24"/>
                    </a:lnTo>
                    <a:lnTo>
                      <a:pt x="60" y="24"/>
                    </a:lnTo>
                    <a:lnTo>
                      <a:pt x="66" y="18"/>
                    </a:lnTo>
                    <a:lnTo>
                      <a:pt x="60" y="6"/>
                    </a:lnTo>
                    <a:lnTo>
                      <a:pt x="54" y="0"/>
                    </a:lnTo>
                    <a:lnTo>
                      <a:pt x="66" y="6"/>
                    </a:lnTo>
                    <a:lnTo>
                      <a:pt x="72" y="18"/>
                    </a:lnTo>
                    <a:lnTo>
                      <a:pt x="72" y="36"/>
                    </a:lnTo>
                    <a:lnTo>
                      <a:pt x="60" y="36"/>
                    </a:lnTo>
                    <a:lnTo>
                      <a:pt x="36" y="30"/>
                    </a:lnTo>
                    <a:lnTo>
                      <a:pt x="18" y="36"/>
                    </a:lnTo>
                    <a:lnTo>
                      <a:pt x="18" y="54"/>
                    </a:lnTo>
                    <a:lnTo>
                      <a:pt x="18" y="66"/>
                    </a:lnTo>
                    <a:lnTo>
                      <a:pt x="24" y="72"/>
                    </a:lnTo>
                    <a:lnTo>
                      <a:pt x="12" y="60"/>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59" name="Freeform 893"/>
              <p:cNvSpPr>
                <a:spLocks/>
              </p:cNvSpPr>
              <p:nvPr/>
            </p:nvSpPr>
            <p:spPr bwMode="auto">
              <a:xfrm>
                <a:off x="4232" y="2921"/>
                <a:ext cx="72" cy="72"/>
              </a:xfrm>
              <a:custGeom>
                <a:avLst/>
                <a:gdLst>
                  <a:gd name="T0" fmla="*/ 12 w 72"/>
                  <a:gd name="T1" fmla="*/ 60 h 72"/>
                  <a:gd name="T2" fmla="*/ 6 w 72"/>
                  <a:gd name="T3" fmla="*/ 54 h 72"/>
                  <a:gd name="T4" fmla="*/ 0 w 72"/>
                  <a:gd name="T5" fmla="*/ 42 h 72"/>
                  <a:gd name="T6" fmla="*/ 6 w 72"/>
                  <a:gd name="T7" fmla="*/ 24 h 72"/>
                  <a:gd name="T8" fmla="*/ 6 w 72"/>
                  <a:gd name="T9" fmla="*/ 24 h 72"/>
                  <a:gd name="T10" fmla="*/ 24 w 72"/>
                  <a:gd name="T11" fmla="*/ 18 h 72"/>
                  <a:gd name="T12" fmla="*/ 42 w 72"/>
                  <a:gd name="T13" fmla="*/ 24 h 72"/>
                  <a:gd name="T14" fmla="*/ 60 w 72"/>
                  <a:gd name="T15" fmla="*/ 24 h 72"/>
                  <a:gd name="T16" fmla="*/ 60 w 72"/>
                  <a:gd name="T17" fmla="*/ 24 h 72"/>
                  <a:gd name="T18" fmla="*/ 66 w 72"/>
                  <a:gd name="T19" fmla="*/ 18 h 72"/>
                  <a:gd name="T20" fmla="*/ 60 w 72"/>
                  <a:gd name="T21" fmla="*/ 6 h 72"/>
                  <a:gd name="T22" fmla="*/ 54 w 72"/>
                  <a:gd name="T23" fmla="*/ 0 h 72"/>
                  <a:gd name="T24" fmla="*/ 54 w 72"/>
                  <a:gd name="T25" fmla="*/ 0 h 72"/>
                  <a:gd name="T26" fmla="*/ 54 w 72"/>
                  <a:gd name="T27" fmla="*/ 0 h 72"/>
                  <a:gd name="T28" fmla="*/ 54 w 72"/>
                  <a:gd name="T29" fmla="*/ 0 h 72"/>
                  <a:gd name="T30" fmla="*/ 54 w 72"/>
                  <a:gd name="T31" fmla="*/ 0 h 72"/>
                  <a:gd name="T32" fmla="*/ 54 w 72"/>
                  <a:gd name="T33" fmla="*/ 0 h 72"/>
                  <a:gd name="T34" fmla="*/ 54 w 72"/>
                  <a:gd name="T35" fmla="*/ 0 h 72"/>
                  <a:gd name="T36" fmla="*/ 66 w 72"/>
                  <a:gd name="T37" fmla="*/ 6 h 72"/>
                  <a:gd name="T38" fmla="*/ 72 w 72"/>
                  <a:gd name="T39" fmla="*/ 18 h 72"/>
                  <a:gd name="T40" fmla="*/ 72 w 72"/>
                  <a:gd name="T41" fmla="*/ 36 h 72"/>
                  <a:gd name="T42" fmla="*/ 72 w 72"/>
                  <a:gd name="T43" fmla="*/ 36 h 72"/>
                  <a:gd name="T44" fmla="*/ 60 w 72"/>
                  <a:gd name="T45" fmla="*/ 36 h 72"/>
                  <a:gd name="T46" fmla="*/ 36 w 72"/>
                  <a:gd name="T47" fmla="*/ 30 h 72"/>
                  <a:gd name="T48" fmla="*/ 18 w 72"/>
                  <a:gd name="T49" fmla="*/ 36 h 72"/>
                  <a:gd name="T50" fmla="*/ 18 w 72"/>
                  <a:gd name="T51" fmla="*/ 36 h 72"/>
                  <a:gd name="T52" fmla="*/ 18 w 72"/>
                  <a:gd name="T53" fmla="*/ 54 h 72"/>
                  <a:gd name="T54" fmla="*/ 18 w 72"/>
                  <a:gd name="T55" fmla="*/ 66 h 72"/>
                  <a:gd name="T56" fmla="*/ 24 w 72"/>
                  <a:gd name="T57" fmla="*/ 72 h 72"/>
                  <a:gd name="T58" fmla="*/ 24 w 72"/>
                  <a:gd name="T59" fmla="*/ 72 h 72"/>
                  <a:gd name="T60" fmla="*/ 12 w 72"/>
                  <a:gd name="T61" fmla="*/ 60 h 72"/>
                  <a:gd name="T62" fmla="*/ 12 w 72"/>
                  <a:gd name="T63" fmla="*/ 60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12" y="60"/>
                    </a:moveTo>
                    <a:lnTo>
                      <a:pt x="6" y="54"/>
                    </a:lnTo>
                    <a:lnTo>
                      <a:pt x="0" y="42"/>
                    </a:lnTo>
                    <a:lnTo>
                      <a:pt x="6" y="24"/>
                    </a:lnTo>
                    <a:lnTo>
                      <a:pt x="24" y="18"/>
                    </a:lnTo>
                    <a:lnTo>
                      <a:pt x="42" y="24"/>
                    </a:lnTo>
                    <a:lnTo>
                      <a:pt x="60" y="24"/>
                    </a:lnTo>
                    <a:lnTo>
                      <a:pt x="66" y="18"/>
                    </a:lnTo>
                    <a:lnTo>
                      <a:pt x="60" y="6"/>
                    </a:lnTo>
                    <a:lnTo>
                      <a:pt x="54" y="0"/>
                    </a:lnTo>
                    <a:lnTo>
                      <a:pt x="66" y="6"/>
                    </a:lnTo>
                    <a:lnTo>
                      <a:pt x="72" y="18"/>
                    </a:lnTo>
                    <a:lnTo>
                      <a:pt x="72" y="36"/>
                    </a:lnTo>
                    <a:lnTo>
                      <a:pt x="60" y="36"/>
                    </a:lnTo>
                    <a:lnTo>
                      <a:pt x="36" y="30"/>
                    </a:lnTo>
                    <a:lnTo>
                      <a:pt x="18" y="36"/>
                    </a:lnTo>
                    <a:lnTo>
                      <a:pt x="18" y="54"/>
                    </a:lnTo>
                    <a:lnTo>
                      <a:pt x="18" y="66"/>
                    </a:lnTo>
                    <a:lnTo>
                      <a:pt x="24" y="72"/>
                    </a:lnTo>
                    <a:lnTo>
                      <a:pt x="12" y="6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0" name="Freeform 894"/>
              <p:cNvSpPr>
                <a:spLocks/>
              </p:cNvSpPr>
              <p:nvPr/>
            </p:nvSpPr>
            <p:spPr bwMode="auto">
              <a:xfrm>
                <a:off x="4250" y="2975"/>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2 w 18"/>
                  <a:gd name="T11" fmla="*/ 12 h 18"/>
                  <a:gd name="T12" fmla="*/ 18 w 18"/>
                  <a:gd name="T13" fmla="*/ 12 h 18"/>
                  <a:gd name="T14" fmla="*/ 12 w 18"/>
                  <a:gd name="T15" fmla="*/ 6 h 18"/>
                  <a:gd name="T16" fmla="*/ 12 w 18"/>
                  <a:gd name="T17" fmla="*/ 6 h 18"/>
                  <a:gd name="T18" fmla="*/ 12 w 18"/>
                  <a:gd name="T19" fmla="*/ 0 h 18"/>
                  <a:gd name="T20" fmla="*/ 6 w 18"/>
                  <a:gd name="T21" fmla="*/ 0 h 18"/>
                  <a:gd name="T22" fmla="*/ 0 w 18"/>
                  <a:gd name="T23" fmla="*/ 0 h 18"/>
                  <a:gd name="T24" fmla="*/ 0 w 18"/>
                  <a:gd name="T25" fmla="*/ 0 h 18"/>
                  <a:gd name="T26" fmla="*/ 0 w 18"/>
                  <a:gd name="T27" fmla="*/ 0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2"/>
                    </a:lnTo>
                    <a:lnTo>
                      <a:pt x="6" y="18"/>
                    </a:lnTo>
                    <a:lnTo>
                      <a:pt x="12" y="18"/>
                    </a:lnTo>
                    <a:lnTo>
                      <a:pt x="12" y="12"/>
                    </a:lnTo>
                    <a:lnTo>
                      <a:pt x="18" y="12"/>
                    </a:lnTo>
                    <a:lnTo>
                      <a:pt x="12" y="6"/>
                    </a:lnTo>
                    <a:lnTo>
                      <a:pt x="12" y="0"/>
                    </a:lnTo>
                    <a:lnTo>
                      <a:pt x="6" y="0"/>
                    </a:lnTo>
                    <a:lnTo>
                      <a:pt x="0" y="0"/>
                    </a:lnTo>
                    <a:lnTo>
                      <a:pt x="0" y="6"/>
                    </a:lnTo>
                    <a:lnTo>
                      <a:pt x="0" y="12"/>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1" name="Freeform 895"/>
              <p:cNvSpPr>
                <a:spLocks/>
              </p:cNvSpPr>
              <p:nvPr/>
            </p:nvSpPr>
            <p:spPr bwMode="auto">
              <a:xfrm>
                <a:off x="4190" y="2087"/>
                <a:ext cx="84" cy="54"/>
              </a:xfrm>
              <a:custGeom>
                <a:avLst/>
                <a:gdLst>
                  <a:gd name="T0" fmla="*/ 78 w 84"/>
                  <a:gd name="T1" fmla="*/ 24 h 54"/>
                  <a:gd name="T2" fmla="*/ 78 w 84"/>
                  <a:gd name="T3" fmla="*/ 18 h 54"/>
                  <a:gd name="T4" fmla="*/ 66 w 84"/>
                  <a:gd name="T5" fmla="*/ 6 h 54"/>
                  <a:gd name="T6" fmla="*/ 54 w 84"/>
                  <a:gd name="T7" fmla="*/ 0 h 54"/>
                  <a:gd name="T8" fmla="*/ 54 w 84"/>
                  <a:gd name="T9" fmla="*/ 0 h 54"/>
                  <a:gd name="T10" fmla="*/ 36 w 84"/>
                  <a:gd name="T11" fmla="*/ 12 h 54"/>
                  <a:gd name="T12" fmla="*/ 30 w 84"/>
                  <a:gd name="T13" fmla="*/ 30 h 54"/>
                  <a:gd name="T14" fmla="*/ 18 w 84"/>
                  <a:gd name="T15" fmla="*/ 36 h 54"/>
                  <a:gd name="T16" fmla="*/ 18 w 84"/>
                  <a:gd name="T17" fmla="*/ 36 h 54"/>
                  <a:gd name="T18" fmla="*/ 12 w 84"/>
                  <a:gd name="T19" fmla="*/ 36 h 54"/>
                  <a:gd name="T20" fmla="*/ 6 w 84"/>
                  <a:gd name="T21" fmla="*/ 30 h 54"/>
                  <a:gd name="T22" fmla="*/ 0 w 84"/>
                  <a:gd name="T23" fmla="*/ 24 h 54"/>
                  <a:gd name="T24" fmla="*/ 0 w 84"/>
                  <a:gd name="T25" fmla="*/ 24 h 54"/>
                  <a:gd name="T26" fmla="*/ 0 w 84"/>
                  <a:gd name="T27" fmla="*/ 24 h 54"/>
                  <a:gd name="T28" fmla="*/ 0 w 84"/>
                  <a:gd name="T29" fmla="*/ 24 h 54"/>
                  <a:gd name="T30" fmla="*/ 0 w 84"/>
                  <a:gd name="T31" fmla="*/ 24 h 54"/>
                  <a:gd name="T32" fmla="*/ 0 w 84"/>
                  <a:gd name="T33" fmla="*/ 24 h 54"/>
                  <a:gd name="T34" fmla="*/ 0 w 84"/>
                  <a:gd name="T35" fmla="*/ 24 h 54"/>
                  <a:gd name="T36" fmla="*/ 0 w 84"/>
                  <a:gd name="T37" fmla="*/ 30 h 54"/>
                  <a:gd name="T38" fmla="*/ 6 w 84"/>
                  <a:gd name="T39" fmla="*/ 48 h 54"/>
                  <a:gd name="T40" fmla="*/ 18 w 84"/>
                  <a:gd name="T41" fmla="*/ 54 h 54"/>
                  <a:gd name="T42" fmla="*/ 18 w 84"/>
                  <a:gd name="T43" fmla="*/ 54 h 54"/>
                  <a:gd name="T44" fmla="*/ 30 w 84"/>
                  <a:gd name="T45" fmla="*/ 48 h 54"/>
                  <a:gd name="T46" fmla="*/ 36 w 84"/>
                  <a:gd name="T47" fmla="*/ 30 h 54"/>
                  <a:gd name="T48" fmla="*/ 54 w 84"/>
                  <a:gd name="T49" fmla="*/ 18 h 54"/>
                  <a:gd name="T50" fmla="*/ 54 w 84"/>
                  <a:gd name="T51" fmla="*/ 18 h 54"/>
                  <a:gd name="T52" fmla="*/ 72 w 84"/>
                  <a:gd name="T53" fmla="*/ 24 h 54"/>
                  <a:gd name="T54" fmla="*/ 78 w 84"/>
                  <a:gd name="T55" fmla="*/ 36 h 54"/>
                  <a:gd name="T56" fmla="*/ 84 w 84"/>
                  <a:gd name="T57" fmla="*/ 42 h 54"/>
                  <a:gd name="T58" fmla="*/ 84 w 84"/>
                  <a:gd name="T59" fmla="*/ 42 h 54"/>
                  <a:gd name="T60" fmla="*/ 78 w 84"/>
                  <a:gd name="T61" fmla="*/ 24 h 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4"/>
                  <a:gd name="T94" fmla="*/ 0 h 54"/>
                  <a:gd name="T95" fmla="*/ 84 w 84"/>
                  <a:gd name="T96" fmla="*/ 54 h 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4" h="54">
                    <a:moveTo>
                      <a:pt x="78" y="24"/>
                    </a:moveTo>
                    <a:lnTo>
                      <a:pt x="78" y="18"/>
                    </a:lnTo>
                    <a:lnTo>
                      <a:pt x="66" y="6"/>
                    </a:lnTo>
                    <a:lnTo>
                      <a:pt x="54" y="0"/>
                    </a:lnTo>
                    <a:lnTo>
                      <a:pt x="36" y="12"/>
                    </a:lnTo>
                    <a:lnTo>
                      <a:pt x="30" y="30"/>
                    </a:lnTo>
                    <a:lnTo>
                      <a:pt x="18" y="36"/>
                    </a:lnTo>
                    <a:lnTo>
                      <a:pt x="12" y="36"/>
                    </a:lnTo>
                    <a:lnTo>
                      <a:pt x="6" y="30"/>
                    </a:lnTo>
                    <a:lnTo>
                      <a:pt x="0" y="24"/>
                    </a:lnTo>
                    <a:lnTo>
                      <a:pt x="0" y="30"/>
                    </a:lnTo>
                    <a:lnTo>
                      <a:pt x="6" y="48"/>
                    </a:lnTo>
                    <a:lnTo>
                      <a:pt x="18" y="54"/>
                    </a:lnTo>
                    <a:lnTo>
                      <a:pt x="30" y="48"/>
                    </a:lnTo>
                    <a:lnTo>
                      <a:pt x="36" y="30"/>
                    </a:lnTo>
                    <a:lnTo>
                      <a:pt x="54" y="18"/>
                    </a:lnTo>
                    <a:lnTo>
                      <a:pt x="72" y="24"/>
                    </a:lnTo>
                    <a:lnTo>
                      <a:pt x="78" y="36"/>
                    </a:lnTo>
                    <a:lnTo>
                      <a:pt x="84" y="42"/>
                    </a:lnTo>
                    <a:lnTo>
                      <a:pt x="78" y="24"/>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2" name="Freeform 896"/>
              <p:cNvSpPr>
                <a:spLocks/>
              </p:cNvSpPr>
              <p:nvPr/>
            </p:nvSpPr>
            <p:spPr bwMode="auto">
              <a:xfrm>
                <a:off x="4190" y="2087"/>
                <a:ext cx="84" cy="54"/>
              </a:xfrm>
              <a:custGeom>
                <a:avLst/>
                <a:gdLst>
                  <a:gd name="T0" fmla="*/ 78 w 84"/>
                  <a:gd name="T1" fmla="*/ 24 h 54"/>
                  <a:gd name="T2" fmla="*/ 78 w 84"/>
                  <a:gd name="T3" fmla="*/ 18 h 54"/>
                  <a:gd name="T4" fmla="*/ 66 w 84"/>
                  <a:gd name="T5" fmla="*/ 6 h 54"/>
                  <a:gd name="T6" fmla="*/ 54 w 84"/>
                  <a:gd name="T7" fmla="*/ 0 h 54"/>
                  <a:gd name="T8" fmla="*/ 54 w 84"/>
                  <a:gd name="T9" fmla="*/ 0 h 54"/>
                  <a:gd name="T10" fmla="*/ 36 w 84"/>
                  <a:gd name="T11" fmla="*/ 12 h 54"/>
                  <a:gd name="T12" fmla="*/ 30 w 84"/>
                  <a:gd name="T13" fmla="*/ 30 h 54"/>
                  <a:gd name="T14" fmla="*/ 18 w 84"/>
                  <a:gd name="T15" fmla="*/ 36 h 54"/>
                  <a:gd name="T16" fmla="*/ 18 w 84"/>
                  <a:gd name="T17" fmla="*/ 36 h 54"/>
                  <a:gd name="T18" fmla="*/ 12 w 84"/>
                  <a:gd name="T19" fmla="*/ 36 h 54"/>
                  <a:gd name="T20" fmla="*/ 6 w 84"/>
                  <a:gd name="T21" fmla="*/ 30 h 54"/>
                  <a:gd name="T22" fmla="*/ 0 w 84"/>
                  <a:gd name="T23" fmla="*/ 24 h 54"/>
                  <a:gd name="T24" fmla="*/ 0 w 84"/>
                  <a:gd name="T25" fmla="*/ 24 h 54"/>
                  <a:gd name="T26" fmla="*/ 0 w 84"/>
                  <a:gd name="T27" fmla="*/ 24 h 54"/>
                  <a:gd name="T28" fmla="*/ 0 w 84"/>
                  <a:gd name="T29" fmla="*/ 24 h 54"/>
                  <a:gd name="T30" fmla="*/ 0 w 84"/>
                  <a:gd name="T31" fmla="*/ 24 h 54"/>
                  <a:gd name="T32" fmla="*/ 0 w 84"/>
                  <a:gd name="T33" fmla="*/ 24 h 54"/>
                  <a:gd name="T34" fmla="*/ 0 w 84"/>
                  <a:gd name="T35" fmla="*/ 24 h 54"/>
                  <a:gd name="T36" fmla="*/ 0 w 84"/>
                  <a:gd name="T37" fmla="*/ 30 h 54"/>
                  <a:gd name="T38" fmla="*/ 6 w 84"/>
                  <a:gd name="T39" fmla="*/ 48 h 54"/>
                  <a:gd name="T40" fmla="*/ 18 w 84"/>
                  <a:gd name="T41" fmla="*/ 54 h 54"/>
                  <a:gd name="T42" fmla="*/ 18 w 84"/>
                  <a:gd name="T43" fmla="*/ 54 h 54"/>
                  <a:gd name="T44" fmla="*/ 30 w 84"/>
                  <a:gd name="T45" fmla="*/ 48 h 54"/>
                  <a:gd name="T46" fmla="*/ 36 w 84"/>
                  <a:gd name="T47" fmla="*/ 30 h 54"/>
                  <a:gd name="T48" fmla="*/ 54 w 84"/>
                  <a:gd name="T49" fmla="*/ 18 h 54"/>
                  <a:gd name="T50" fmla="*/ 54 w 84"/>
                  <a:gd name="T51" fmla="*/ 18 h 54"/>
                  <a:gd name="T52" fmla="*/ 72 w 84"/>
                  <a:gd name="T53" fmla="*/ 24 h 54"/>
                  <a:gd name="T54" fmla="*/ 78 w 84"/>
                  <a:gd name="T55" fmla="*/ 36 h 54"/>
                  <a:gd name="T56" fmla="*/ 84 w 84"/>
                  <a:gd name="T57" fmla="*/ 42 h 54"/>
                  <a:gd name="T58" fmla="*/ 84 w 84"/>
                  <a:gd name="T59" fmla="*/ 42 h 54"/>
                  <a:gd name="T60" fmla="*/ 78 w 84"/>
                  <a:gd name="T61" fmla="*/ 24 h 54"/>
                  <a:gd name="T62" fmla="*/ 78 w 84"/>
                  <a:gd name="T63" fmla="*/ 24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54"/>
                  <a:gd name="T98" fmla="*/ 84 w 84"/>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54">
                    <a:moveTo>
                      <a:pt x="78" y="24"/>
                    </a:moveTo>
                    <a:lnTo>
                      <a:pt x="78" y="18"/>
                    </a:lnTo>
                    <a:lnTo>
                      <a:pt x="66" y="6"/>
                    </a:lnTo>
                    <a:lnTo>
                      <a:pt x="54" y="0"/>
                    </a:lnTo>
                    <a:lnTo>
                      <a:pt x="36" y="12"/>
                    </a:lnTo>
                    <a:lnTo>
                      <a:pt x="30" y="30"/>
                    </a:lnTo>
                    <a:lnTo>
                      <a:pt x="18" y="36"/>
                    </a:lnTo>
                    <a:lnTo>
                      <a:pt x="12" y="36"/>
                    </a:lnTo>
                    <a:lnTo>
                      <a:pt x="6" y="30"/>
                    </a:lnTo>
                    <a:lnTo>
                      <a:pt x="0" y="24"/>
                    </a:lnTo>
                    <a:lnTo>
                      <a:pt x="0" y="30"/>
                    </a:lnTo>
                    <a:lnTo>
                      <a:pt x="6" y="48"/>
                    </a:lnTo>
                    <a:lnTo>
                      <a:pt x="18" y="54"/>
                    </a:lnTo>
                    <a:lnTo>
                      <a:pt x="30" y="48"/>
                    </a:lnTo>
                    <a:lnTo>
                      <a:pt x="36" y="30"/>
                    </a:lnTo>
                    <a:lnTo>
                      <a:pt x="54" y="18"/>
                    </a:lnTo>
                    <a:lnTo>
                      <a:pt x="72" y="24"/>
                    </a:lnTo>
                    <a:lnTo>
                      <a:pt x="78" y="36"/>
                    </a:lnTo>
                    <a:lnTo>
                      <a:pt x="84" y="42"/>
                    </a:lnTo>
                    <a:lnTo>
                      <a:pt x="78" y="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3" name="Freeform 897"/>
              <p:cNvSpPr>
                <a:spLocks/>
              </p:cNvSpPr>
              <p:nvPr/>
            </p:nvSpPr>
            <p:spPr bwMode="auto">
              <a:xfrm>
                <a:off x="4298" y="2057"/>
                <a:ext cx="78" cy="54"/>
              </a:xfrm>
              <a:custGeom>
                <a:avLst/>
                <a:gdLst>
                  <a:gd name="T0" fmla="*/ 0 w 78"/>
                  <a:gd name="T1" fmla="*/ 30 h 54"/>
                  <a:gd name="T2" fmla="*/ 6 w 78"/>
                  <a:gd name="T3" fmla="*/ 36 h 54"/>
                  <a:gd name="T4" fmla="*/ 12 w 78"/>
                  <a:gd name="T5" fmla="*/ 48 h 54"/>
                  <a:gd name="T6" fmla="*/ 30 w 78"/>
                  <a:gd name="T7" fmla="*/ 54 h 54"/>
                  <a:gd name="T8" fmla="*/ 30 w 78"/>
                  <a:gd name="T9" fmla="*/ 54 h 54"/>
                  <a:gd name="T10" fmla="*/ 42 w 78"/>
                  <a:gd name="T11" fmla="*/ 42 h 54"/>
                  <a:gd name="T12" fmla="*/ 54 w 78"/>
                  <a:gd name="T13" fmla="*/ 30 h 54"/>
                  <a:gd name="T14" fmla="*/ 60 w 78"/>
                  <a:gd name="T15" fmla="*/ 18 h 54"/>
                  <a:gd name="T16" fmla="*/ 60 w 78"/>
                  <a:gd name="T17" fmla="*/ 18 h 54"/>
                  <a:gd name="T18" fmla="*/ 72 w 78"/>
                  <a:gd name="T19" fmla="*/ 18 h 54"/>
                  <a:gd name="T20" fmla="*/ 78 w 78"/>
                  <a:gd name="T21" fmla="*/ 24 h 54"/>
                  <a:gd name="T22" fmla="*/ 78 w 78"/>
                  <a:gd name="T23" fmla="*/ 36 h 54"/>
                  <a:gd name="T24" fmla="*/ 78 w 78"/>
                  <a:gd name="T25" fmla="*/ 36 h 54"/>
                  <a:gd name="T26" fmla="*/ 78 w 78"/>
                  <a:gd name="T27" fmla="*/ 36 h 54"/>
                  <a:gd name="T28" fmla="*/ 78 w 78"/>
                  <a:gd name="T29" fmla="*/ 36 h 54"/>
                  <a:gd name="T30" fmla="*/ 78 w 78"/>
                  <a:gd name="T31" fmla="*/ 36 h 54"/>
                  <a:gd name="T32" fmla="*/ 78 w 78"/>
                  <a:gd name="T33" fmla="*/ 36 h 54"/>
                  <a:gd name="T34" fmla="*/ 78 w 78"/>
                  <a:gd name="T35" fmla="*/ 36 h 54"/>
                  <a:gd name="T36" fmla="*/ 78 w 78"/>
                  <a:gd name="T37" fmla="*/ 24 h 54"/>
                  <a:gd name="T38" fmla="*/ 72 w 78"/>
                  <a:gd name="T39" fmla="*/ 12 h 54"/>
                  <a:gd name="T40" fmla="*/ 60 w 78"/>
                  <a:gd name="T41" fmla="*/ 0 h 54"/>
                  <a:gd name="T42" fmla="*/ 60 w 78"/>
                  <a:gd name="T43" fmla="*/ 0 h 54"/>
                  <a:gd name="T44" fmla="*/ 48 w 78"/>
                  <a:gd name="T45" fmla="*/ 12 h 54"/>
                  <a:gd name="T46" fmla="*/ 42 w 78"/>
                  <a:gd name="T47" fmla="*/ 30 h 54"/>
                  <a:gd name="T48" fmla="*/ 24 w 78"/>
                  <a:gd name="T49" fmla="*/ 42 h 54"/>
                  <a:gd name="T50" fmla="*/ 24 w 78"/>
                  <a:gd name="T51" fmla="*/ 42 h 54"/>
                  <a:gd name="T52" fmla="*/ 12 w 78"/>
                  <a:gd name="T53" fmla="*/ 36 h 54"/>
                  <a:gd name="T54" fmla="*/ 0 w 78"/>
                  <a:gd name="T55" fmla="*/ 18 h 54"/>
                  <a:gd name="T56" fmla="*/ 0 w 78"/>
                  <a:gd name="T57" fmla="*/ 12 h 54"/>
                  <a:gd name="T58" fmla="*/ 0 w 78"/>
                  <a:gd name="T59" fmla="*/ 12 h 54"/>
                  <a:gd name="T60" fmla="*/ 0 w 78"/>
                  <a:gd name="T61" fmla="*/ 30 h 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8"/>
                  <a:gd name="T94" fmla="*/ 0 h 54"/>
                  <a:gd name="T95" fmla="*/ 78 w 78"/>
                  <a:gd name="T96" fmla="*/ 54 h 5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8" h="54">
                    <a:moveTo>
                      <a:pt x="0" y="30"/>
                    </a:moveTo>
                    <a:lnTo>
                      <a:pt x="6" y="36"/>
                    </a:lnTo>
                    <a:lnTo>
                      <a:pt x="12" y="48"/>
                    </a:lnTo>
                    <a:lnTo>
                      <a:pt x="30" y="54"/>
                    </a:lnTo>
                    <a:lnTo>
                      <a:pt x="42" y="42"/>
                    </a:lnTo>
                    <a:lnTo>
                      <a:pt x="54" y="30"/>
                    </a:lnTo>
                    <a:lnTo>
                      <a:pt x="60" y="18"/>
                    </a:lnTo>
                    <a:lnTo>
                      <a:pt x="72" y="18"/>
                    </a:lnTo>
                    <a:lnTo>
                      <a:pt x="78" y="24"/>
                    </a:lnTo>
                    <a:lnTo>
                      <a:pt x="78" y="36"/>
                    </a:lnTo>
                    <a:lnTo>
                      <a:pt x="78" y="24"/>
                    </a:lnTo>
                    <a:lnTo>
                      <a:pt x="72" y="12"/>
                    </a:lnTo>
                    <a:lnTo>
                      <a:pt x="60" y="0"/>
                    </a:lnTo>
                    <a:lnTo>
                      <a:pt x="48" y="12"/>
                    </a:lnTo>
                    <a:lnTo>
                      <a:pt x="42" y="30"/>
                    </a:lnTo>
                    <a:lnTo>
                      <a:pt x="24" y="42"/>
                    </a:lnTo>
                    <a:lnTo>
                      <a:pt x="12" y="36"/>
                    </a:lnTo>
                    <a:lnTo>
                      <a:pt x="0" y="18"/>
                    </a:lnTo>
                    <a:lnTo>
                      <a:pt x="0" y="12"/>
                    </a:lnTo>
                    <a:lnTo>
                      <a:pt x="0" y="30"/>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4" name="Freeform 898"/>
              <p:cNvSpPr>
                <a:spLocks/>
              </p:cNvSpPr>
              <p:nvPr/>
            </p:nvSpPr>
            <p:spPr bwMode="auto">
              <a:xfrm>
                <a:off x="4298" y="2057"/>
                <a:ext cx="78" cy="54"/>
              </a:xfrm>
              <a:custGeom>
                <a:avLst/>
                <a:gdLst>
                  <a:gd name="T0" fmla="*/ 0 w 78"/>
                  <a:gd name="T1" fmla="*/ 30 h 54"/>
                  <a:gd name="T2" fmla="*/ 6 w 78"/>
                  <a:gd name="T3" fmla="*/ 36 h 54"/>
                  <a:gd name="T4" fmla="*/ 12 w 78"/>
                  <a:gd name="T5" fmla="*/ 48 h 54"/>
                  <a:gd name="T6" fmla="*/ 30 w 78"/>
                  <a:gd name="T7" fmla="*/ 54 h 54"/>
                  <a:gd name="T8" fmla="*/ 30 w 78"/>
                  <a:gd name="T9" fmla="*/ 54 h 54"/>
                  <a:gd name="T10" fmla="*/ 42 w 78"/>
                  <a:gd name="T11" fmla="*/ 42 h 54"/>
                  <a:gd name="T12" fmla="*/ 54 w 78"/>
                  <a:gd name="T13" fmla="*/ 30 h 54"/>
                  <a:gd name="T14" fmla="*/ 60 w 78"/>
                  <a:gd name="T15" fmla="*/ 18 h 54"/>
                  <a:gd name="T16" fmla="*/ 60 w 78"/>
                  <a:gd name="T17" fmla="*/ 18 h 54"/>
                  <a:gd name="T18" fmla="*/ 72 w 78"/>
                  <a:gd name="T19" fmla="*/ 18 h 54"/>
                  <a:gd name="T20" fmla="*/ 78 w 78"/>
                  <a:gd name="T21" fmla="*/ 24 h 54"/>
                  <a:gd name="T22" fmla="*/ 78 w 78"/>
                  <a:gd name="T23" fmla="*/ 36 h 54"/>
                  <a:gd name="T24" fmla="*/ 78 w 78"/>
                  <a:gd name="T25" fmla="*/ 36 h 54"/>
                  <a:gd name="T26" fmla="*/ 78 w 78"/>
                  <a:gd name="T27" fmla="*/ 36 h 54"/>
                  <a:gd name="T28" fmla="*/ 78 w 78"/>
                  <a:gd name="T29" fmla="*/ 36 h 54"/>
                  <a:gd name="T30" fmla="*/ 78 w 78"/>
                  <a:gd name="T31" fmla="*/ 36 h 54"/>
                  <a:gd name="T32" fmla="*/ 78 w 78"/>
                  <a:gd name="T33" fmla="*/ 36 h 54"/>
                  <a:gd name="T34" fmla="*/ 78 w 78"/>
                  <a:gd name="T35" fmla="*/ 36 h 54"/>
                  <a:gd name="T36" fmla="*/ 78 w 78"/>
                  <a:gd name="T37" fmla="*/ 24 h 54"/>
                  <a:gd name="T38" fmla="*/ 72 w 78"/>
                  <a:gd name="T39" fmla="*/ 12 h 54"/>
                  <a:gd name="T40" fmla="*/ 60 w 78"/>
                  <a:gd name="T41" fmla="*/ 0 h 54"/>
                  <a:gd name="T42" fmla="*/ 60 w 78"/>
                  <a:gd name="T43" fmla="*/ 0 h 54"/>
                  <a:gd name="T44" fmla="*/ 48 w 78"/>
                  <a:gd name="T45" fmla="*/ 12 h 54"/>
                  <a:gd name="T46" fmla="*/ 42 w 78"/>
                  <a:gd name="T47" fmla="*/ 30 h 54"/>
                  <a:gd name="T48" fmla="*/ 24 w 78"/>
                  <a:gd name="T49" fmla="*/ 42 h 54"/>
                  <a:gd name="T50" fmla="*/ 24 w 78"/>
                  <a:gd name="T51" fmla="*/ 42 h 54"/>
                  <a:gd name="T52" fmla="*/ 12 w 78"/>
                  <a:gd name="T53" fmla="*/ 36 h 54"/>
                  <a:gd name="T54" fmla="*/ 0 w 78"/>
                  <a:gd name="T55" fmla="*/ 18 h 54"/>
                  <a:gd name="T56" fmla="*/ 0 w 78"/>
                  <a:gd name="T57" fmla="*/ 12 h 54"/>
                  <a:gd name="T58" fmla="*/ 0 w 78"/>
                  <a:gd name="T59" fmla="*/ 12 h 54"/>
                  <a:gd name="T60" fmla="*/ 0 w 78"/>
                  <a:gd name="T61" fmla="*/ 30 h 54"/>
                  <a:gd name="T62" fmla="*/ 0 w 78"/>
                  <a:gd name="T63" fmla="*/ 3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
                  <a:gd name="T97" fmla="*/ 0 h 54"/>
                  <a:gd name="T98" fmla="*/ 78 w 78"/>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 h="54">
                    <a:moveTo>
                      <a:pt x="0" y="30"/>
                    </a:moveTo>
                    <a:lnTo>
                      <a:pt x="6" y="36"/>
                    </a:lnTo>
                    <a:lnTo>
                      <a:pt x="12" y="48"/>
                    </a:lnTo>
                    <a:lnTo>
                      <a:pt x="30" y="54"/>
                    </a:lnTo>
                    <a:lnTo>
                      <a:pt x="42" y="42"/>
                    </a:lnTo>
                    <a:lnTo>
                      <a:pt x="54" y="30"/>
                    </a:lnTo>
                    <a:lnTo>
                      <a:pt x="60" y="18"/>
                    </a:lnTo>
                    <a:lnTo>
                      <a:pt x="72" y="18"/>
                    </a:lnTo>
                    <a:lnTo>
                      <a:pt x="78" y="24"/>
                    </a:lnTo>
                    <a:lnTo>
                      <a:pt x="78" y="36"/>
                    </a:lnTo>
                    <a:lnTo>
                      <a:pt x="78" y="24"/>
                    </a:lnTo>
                    <a:lnTo>
                      <a:pt x="72" y="12"/>
                    </a:lnTo>
                    <a:lnTo>
                      <a:pt x="60" y="0"/>
                    </a:lnTo>
                    <a:lnTo>
                      <a:pt x="48" y="12"/>
                    </a:lnTo>
                    <a:lnTo>
                      <a:pt x="42" y="30"/>
                    </a:lnTo>
                    <a:lnTo>
                      <a:pt x="24" y="42"/>
                    </a:lnTo>
                    <a:lnTo>
                      <a:pt x="12" y="36"/>
                    </a:lnTo>
                    <a:lnTo>
                      <a:pt x="0" y="18"/>
                    </a:lnTo>
                    <a:lnTo>
                      <a:pt x="0" y="12"/>
                    </a:lnTo>
                    <a:lnTo>
                      <a:pt x="0"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5" name="Freeform 899"/>
              <p:cNvSpPr>
                <a:spLocks/>
              </p:cNvSpPr>
              <p:nvPr/>
            </p:nvSpPr>
            <p:spPr bwMode="auto">
              <a:xfrm>
                <a:off x="4298" y="2069"/>
                <a:ext cx="18" cy="18"/>
              </a:xfrm>
              <a:custGeom>
                <a:avLst/>
                <a:gdLst>
                  <a:gd name="T0" fmla="*/ 0 w 18"/>
                  <a:gd name="T1" fmla="*/ 12 h 18"/>
                  <a:gd name="T2" fmla="*/ 0 w 18"/>
                  <a:gd name="T3" fmla="*/ 6 h 18"/>
                  <a:gd name="T4" fmla="*/ 0 w 18"/>
                  <a:gd name="T5" fmla="*/ 0 h 18"/>
                  <a:gd name="T6" fmla="*/ 6 w 18"/>
                  <a:gd name="T7" fmla="*/ 0 h 18"/>
                  <a:gd name="T8" fmla="*/ 6 w 18"/>
                  <a:gd name="T9" fmla="*/ 0 h 18"/>
                  <a:gd name="T10" fmla="*/ 6 w 18"/>
                  <a:gd name="T11" fmla="*/ 0 h 18"/>
                  <a:gd name="T12" fmla="*/ 12 w 18"/>
                  <a:gd name="T13" fmla="*/ 0 h 18"/>
                  <a:gd name="T14" fmla="*/ 18 w 18"/>
                  <a:gd name="T15" fmla="*/ 6 h 18"/>
                  <a:gd name="T16" fmla="*/ 18 w 18"/>
                  <a:gd name="T17" fmla="*/ 6 h 18"/>
                  <a:gd name="T18" fmla="*/ 18 w 18"/>
                  <a:gd name="T19" fmla="*/ 12 h 18"/>
                  <a:gd name="T20" fmla="*/ 18 w 18"/>
                  <a:gd name="T21" fmla="*/ 18 h 18"/>
                  <a:gd name="T22" fmla="*/ 12 w 18"/>
                  <a:gd name="T23" fmla="*/ 18 h 18"/>
                  <a:gd name="T24" fmla="*/ 12 w 18"/>
                  <a:gd name="T25" fmla="*/ 18 h 18"/>
                  <a:gd name="T26" fmla="*/ 12 w 18"/>
                  <a:gd name="T27" fmla="*/ 18 h 18"/>
                  <a:gd name="T28" fmla="*/ 6 w 18"/>
                  <a:gd name="T29" fmla="*/ 18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0" y="6"/>
                    </a:lnTo>
                    <a:lnTo>
                      <a:pt x="0" y="0"/>
                    </a:lnTo>
                    <a:lnTo>
                      <a:pt x="6" y="0"/>
                    </a:lnTo>
                    <a:lnTo>
                      <a:pt x="12" y="0"/>
                    </a:lnTo>
                    <a:lnTo>
                      <a:pt x="18" y="6"/>
                    </a:lnTo>
                    <a:lnTo>
                      <a:pt x="18" y="12"/>
                    </a:lnTo>
                    <a:lnTo>
                      <a:pt x="18" y="18"/>
                    </a:lnTo>
                    <a:lnTo>
                      <a:pt x="12" y="18"/>
                    </a:lnTo>
                    <a:lnTo>
                      <a:pt x="6" y="18"/>
                    </a:lnTo>
                    <a:lnTo>
                      <a:pt x="0" y="12"/>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6" name="Freeform 900"/>
              <p:cNvSpPr>
                <a:spLocks/>
              </p:cNvSpPr>
              <p:nvPr/>
            </p:nvSpPr>
            <p:spPr bwMode="auto">
              <a:xfrm>
                <a:off x="4256" y="2111"/>
                <a:ext cx="12" cy="24"/>
              </a:xfrm>
              <a:custGeom>
                <a:avLst/>
                <a:gdLst>
                  <a:gd name="T0" fmla="*/ 12 w 12"/>
                  <a:gd name="T1" fmla="*/ 24 h 24"/>
                  <a:gd name="T2" fmla="*/ 6 w 12"/>
                  <a:gd name="T3" fmla="*/ 18 h 24"/>
                  <a:gd name="T4" fmla="*/ 0 w 12"/>
                  <a:gd name="T5" fmla="*/ 18 h 24"/>
                  <a:gd name="T6" fmla="*/ 0 w 12"/>
                  <a:gd name="T7" fmla="*/ 18 h 24"/>
                  <a:gd name="T8" fmla="*/ 0 w 12"/>
                  <a:gd name="T9" fmla="*/ 18 h 24"/>
                  <a:gd name="T10" fmla="*/ 0 w 12"/>
                  <a:gd name="T11" fmla="*/ 12 h 24"/>
                  <a:gd name="T12" fmla="*/ 0 w 12"/>
                  <a:gd name="T13" fmla="*/ 6 h 24"/>
                  <a:gd name="T14" fmla="*/ 0 w 12"/>
                  <a:gd name="T15" fmla="*/ 0 h 24"/>
                  <a:gd name="T16" fmla="*/ 12 w 12"/>
                  <a:gd name="T17" fmla="*/ 24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4"/>
                  <a:gd name="T29" fmla="*/ 12 w 1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4">
                    <a:moveTo>
                      <a:pt x="12" y="24"/>
                    </a:moveTo>
                    <a:lnTo>
                      <a:pt x="6" y="18"/>
                    </a:lnTo>
                    <a:lnTo>
                      <a:pt x="0" y="18"/>
                    </a:lnTo>
                    <a:lnTo>
                      <a:pt x="0" y="12"/>
                    </a:lnTo>
                    <a:lnTo>
                      <a:pt x="0" y="6"/>
                    </a:lnTo>
                    <a:lnTo>
                      <a:pt x="0" y="0"/>
                    </a:lnTo>
                    <a:lnTo>
                      <a:pt x="12" y="24"/>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7" name="Freeform 901"/>
              <p:cNvSpPr>
                <a:spLocks/>
              </p:cNvSpPr>
              <p:nvPr/>
            </p:nvSpPr>
            <p:spPr bwMode="auto">
              <a:xfrm>
                <a:off x="1868" y="2555"/>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2" y="0"/>
                    </a:lnTo>
                    <a:lnTo>
                      <a:pt x="6" y="0"/>
                    </a:lnTo>
                    <a:lnTo>
                      <a:pt x="0" y="0"/>
                    </a:lnTo>
                    <a:lnTo>
                      <a:pt x="0" y="6"/>
                    </a:lnTo>
                    <a:lnTo>
                      <a:pt x="0" y="12"/>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8" name="Freeform 902"/>
              <p:cNvSpPr>
                <a:spLocks/>
              </p:cNvSpPr>
              <p:nvPr/>
            </p:nvSpPr>
            <p:spPr bwMode="auto">
              <a:xfrm>
                <a:off x="1868" y="2555"/>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2" y="0"/>
                    </a:lnTo>
                    <a:lnTo>
                      <a:pt x="6" y="0"/>
                    </a:lnTo>
                    <a:lnTo>
                      <a:pt x="0" y="0"/>
                    </a:lnTo>
                    <a:lnTo>
                      <a:pt x="0" y="6"/>
                    </a:lnTo>
                    <a:lnTo>
                      <a:pt x="0" y="12"/>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69" name="Freeform 903"/>
              <p:cNvSpPr>
                <a:spLocks/>
              </p:cNvSpPr>
              <p:nvPr/>
            </p:nvSpPr>
            <p:spPr bwMode="auto">
              <a:xfrm>
                <a:off x="1886" y="255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0" name="Freeform 904"/>
              <p:cNvSpPr>
                <a:spLocks/>
              </p:cNvSpPr>
              <p:nvPr/>
            </p:nvSpPr>
            <p:spPr bwMode="auto">
              <a:xfrm>
                <a:off x="1886" y="255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1" name="Freeform 905"/>
              <p:cNvSpPr>
                <a:spLocks/>
              </p:cNvSpPr>
              <p:nvPr/>
            </p:nvSpPr>
            <p:spPr bwMode="auto">
              <a:xfrm>
                <a:off x="1904" y="2555"/>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2" name="Freeform 906"/>
              <p:cNvSpPr>
                <a:spLocks/>
              </p:cNvSpPr>
              <p:nvPr/>
            </p:nvSpPr>
            <p:spPr bwMode="auto">
              <a:xfrm>
                <a:off x="1904" y="2555"/>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3" name="Freeform 907"/>
              <p:cNvSpPr>
                <a:spLocks/>
              </p:cNvSpPr>
              <p:nvPr/>
            </p:nvSpPr>
            <p:spPr bwMode="auto">
              <a:xfrm>
                <a:off x="1916" y="2549"/>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6 w 18"/>
                  <a:gd name="T15" fmla="*/ 6 h 12"/>
                  <a:gd name="T16" fmla="*/ 6 w 18"/>
                  <a:gd name="T17" fmla="*/ 6 h 12"/>
                  <a:gd name="T18" fmla="*/ 6 w 18"/>
                  <a:gd name="T19" fmla="*/ 12 h 12"/>
                  <a:gd name="T20" fmla="*/ 6 w 18"/>
                  <a:gd name="T21" fmla="*/ 12 h 12"/>
                  <a:gd name="T22" fmla="*/ 12 w 18"/>
                  <a:gd name="T23" fmla="*/ 12 h 12"/>
                  <a:gd name="T24" fmla="*/ 12 w 18"/>
                  <a:gd name="T25" fmla="*/ 12 h 12"/>
                  <a:gd name="T26" fmla="*/ 18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2" y="0"/>
                    </a:lnTo>
                    <a:lnTo>
                      <a:pt x="6" y="0"/>
                    </a:lnTo>
                    <a:lnTo>
                      <a:pt x="0" y="6"/>
                    </a:lnTo>
                    <a:lnTo>
                      <a:pt x="6" y="6"/>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4" name="Freeform 908"/>
              <p:cNvSpPr>
                <a:spLocks/>
              </p:cNvSpPr>
              <p:nvPr/>
            </p:nvSpPr>
            <p:spPr bwMode="auto">
              <a:xfrm>
                <a:off x="1916" y="2549"/>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6 h 12"/>
                  <a:gd name="T14" fmla="*/ 6 w 18"/>
                  <a:gd name="T15" fmla="*/ 6 h 12"/>
                  <a:gd name="T16" fmla="*/ 6 w 18"/>
                  <a:gd name="T17" fmla="*/ 6 h 12"/>
                  <a:gd name="T18" fmla="*/ 6 w 18"/>
                  <a:gd name="T19" fmla="*/ 12 h 12"/>
                  <a:gd name="T20" fmla="*/ 6 w 18"/>
                  <a:gd name="T21" fmla="*/ 12 h 12"/>
                  <a:gd name="T22" fmla="*/ 12 w 18"/>
                  <a:gd name="T23" fmla="*/ 12 h 12"/>
                  <a:gd name="T24" fmla="*/ 12 w 18"/>
                  <a:gd name="T25" fmla="*/ 12 h 12"/>
                  <a:gd name="T26" fmla="*/ 18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2" y="0"/>
                    </a:lnTo>
                    <a:lnTo>
                      <a:pt x="6" y="0"/>
                    </a:lnTo>
                    <a:lnTo>
                      <a:pt x="0" y="6"/>
                    </a:lnTo>
                    <a:lnTo>
                      <a:pt x="6" y="6"/>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5" name="Freeform 909"/>
              <p:cNvSpPr>
                <a:spLocks/>
              </p:cNvSpPr>
              <p:nvPr/>
            </p:nvSpPr>
            <p:spPr bwMode="auto">
              <a:xfrm>
                <a:off x="1934" y="2543"/>
                <a:ext cx="18" cy="12"/>
              </a:xfrm>
              <a:custGeom>
                <a:avLst/>
                <a:gdLst>
                  <a:gd name="T0" fmla="*/ 12 w 18"/>
                  <a:gd name="T1" fmla="*/ 6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2 w 18"/>
                  <a:gd name="T31" fmla="*/ 6 h 12"/>
                  <a:gd name="T32" fmla="*/ 12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6"/>
                    </a:moveTo>
                    <a:lnTo>
                      <a:pt x="12" y="0"/>
                    </a:lnTo>
                    <a:lnTo>
                      <a:pt x="6" y="0"/>
                    </a:lnTo>
                    <a:lnTo>
                      <a:pt x="0" y="6"/>
                    </a:lnTo>
                    <a:lnTo>
                      <a:pt x="0" y="12"/>
                    </a:lnTo>
                    <a:lnTo>
                      <a:pt x="6" y="12"/>
                    </a:lnTo>
                    <a:lnTo>
                      <a:pt x="12" y="12"/>
                    </a:lnTo>
                    <a:lnTo>
                      <a:pt x="18" y="6"/>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6" name="Freeform 910"/>
              <p:cNvSpPr>
                <a:spLocks/>
              </p:cNvSpPr>
              <p:nvPr/>
            </p:nvSpPr>
            <p:spPr bwMode="auto">
              <a:xfrm>
                <a:off x="1934" y="2543"/>
                <a:ext cx="18" cy="12"/>
              </a:xfrm>
              <a:custGeom>
                <a:avLst/>
                <a:gdLst>
                  <a:gd name="T0" fmla="*/ 12 w 18"/>
                  <a:gd name="T1" fmla="*/ 6 h 12"/>
                  <a:gd name="T2" fmla="*/ 12 w 18"/>
                  <a:gd name="T3" fmla="*/ 0 h 12"/>
                  <a:gd name="T4" fmla="*/ 6 w 18"/>
                  <a:gd name="T5" fmla="*/ 0 h 12"/>
                  <a:gd name="T6" fmla="*/ 6 w 18"/>
                  <a:gd name="T7" fmla="*/ 0 h 12"/>
                  <a:gd name="T8" fmla="*/ 6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6 h 12"/>
                  <a:gd name="T30" fmla="*/ 12 w 18"/>
                  <a:gd name="T31" fmla="*/ 6 h 12"/>
                  <a:gd name="T32" fmla="*/ 12 w 18"/>
                  <a:gd name="T33" fmla="*/ 6 h 12"/>
                  <a:gd name="T34" fmla="*/ 12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6"/>
                    </a:moveTo>
                    <a:lnTo>
                      <a:pt x="12" y="0"/>
                    </a:lnTo>
                    <a:lnTo>
                      <a:pt x="6" y="0"/>
                    </a:lnTo>
                    <a:lnTo>
                      <a:pt x="0" y="6"/>
                    </a:lnTo>
                    <a:lnTo>
                      <a:pt x="0" y="12"/>
                    </a:lnTo>
                    <a:lnTo>
                      <a:pt x="6" y="12"/>
                    </a:lnTo>
                    <a:lnTo>
                      <a:pt x="12" y="12"/>
                    </a:lnTo>
                    <a:lnTo>
                      <a:pt x="18" y="6"/>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7" name="Freeform 911"/>
              <p:cNvSpPr>
                <a:spLocks/>
              </p:cNvSpPr>
              <p:nvPr/>
            </p:nvSpPr>
            <p:spPr bwMode="auto">
              <a:xfrm>
                <a:off x="1952" y="2537"/>
                <a:ext cx="12" cy="12"/>
              </a:xfrm>
              <a:custGeom>
                <a:avLst/>
                <a:gdLst>
                  <a:gd name="T0" fmla="*/ 12 w 12"/>
                  <a:gd name="T1" fmla="*/ 0 h 12"/>
                  <a:gd name="T2" fmla="*/ 6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8" name="Freeform 912"/>
              <p:cNvSpPr>
                <a:spLocks/>
              </p:cNvSpPr>
              <p:nvPr/>
            </p:nvSpPr>
            <p:spPr bwMode="auto">
              <a:xfrm>
                <a:off x="1952" y="2537"/>
                <a:ext cx="12" cy="12"/>
              </a:xfrm>
              <a:custGeom>
                <a:avLst/>
                <a:gdLst>
                  <a:gd name="T0" fmla="*/ 12 w 12"/>
                  <a:gd name="T1" fmla="*/ 0 h 12"/>
                  <a:gd name="T2" fmla="*/ 6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79" name="Freeform 913"/>
              <p:cNvSpPr>
                <a:spLocks/>
              </p:cNvSpPr>
              <p:nvPr/>
            </p:nvSpPr>
            <p:spPr bwMode="auto">
              <a:xfrm>
                <a:off x="1964" y="2525"/>
                <a:ext cx="12" cy="18"/>
              </a:xfrm>
              <a:custGeom>
                <a:avLst/>
                <a:gdLst>
                  <a:gd name="T0" fmla="*/ 12 w 12"/>
                  <a:gd name="T1" fmla="*/ 6 h 18"/>
                  <a:gd name="T2" fmla="*/ 12 w 12"/>
                  <a:gd name="T3" fmla="*/ 0 h 18"/>
                  <a:gd name="T4" fmla="*/ 6 w 12"/>
                  <a:gd name="T5" fmla="*/ 0 h 18"/>
                  <a:gd name="T6" fmla="*/ 0 w 12"/>
                  <a:gd name="T7" fmla="*/ 6 h 18"/>
                  <a:gd name="T8" fmla="*/ 0 w 12"/>
                  <a:gd name="T9" fmla="*/ 6 h 18"/>
                  <a:gd name="T10" fmla="*/ 0 w 12"/>
                  <a:gd name="T11" fmla="*/ 6 h 18"/>
                  <a:gd name="T12" fmla="*/ 0 w 12"/>
                  <a:gd name="T13" fmla="*/ 12 h 18"/>
                  <a:gd name="T14" fmla="*/ 0 w 12"/>
                  <a:gd name="T15" fmla="*/ 12 h 18"/>
                  <a:gd name="T16" fmla="*/ 0 w 12"/>
                  <a:gd name="T17" fmla="*/ 12 h 18"/>
                  <a:gd name="T18" fmla="*/ 6 w 12"/>
                  <a:gd name="T19" fmla="*/ 18 h 18"/>
                  <a:gd name="T20" fmla="*/ 6 w 12"/>
                  <a:gd name="T21" fmla="*/ 18 h 18"/>
                  <a:gd name="T22" fmla="*/ 12 w 12"/>
                  <a:gd name="T23" fmla="*/ 12 h 18"/>
                  <a:gd name="T24" fmla="*/ 12 w 12"/>
                  <a:gd name="T25" fmla="*/ 12 h 18"/>
                  <a:gd name="T26" fmla="*/ 12 w 12"/>
                  <a:gd name="T27" fmla="*/ 12 h 18"/>
                  <a:gd name="T28" fmla="*/ 12 w 12"/>
                  <a:gd name="T29" fmla="*/ 6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0"/>
                    </a:lnTo>
                    <a:lnTo>
                      <a:pt x="6" y="0"/>
                    </a:lnTo>
                    <a:lnTo>
                      <a:pt x="0" y="6"/>
                    </a:lnTo>
                    <a:lnTo>
                      <a:pt x="0" y="12"/>
                    </a:lnTo>
                    <a:lnTo>
                      <a:pt x="6" y="18"/>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0" name="Freeform 914"/>
              <p:cNvSpPr>
                <a:spLocks/>
              </p:cNvSpPr>
              <p:nvPr/>
            </p:nvSpPr>
            <p:spPr bwMode="auto">
              <a:xfrm>
                <a:off x="1964" y="2525"/>
                <a:ext cx="12" cy="18"/>
              </a:xfrm>
              <a:custGeom>
                <a:avLst/>
                <a:gdLst>
                  <a:gd name="T0" fmla="*/ 12 w 12"/>
                  <a:gd name="T1" fmla="*/ 6 h 18"/>
                  <a:gd name="T2" fmla="*/ 12 w 12"/>
                  <a:gd name="T3" fmla="*/ 0 h 18"/>
                  <a:gd name="T4" fmla="*/ 6 w 12"/>
                  <a:gd name="T5" fmla="*/ 0 h 18"/>
                  <a:gd name="T6" fmla="*/ 0 w 12"/>
                  <a:gd name="T7" fmla="*/ 6 h 18"/>
                  <a:gd name="T8" fmla="*/ 0 w 12"/>
                  <a:gd name="T9" fmla="*/ 6 h 18"/>
                  <a:gd name="T10" fmla="*/ 0 w 12"/>
                  <a:gd name="T11" fmla="*/ 6 h 18"/>
                  <a:gd name="T12" fmla="*/ 0 w 12"/>
                  <a:gd name="T13" fmla="*/ 12 h 18"/>
                  <a:gd name="T14" fmla="*/ 0 w 12"/>
                  <a:gd name="T15" fmla="*/ 12 h 18"/>
                  <a:gd name="T16" fmla="*/ 0 w 12"/>
                  <a:gd name="T17" fmla="*/ 12 h 18"/>
                  <a:gd name="T18" fmla="*/ 6 w 12"/>
                  <a:gd name="T19" fmla="*/ 18 h 18"/>
                  <a:gd name="T20" fmla="*/ 6 w 12"/>
                  <a:gd name="T21" fmla="*/ 18 h 18"/>
                  <a:gd name="T22" fmla="*/ 12 w 12"/>
                  <a:gd name="T23" fmla="*/ 12 h 18"/>
                  <a:gd name="T24" fmla="*/ 12 w 12"/>
                  <a:gd name="T25" fmla="*/ 12 h 18"/>
                  <a:gd name="T26" fmla="*/ 12 w 12"/>
                  <a:gd name="T27" fmla="*/ 12 h 18"/>
                  <a:gd name="T28" fmla="*/ 12 w 12"/>
                  <a:gd name="T29" fmla="*/ 6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0"/>
                    </a:lnTo>
                    <a:lnTo>
                      <a:pt x="6" y="0"/>
                    </a:lnTo>
                    <a:lnTo>
                      <a:pt x="0" y="6"/>
                    </a:lnTo>
                    <a:lnTo>
                      <a:pt x="0" y="12"/>
                    </a:lnTo>
                    <a:lnTo>
                      <a:pt x="6" y="18"/>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1" name="Freeform 915"/>
              <p:cNvSpPr>
                <a:spLocks/>
              </p:cNvSpPr>
              <p:nvPr/>
            </p:nvSpPr>
            <p:spPr bwMode="auto">
              <a:xfrm>
                <a:off x="1976" y="2519"/>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0"/>
                    </a:lnTo>
                    <a:lnTo>
                      <a:pt x="0" y="6"/>
                    </a:lnTo>
                    <a:lnTo>
                      <a:pt x="0" y="12"/>
                    </a:lnTo>
                    <a:lnTo>
                      <a:pt x="6" y="12"/>
                    </a:lnTo>
                    <a:lnTo>
                      <a:pt x="12"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2" name="Freeform 916"/>
              <p:cNvSpPr>
                <a:spLocks/>
              </p:cNvSpPr>
              <p:nvPr/>
            </p:nvSpPr>
            <p:spPr bwMode="auto">
              <a:xfrm>
                <a:off x="1976" y="2519"/>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0 w 18"/>
                  <a:gd name="T15" fmla="*/ 12 h 12"/>
                  <a:gd name="T16" fmla="*/ 0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0"/>
                    </a:lnTo>
                    <a:lnTo>
                      <a:pt x="0" y="6"/>
                    </a:lnTo>
                    <a:lnTo>
                      <a:pt x="0" y="12"/>
                    </a:lnTo>
                    <a:lnTo>
                      <a:pt x="6" y="12"/>
                    </a:lnTo>
                    <a:lnTo>
                      <a:pt x="12"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3" name="Freeform 917"/>
              <p:cNvSpPr>
                <a:spLocks/>
              </p:cNvSpPr>
              <p:nvPr/>
            </p:nvSpPr>
            <p:spPr bwMode="auto">
              <a:xfrm>
                <a:off x="1988" y="2507"/>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2 w 18"/>
                  <a:gd name="T29" fmla="*/ 6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0" y="0"/>
                    </a:lnTo>
                    <a:lnTo>
                      <a:pt x="0" y="6"/>
                    </a:lnTo>
                    <a:lnTo>
                      <a:pt x="6" y="12"/>
                    </a:lnTo>
                    <a:lnTo>
                      <a:pt x="12" y="12"/>
                    </a:lnTo>
                    <a:lnTo>
                      <a:pt x="18" y="6"/>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4" name="Freeform 918"/>
              <p:cNvSpPr>
                <a:spLocks/>
              </p:cNvSpPr>
              <p:nvPr/>
            </p:nvSpPr>
            <p:spPr bwMode="auto">
              <a:xfrm>
                <a:off x="1988" y="2507"/>
                <a:ext cx="18" cy="12"/>
              </a:xfrm>
              <a:custGeom>
                <a:avLst/>
                <a:gdLst>
                  <a:gd name="T0" fmla="*/ 12 w 18"/>
                  <a:gd name="T1" fmla="*/ 0 h 12"/>
                  <a:gd name="T2" fmla="*/ 6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2 w 18"/>
                  <a:gd name="T29" fmla="*/ 6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0" y="0"/>
                    </a:lnTo>
                    <a:lnTo>
                      <a:pt x="0" y="6"/>
                    </a:lnTo>
                    <a:lnTo>
                      <a:pt x="6" y="12"/>
                    </a:lnTo>
                    <a:lnTo>
                      <a:pt x="12" y="12"/>
                    </a:lnTo>
                    <a:lnTo>
                      <a:pt x="18" y="6"/>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5" name="Freeform 919"/>
              <p:cNvSpPr>
                <a:spLocks/>
              </p:cNvSpPr>
              <p:nvPr/>
            </p:nvSpPr>
            <p:spPr bwMode="auto">
              <a:xfrm>
                <a:off x="2000" y="2495"/>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6" name="Freeform 920"/>
              <p:cNvSpPr>
                <a:spLocks/>
              </p:cNvSpPr>
              <p:nvPr/>
            </p:nvSpPr>
            <p:spPr bwMode="auto">
              <a:xfrm>
                <a:off x="2000" y="2495"/>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7" name="Freeform 921"/>
              <p:cNvSpPr>
                <a:spLocks/>
              </p:cNvSpPr>
              <p:nvPr/>
            </p:nvSpPr>
            <p:spPr bwMode="auto">
              <a:xfrm>
                <a:off x="1946" y="2291"/>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2 w 18"/>
                  <a:gd name="T21" fmla="*/ 6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0" y="12"/>
                    </a:lnTo>
                    <a:lnTo>
                      <a:pt x="6" y="12"/>
                    </a:lnTo>
                    <a:lnTo>
                      <a:pt x="12" y="12"/>
                    </a:lnTo>
                    <a:lnTo>
                      <a:pt x="18" y="12"/>
                    </a:lnTo>
                    <a:lnTo>
                      <a:pt x="18" y="6"/>
                    </a:lnTo>
                    <a:lnTo>
                      <a:pt x="12"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8" name="Freeform 922"/>
              <p:cNvSpPr>
                <a:spLocks/>
              </p:cNvSpPr>
              <p:nvPr/>
            </p:nvSpPr>
            <p:spPr bwMode="auto">
              <a:xfrm>
                <a:off x="1946" y="2291"/>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2 w 18"/>
                  <a:gd name="T21" fmla="*/ 6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0" y="12"/>
                    </a:lnTo>
                    <a:lnTo>
                      <a:pt x="6" y="12"/>
                    </a:lnTo>
                    <a:lnTo>
                      <a:pt x="12" y="12"/>
                    </a:lnTo>
                    <a:lnTo>
                      <a:pt x="18" y="12"/>
                    </a:lnTo>
                    <a:lnTo>
                      <a:pt x="18" y="6"/>
                    </a:lnTo>
                    <a:lnTo>
                      <a:pt x="12"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89" name="Freeform 923"/>
              <p:cNvSpPr>
                <a:spLocks/>
              </p:cNvSpPr>
              <p:nvPr/>
            </p:nvSpPr>
            <p:spPr bwMode="auto">
              <a:xfrm>
                <a:off x="1934" y="2285"/>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0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0" name="Freeform 924"/>
              <p:cNvSpPr>
                <a:spLocks/>
              </p:cNvSpPr>
              <p:nvPr/>
            </p:nvSpPr>
            <p:spPr bwMode="auto">
              <a:xfrm>
                <a:off x="1934" y="2285"/>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0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1" name="Freeform 925"/>
              <p:cNvSpPr>
                <a:spLocks/>
              </p:cNvSpPr>
              <p:nvPr/>
            </p:nvSpPr>
            <p:spPr bwMode="auto">
              <a:xfrm>
                <a:off x="1916" y="2279"/>
                <a:ext cx="12" cy="12"/>
              </a:xfrm>
              <a:custGeom>
                <a:avLst/>
                <a:gdLst>
                  <a:gd name="T0" fmla="*/ 0 w 12"/>
                  <a:gd name="T1" fmla="*/ 6 h 12"/>
                  <a:gd name="T2" fmla="*/ 0 w 12"/>
                  <a:gd name="T3" fmla="*/ 12 h 12"/>
                  <a:gd name="T4" fmla="*/ 0 w 12"/>
                  <a:gd name="T5" fmla="*/ 12 h 12"/>
                  <a:gd name="T6" fmla="*/ 6 w 12"/>
                  <a:gd name="T7" fmla="*/ 12 h 12"/>
                  <a:gd name="T8" fmla="*/ 6 w 12"/>
                  <a:gd name="T9" fmla="*/ 12 h 12"/>
                  <a:gd name="T10" fmla="*/ 12 w 12"/>
                  <a:gd name="T11" fmla="*/ 12 h 12"/>
                  <a:gd name="T12" fmla="*/ 12 w 12"/>
                  <a:gd name="T13" fmla="*/ 12 h 12"/>
                  <a:gd name="T14" fmla="*/ 12 w 12"/>
                  <a:gd name="T15" fmla="*/ 12 h 12"/>
                  <a:gd name="T16" fmla="*/ 12 w 12"/>
                  <a:gd name="T17" fmla="*/ 12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6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12"/>
                    </a:lnTo>
                    <a:lnTo>
                      <a:pt x="6" y="12"/>
                    </a:lnTo>
                    <a:lnTo>
                      <a:pt x="12" y="12"/>
                    </a:lnTo>
                    <a:lnTo>
                      <a:pt x="12"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2" name="Freeform 926"/>
              <p:cNvSpPr>
                <a:spLocks/>
              </p:cNvSpPr>
              <p:nvPr/>
            </p:nvSpPr>
            <p:spPr bwMode="auto">
              <a:xfrm>
                <a:off x="1916" y="2279"/>
                <a:ext cx="12" cy="12"/>
              </a:xfrm>
              <a:custGeom>
                <a:avLst/>
                <a:gdLst>
                  <a:gd name="T0" fmla="*/ 0 w 12"/>
                  <a:gd name="T1" fmla="*/ 6 h 12"/>
                  <a:gd name="T2" fmla="*/ 0 w 12"/>
                  <a:gd name="T3" fmla="*/ 12 h 12"/>
                  <a:gd name="T4" fmla="*/ 0 w 12"/>
                  <a:gd name="T5" fmla="*/ 12 h 12"/>
                  <a:gd name="T6" fmla="*/ 6 w 12"/>
                  <a:gd name="T7" fmla="*/ 12 h 12"/>
                  <a:gd name="T8" fmla="*/ 6 w 12"/>
                  <a:gd name="T9" fmla="*/ 12 h 12"/>
                  <a:gd name="T10" fmla="*/ 12 w 12"/>
                  <a:gd name="T11" fmla="*/ 12 h 12"/>
                  <a:gd name="T12" fmla="*/ 12 w 12"/>
                  <a:gd name="T13" fmla="*/ 12 h 12"/>
                  <a:gd name="T14" fmla="*/ 12 w 12"/>
                  <a:gd name="T15" fmla="*/ 12 h 12"/>
                  <a:gd name="T16" fmla="*/ 12 w 12"/>
                  <a:gd name="T17" fmla="*/ 12 h 12"/>
                  <a:gd name="T18" fmla="*/ 12 w 12"/>
                  <a:gd name="T19" fmla="*/ 6 h 12"/>
                  <a:gd name="T20" fmla="*/ 12 w 12"/>
                  <a:gd name="T21" fmla="*/ 0 h 12"/>
                  <a:gd name="T22" fmla="*/ 12 w 12"/>
                  <a:gd name="T23" fmla="*/ 0 h 12"/>
                  <a:gd name="T24" fmla="*/ 12 w 12"/>
                  <a:gd name="T25" fmla="*/ 0 h 12"/>
                  <a:gd name="T26" fmla="*/ 6 w 12"/>
                  <a:gd name="T27" fmla="*/ 0 h 12"/>
                  <a:gd name="T28" fmla="*/ 0 w 12"/>
                  <a:gd name="T29" fmla="*/ 6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12"/>
                    </a:lnTo>
                    <a:lnTo>
                      <a:pt x="6" y="12"/>
                    </a:lnTo>
                    <a:lnTo>
                      <a:pt x="12" y="12"/>
                    </a:lnTo>
                    <a:lnTo>
                      <a:pt x="12"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3" name="Freeform 927"/>
              <p:cNvSpPr>
                <a:spLocks/>
              </p:cNvSpPr>
              <p:nvPr/>
            </p:nvSpPr>
            <p:spPr bwMode="auto">
              <a:xfrm>
                <a:off x="1898" y="227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2 w 18"/>
                  <a:gd name="T13" fmla="*/ 6 h 12"/>
                  <a:gd name="T14" fmla="*/ 18 w 18"/>
                  <a:gd name="T15" fmla="*/ 6 h 12"/>
                  <a:gd name="T16" fmla="*/ 18 w 18"/>
                  <a:gd name="T17" fmla="*/ 6 h 12"/>
                  <a:gd name="T18" fmla="*/ 18 w 18"/>
                  <a:gd name="T19" fmla="*/ 0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6" y="12"/>
                    </a:lnTo>
                    <a:lnTo>
                      <a:pt x="12" y="12"/>
                    </a:lnTo>
                    <a:lnTo>
                      <a:pt x="12" y="6"/>
                    </a:lnTo>
                    <a:lnTo>
                      <a:pt x="18" y="6"/>
                    </a:lnTo>
                    <a:lnTo>
                      <a:pt x="18" y="0"/>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4" name="Freeform 928"/>
              <p:cNvSpPr>
                <a:spLocks/>
              </p:cNvSpPr>
              <p:nvPr/>
            </p:nvSpPr>
            <p:spPr bwMode="auto">
              <a:xfrm>
                <a:off x="1898" y="2279"/>
                <a:ext cx="18" cy="12"/>
              </a:xfrm>
              <a:custGeom>
                <a:avLst/>
                <a:gdLst>
                  <a:gd name="T0" fmla="*/ 0 w 18"/>
                  <a:gd name="T1" fmla="*/ 6 h 12"/>
                  <a:gd name="T2" fmla="*/ 0 w 18"/>
                  <a:gd name="T3" fmla="*/ 6 h 12"/>
                  <a:gd name="T4" fmla="*/ 6 w 18"/>
                  <a:gd name="T5" fmla="*/ 12 h 12"/>
                  <a:gd name="T6" fmla="*/ 6 w 18"/>
                  <a:gd name="T7" fmla="*/ 12 h 12"/>
                  <a:gd name="T8" fmla="*/ 6 w 18"/>
                  <a:gd name="T9" fmla="*/ 12 h 12"/>
                  <a:gd name="T10" fmla="*/ 12 w 18"/>
                  <a:gd name="T11" fmla="*/ 12 h 12"/>
                  <a:gd name="T12" fmla="*/ 12 w 18"/>
                  <a:gd name="T13" fmla="*/ 6 h 12"/>
                  <a:gd name="T14" fmla="*/ 18 w 18"/>
                  <a:gd name="T15" fmla="*/ 6 h 12"/>
                  <a:gd name="T16" fmla="*/ 18 w 18"/>
                  <a:gd name="T17" fmla="*/ 6 h 12"/>
                  <a:gd name="T18" fmla="*/ 18 w 18"/>
                  <a:gd name="T19" fmla="*/ 0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6" y="12"/>
                    </a:lnTo>
                    <a:lnTo>
                      <a:pt x="12" y="12"/>
                    </a:lnTo>
                    <a:lnTo>
                      <a:pt x="12" y="6"/>
                    </a:lnTo>
                    <a:lnTo>
                      <a:pt x="18" y="6"/>
                    </a:lnTo>
                    <a:lnTo>
                      <a:pt x="18" y="0"/>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5" name="Freeform 929"/>
              <p:cNvSpPr>
                <a:spLocks/>
              </p:cNvSpPr>
              <p:nvPr/>
            </p:nvSpPr>
            <p:spPr bwMode="auto">
              <a:xfrm>
                <a:off x="1880" y="2273"/>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2 w 18"/>
                  <a:gd name="T11" fmla="*/ 12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6" y="12"/>
                    </a:lnTo>
                    <a:lnTo>
                      <a:pt x="12" y="18"/>
                    </a:lnTo>
                    <a:lnTo>
                      <a:pt x="12" y="12"/>
                    </a:lnTo>
                    <a:lnTo>
                      <a:pt x="18" y="12"/>
                    </a:lnTo>
                    <a:lnTo>
                      <a:pt x="18" y="6"/>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6" name="Freeform 930"/>
              <p:cNvSpPr>
                <a:spLocks/>
              </p:cNvSpPr>
              <p:nvPr/>
            </p:nvSpPr>
            <p:spPr bwMode="auto">
              <a:xfrm>
                <a:off x="1880" y="2273"/>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2 w 18"/>
                  <a:gd name="T11" fmla="*/ 12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6" y="12"/>
                    </a:lnTo>
                    <a:lnTo>
                      <a:pt x="12" y="18"/>
                    </a:lnTo>
                    <a:lnTo>
                      <a:pt x="12" y="12"/>
                    </a:lnTo>
                    <a:lnTo>
                      <a:pt x="18" y="12"/>
                    </a:lnTo>
                    <a:lnTo>
                      <a:pt x="18" y="6"/>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7" name="Freeform 931"/>
              <p:cNvSpPr>
                <a:spLocks/>
              </p:cNvSpPr>
              <p:nvPr/>
            </p:nvSpPr>
            <p:spPr bwMode="auto">
              <a:xfrm>
                <a:off x="1868" y="2273"/>
                <a:ext cx="12" cy="18"/>
              </a:xfrm>
              <a:custGeom>
                <a:avLst/>
                <a:gdLst>
                  <a:gd name="T0" fmla="*/ 0 w 12"/>
                  <a:gd name="T1" fmla="*/ 12 h 18"/>
                  <a:gd name="T2" fmla="*/ 0 w 12"/>
                  <a:gd name="T3" fmla="*/ 12 h 18"/>
                  <a:gd name="T4" fmla="*/ 0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2"/>
                    </a:lnTo>
                    <a:lnTo>
                      <a:pt x="0" y="18"/>
                    </a:lnTo>
                    <a:lnTo>
                      <a:pt x="6"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8" name="Freeform 932"/>
              <p:cNvSpPr>
                <a:spLocks/>
              </p:cNvSpPr>
              <p:nvPr/>
            </p:nvSpPr>
            <p:spPr bwMode="auto">
              <a:xfrm>
                <a:off x="1868" y="2273"/>
                <a:ext cx="12" cy="18"/>
              </a:xfrm>
              <a:custGeom>
                <a:avLst/>
                <a:gdLst>
                  <a:gd name="T0" fmla="*/ 0 w 12"/>
                  <a:gd name="T1" fmla="*/ 12 h 18"/>
                  <a:gd name="T2" fmla="*/ 0 w 12"/>
                  <a:gd name="T3" fmla="*/ 12 h 18"/>
                  <a:gd name="T4" fmla="*/ 0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6 w 12"/>
                  <a:gd name="T23" fmla="*/ 0 h 18"/>
                  <a:gd name="T24" fmla="*/ 6 w 12"/>
                  <a:gd name="T25" fmla="*/ 0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2"/>
                    </a:lnTo>
                    <a:lnTo>
                      <a:pt x="0" y="18"/>
                    </a:lnTo>
                    <a:lnTo>
                      <a:pt x="6"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99" name="Freeform 933"/>
              <p:cNvSpPr>
                <a:spLocks/>
              </p:cNvSpPr>
              <p:nvPr/>
            </p:nvSpPr>
            <p:spPr bwMode="auto">
              <a:xfrm>
                <a:off x="1850" y="2279"/>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12"/>
                    </a:lnTo>
                    <a:lnTo>
                      <a:pt x="6" y="12"/>
                    </a:lnTo>
                    <a:lnTo>
                      <a:pt x="12"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0" name="Freeform 934"/>
              <p:cNvSpPr>
                <a:spLocks/>
              </p:cNvSpPr>
              <p:nvPr/>
            </p:nvSpPr>
            <p:spPr bwMode="auto">
              <a:xfrm>
                <a:off x="1850" y="2279"/>
                <a:ext cx="12" cy="12"/>
              </a:xfrm>
              <a:custGeom>
                <a:avLst/>
                <a:gdLst>
                  <a:gd name="T0" fmla="*/ 0 w 12"/>
                  <a:gd name="T1" fmla="*/ 6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12 w 12"/>
                  <a:gd name="T19" fmla="*/ 0 h 12"/>
                  <a:gd name="T20" fmla="*/ 6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12"/>
                    </a:lnTo>
                    <a:lnTo>
                      <a:pt x="6" y="12"/>
                    </a:lnTo>
                    <a:lnTo>
                      <a:pt x="12"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1" name="Freeform 935"/>
              <p:cNvSpPr>
                <a:spLocks/>
              </p:cNvSpPr>
              <p:nvPr/>
            </p:nvSpPr>
            <p:spPr bwMode="auto">
              <a:xfrm>
                <a:off x="1832" y="2279"/>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2 w 18"/>
                  <a:gd name="T11" fmla="*/ 12 h 18"/>
                  <a:gd name="T12" fmla="*/ 18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0 w 18"/>
                  <a:gd name="T27" fmla="*/ 6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2"/>
                    </a:lnTo>
                    <a:lnTo>
                      <a:pt x="6" y="18"/>
                    </a:lnTo>
                    <a:lnTo>
                      <a:pt x="12" y="18"/>
                    </a:lnTo>
                    <a:lnTo>
                      <a:pt x="12" y="12"/>
                    </a:lnTo>
                    <a:lnTo>
                      <a:pt x="18" y="12"/>
                    </a:lnTo>
                    <a:lnTo>
                      <a:pt x="18" y="6"/>
                    </a:lnTo>
                    <a:lnTo>
                      <a:pt x="12" y="6"/>
                    </a:lnTo>
                    <a:lnTo>
                      <a:pt x="12" y="0"/>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2" name="Freeform 936"/>
              <p:cNvSpPr>
                <a:spLocks/>
              </p:cNvSpPr>
              <p:nvPr/>
            </p:nvSpPr>
            <p:spPr bwMode="auto">
              <a:xfrm>
                <a:off x="1832" y="2279"/>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2 w 18"/>
                  <a:gd name="T11" fmla="*/ 12 h 18"/>
                  <a:gd name="T12" fmla="*/ 18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0 w 18"/>
                  <a:gd name="T27" fmla="*/ 6 h 18"/>
                  <a:gd name="T28" fmla="*/ 0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6" y="12"/>
                    </a:lnTo>
                    <a:lnTo>
                      <a:pt x="6" y="18"/>
                    </a:lnTo>
                    <a:lnTo>
                      <a:pt x="12" y="18"/>
                    </a:lnTo>
                    <a:lnTo>
                      <a:pt x="12" y="12"/>
                    </a:lnTo>
                    <a:lnTo>
                      <a:pt x="18" y="12"/>
                    </a:lnTo>
                    <a:lnTo>
                      <a:pt x="18" y="6"/>
                    </a:lnTo>
                    <a:lnTo>
                      <a:pt x="12" y="6"/>
                    </a:lnTo>
                    <a:lnTo>
                      <a:pt x="12" y="0"/>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3" name="Freeform 937"/>
              <p:cNvSpPr>
                <a:spLocks/>
              </p:cNvSpPr>
              <p:nvPr/>
            </p:nvSpPr>
            <p:spPr bwMode="auto">
              <a:xfrm>
                <a:off x="1820" y="2285"/>
                <a:ext cx="12" cy="12"/>
              </a:xfrm>
              <a:custGeom>
                <a:avLst/>
                <a:gdLst>
                  <a:gd name="T0" fmla="*/ 0 w 12"/>
                  <a:gd name="T1" fmla="*/ 12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0" y="12"/>
                    </a:lnTo>
                    <a:lnTo>
                      <a:pt x="6" y="12"/>
                    </a:lnTo>
                    <a:lnTo>
                      <a:pt x="12" y="12"/>
                    </a:lnTo>
                    <a:lnTo>
                      <a:pt x="12" y="6"/>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4" name="Freeform 938"/>
              <p:cNvSpPr>
                <a:spLocks/>
              </p:cNvSpPr>
              <p:nvPr/>
            </p:nvSpPr>
            <p:spPr bwMode="auto">
              <a:xfrm>
                <a:off x="1820" y="2285"/>
                <a:ext cx="12" cy="12"/>
              </a:xfrm>
              <a:custGeom>
                <a:avLst/>
                <a:gdLst>
                  <a:gd name="T0" fmla="*/ 0 w 12"/>
                  <a:gd name="T1" fmla="*/ 12 h 12"/>
                  <a:gd name="T2" fmla="*/ 0 w 12"/>
                  <a:gd name="T3" fmla="*/ 12 h 12"/>
                  <a:gd name="T4" fmla="*/ 6 w 12"/>
                  <a:gd name="T5" fmla="*/ 12 h 12"/>
                  <a:gd name="T6" fmla="*/ 6 w 12"/>
                  <a:gd name="T7" fmla="*/ 12 h 12"/>
                  <a:gd name="T8" fmla="*/ 6 w 12"/>
                  <a:gd name="T9" fmla="*/ 12 h 12"/>
                  <a:gd name="T10" fmla="*/ 12 w 12"/>
                  <a:gd name="T11" fmla="*/ 12 h 12"/>
                  <a:gd name="T12" fmla="*/ 12 w 12"/>
                  <a:gd name="T13" fmla="*/ 6 h 12"/>
                  <a:gd name="T14" fmla="*/ 12 w 12"/>
                  <a:gd name="T15" fmla="*/ 6 h 12"/>
                  <a:gd name="T16" fmla="*/ 12 w 12"/>
                  <a:gd name="T17" fmla="*/ 6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6" y="12"/>
                    </a:lnTo>
                    <a:lnTo>
                      <a:pt x="12" y="12"/>
                    </a:lnTo>
                    <a:lnTo>
                      <a:pt x="12" y="6"/>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5" name="Freeform 939"/>
              <p:cNvSpPr>
                <a:spLocks/>
              </p:cNvSpPr>
              <p:nvPr/>
            </p:nvSpPr>
            <p:spPr bwMode="auto">
              <a:xfrm>
                <a:off x="1802" y="2291"/>
                <a:ext cx="12" cy="18"/>
              </a:xfrm>
              <a:custGeom>
                <a:avLst/>
                <a:gdLst>
                  <a:gd name="T0" fmla="*/ 0 w 12"/>
                  <a:gd name="T1" fmla="*/ 12 h 18"/>
                  <a:gd name="T2" fmla="*/ 6 w 12"/>
                  <a:gd name="T3" fmla="*/ 18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12 w 12"/>
                  <a:gd name="T19" fmla="*/ 0 h 18"/>
                  <a:gd name="T20" fmla="*/ 6 w 12"/>
                  <a:gd name="T21" fmla="*/ 0 h 18"/>
                  <a:gd name="T22" fmla="*/ 6 w 12"/>
                  <a:gd name="T23" fmla="*/ 0 h 18"/>
                  <a:gd name="T24" fmla="*/ 6 w 12"/>
                  <a:gd name="T25" fmla="*/ 0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6" y="18"/>
                    </a:lnTo>
                    <a:lnTo>
                      <a:pt x="12" y="12"/>
                    </a:lnTo>
                    <a:lnTo>
                      <a:pt x="12" y="6"/>
                    </a:lnTo>
                    <a:lnTo>
                      <a:pt x="12" y="0"/>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6" name="Freeform 940"/>
              <p:cNvSpPr>
                <a:spLocks/>
              </p:cNvSpPr>
              <p:nvPr/>
            </p:nvSpPr>
            <p:spPr bwMode="auto">
              <a:xfrm>
                <a:off x="1802" y="2291"/>
                <a:ext cx="12" cy="18"/>
              </a:xfrm>
              <a:custGeom>
                <a:avLst/>
                <a:gdLst>
                  <a:gd name="T0" fmla="*/ 0 w 12"/>
                  <a:gd name="T1" fmla="*/ 12 h 18"/>
                  <a:gd name="T2" fmla="*/ 6 w 12"/>
                  <a:gd name="T3" fmla="*/ 18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12 w 12"/>
                  <a:gd name="T19" fmla="*/ 0 h 18"/>
                  <a:gd name="T20" fmla="*/ 6 w 12"/>
                  <a:gd name="T21" fmla="*/ 0 h 18"/>
                  <a:gd name="T22" fmla="*/ 6 w 12"/>
                  <a:gd name="T23" fmla="*/ 0 h 18"/>
                  <a:gd name="T24" fmla="*/ 6 w 12"/>
                  <a:gd name="T25" fmla="*/ 0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6" y="18"/>
                    </a:lnTo>
                    <a:lnTo>
                      <a:pt x="12" y="12"/>
                    </a:lnTo>
                    <a:lnTo>
                      <a:pt x="12" y="6"/>
                    </a:lnTo>
                    <a:lnTo>
                      <a:pt x="12" y="0"/>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7" name="Freeform 941"/>
              <p:cNvSpPr>
                <a:spLocks/>
              </p:cNvSpPr>
              <p:nvPr/>
            </p:nvSpPr>
            <p:spPr bwMode="auto">
              <a:xfrm>
                <a:off x="1790" y="230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0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0" y="12"/>
                    </a:ln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8" name="Freeform 942"/>
              <p:cNvSpPr>
                <a:spLocks/>
              </p:cNvSpPr>
              <p:nvPr/>
            </p:nvSpPr>
            <p:spPr bwMode="auto">
              <a:xfrm>
                <a:off x="1790" y="2303"/>
                <a:ext cx="12" cy="12"/>
              </a:xfrm>
              <a:custGeom>
                <a:avLst/>
                <a:gdLst>
                  <a:gd name="T0" fmla="*/ 0 w 12"/>
                  <a:gd name="T1" fmla="*/ 12 h 12"/>
                  <a:gd name="T2" fmla="*/ 0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0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09" name="Freeform 943"/>
              <p:cNvSpPr>
                <a:spLocks/>
              </p:cNvSpPr>
              <p:nvPr/>
            </p:nvSpPr>
            <p:spPr bwMode="auto">
              <a:xfrm>
                <a:off x="1772" y="2309"/>
                <a:ext cx="18" cy="18"/>
              </a:xfrm>
              <a:custGeom>
                <a:avLst/>
                <a:gdLst>
                  <a:gd name="T0" fmla="*/ 6 w 18"/>
                  <a:gd name="T1" fmla="*/ 12 h 18"/>
                  <a:gd name="T2" fmla="*/ 6 w 18"/>
                  <a:gd name="T3" fmla="*/ 18 h 18"/>
                  <a:gd name="T4" fmla="*/ 12 w 18"/>
                  <a:gd name="T5" fmla="*/ 18 h 18"/>
                  <a:gd name="T6" fmla="*/ 18 w 18"/>
                  <a:gd name="T7" fmla="*/ 12 h 18"/>
                  <a:gd name="T8" fmla="*/ 18 w 18"/>
                  <a:gd name="T9" fmla="*/ 12 h 18"/>
                  <a:gd name="T10" fmla="*/ 18 w 18"/>
                  <a:gd name="T11" fmla="*/ 12 h 18"/>
                  <a:gd name="T12" fmla="*/ 18 w 18"/>
                  <a:gd name="T13" fmla="*/ 6 h 18"/>
                  <a:gd name="T14" fmla="*/ 18 w 18"/>
                  <a:gd name="T15" fmla="*/ 6 h 18"/>
                  <a:gd name="T16" fmla="*/ 18 w 18"/>
                  <a:gd name="T17" fmla="*/ 6 h 18"/>
                  <a:gd name="T18" fmla="*/ 12 w 18"/>
                  <a:gd name="T19" fmla="*/ 0 h 18"/>
                  <a:gd name="T20" fmla="*/ 6 w 18"/>
                  <a:gd name="T21" fmla="*/ 0 h 18"/>
                  <a:gd name="T22" fmla="*/ 6 w 18"/>
                  <a:gd name="T23" fmla="*/ 6 h 18"/>
                  <a:gd name="T24" fmla="*/ 6 w 18"/>
                  <a:gd name="T25" fmla="*/ 6 h 18"/>
                  <a:gd name="T26" fmla="*/ 0 w 18"/>
                  <a:gd name="T27" fmla="*/ 6 h 18"/>
                  <a:gd name="T28" fmla="*/ 0 w 18"/>
                  <a:gd name="T29" fmla="*/ 12 h 18"/>
                  <a:gd name="T30" fmla="*/ 6 w 18"/>
                  <a:gd name="T31" fmla="*/ 12 h 18"/>
                  <a:gd name="T32" fmla="*/ 6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2"/>
                    </a:moveTo>
                    <a:lnTo>
                      <a:pt x="6" y="18"/>
                    </a:lnTo>
                    <a:lnTo>
                      <a:pt x="12" y="18"/>
                    </a:lnTo>
                    <a:lnTo>
                      <a:pt x="18" y="12"/>
                    </a:lnTo>
                    <a:lnTo>
                      <a:pt x="18" y="6"/>
                    </a:lnTo>
                    <a:lnTo>
                      <a:pt x="12" y="0"/>
                    </a:lnTo>
                    <a:lnTo>
                      <a:pt x="6" y="0"/>
                    </a:lnTo>
                    <a:lnTo>
                      <a:pt x="6" y="6"/>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0" name="Freeform 944"/>
              <p:cNvSpPr>
                <a:spLocks/>
              </p:cNvSpPr>
              <p:nvPr/>
            </p:nvSpPr>
            <p:spPr bwMode="auto">
              <a:xfrm>
                <a:off x="1772" y="2309"/>
                <a:ext cx="18" cy="18"/>
              </a:xfrm>
              <a:custGeom>
                <a:avLst/>
                <a:gdLst>
                  <a:gd name="T0" fmla="*/ 6 w 18"/>
                  <a:gd name="T1" fmla="*/ 12 h 18"/>
                  <a:gd name="T2" fmla="*/ 6 w 18"/>
                  <a:gd name="T3" fmla="*/ 18 h 18"/>
                  <a:gd name="T4" fmla="*/ 12 w 18"/>
                  <a:gd name="T5" fmla="*/ 18 h 18"/>
                  <a:gd name="T6" fmla="*/ 18 w 18"/>
                  <a:gd name="T7" fmla="*/ 12 h 18"/>
                  <a:gd name="T8" fmla="*/ 18 w 18"/>
                  <a:gd name="T9" fmla="*/ 12 h 18"/>
                  <a:gd name="T10" fmla="*/ 18 w 18"/>
                  <a:gd name="T11" fmla="*/ 12 h 18"/>
                  <a:gd name="T12" fmla="*/ 18 w 18"/>
                  <a:gd name="T13" fmla="*/ 6 h 18"/>
                  <a:gd name="T14" fmla="*/ 18 w 18"/>
                  <a:gd name="T15" fmla="*/ 6 h 18"/>
                  <a:gd name="T16" fmla="*/ 18 w 18"/>
                  <a:gd name="T17" fmla="*/ 6 h 18"/>
                  <a:gd name="T18" fmla="*/ 12 w 18"/>
                  <a:gd name="T19" fmla="*/ 0 h 18"/>
                  <a:gd name="T20" fmla="*/ 6 w 18"/>
                  <a:gd name="T21" fmla="*/ 0 h 18"/>
                  <a:gd name="T22" fmla="*/ 6 w 18"/>
                  <a:gd name="T23" fmla="*/ 6 h 18"/>
                  <a:gd name="T24" fmla="*/ 6 w 18"/>
                  <a:gd name="T25" fmla="*/ 6 h 18"/>
                  <a:gd name="T26" fmla="*/ 0 w 18"/>
                  <a:gd name="T27" fmla="*/ 6 h 18"/>
                  <a:gd name="T28" fmla="*/ 0 w 18"/>
                  <a:gd name="T29" fmla="*/ 12 h 18"/>
                  <a:gd name="T30" fmla="*/ 6 w 18"/>
                  <a:gd name="T31" fmla="*/ 12 h 18"/>
                  <a:gd name="T32" fmla="*/ 6 w 18"/>
                  <a:gd name="T33" fmla="*/ 12 h 18"/>
                  <a:gd name="T34" fmla="*/ 6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2"/>
                    </a:moveTo>
                    <a:lnTo>
                      <a:pt x="6" y="18"/>
                    </a:lnTo>
                    <a:lnTo>
                      <a:pt x="12" y="18"/>
                    </a:lnTo>
                    <a:lnTo>
                      <a:pt x="18" y="12"/>
                    </a:lnTo>
                    <a:lnTo>
                      <a:pt x="18" y="6"/>
                    </a:lnTo>
                    <a:lnTo>
                      <a:pt x="12" y="0"/>
                    </a:lnTo>
                    <a:lnTo>
                      <a:pt x="6" y="0"/>
                    </a:lnTo>
                    <a:lnTo>
                      <a:pt x="6" y="6"/>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1" name="Freeform 945"/>
              <p:cNvSpPr>
                <a:spLocks/>
              </p:cNvSpPr>
              <p:nvPr/>
            </p:nvSpPr>
            <p:spPr bwMode="auto">
              <a:xfrm>
                <a:off x="1760" y="2321"/>
                <a:ext cx="18" cy="12"/>
              </a:xfrm>
              <a:custGeom>
                <a:avLst/>
                <a:gdLst>
                  <a:gd name="T0" fmla="*/ 6 w 18"/>
                  <a:gd name="T1" fmla="*/ 12 h 12"/>
                  <a:gd name="T2" fmla="*/ 12 w 18"/>
                  <a:gd name="T3" fmla="*/ 12 h 12"/>
                  <a:gd name="T4" fmla="*/ 12 w 18"/>
                  <a:gd name="T5" fmla="*/ 12 h 12"/>
                  <a:gd name="T6" fmla="*/ 18 w 18"/>
                  <a:gd name="T7" fmla="*/ 12 h 12"/>
                  <a:gd name="T8" fmla="*/ 18 w 18"/>
                  <a:gd name="T9" fmla="*/ 12 h 12"/>
                  <a:gd name="T10" fmla="*/ 18 w 18"/>
                  <a:gd name="T11" fmla="*/ 12 h 12"/>
                  <a:gd name="T12" fmla="*/ 18 w 18"/>
                  <a:gd name="T13" fmla="*/ 6 h 12"/>
                  <a:gd name="T14" fmla="*/ 12 w 18"/>
                  <a:gd name="T15" fmla="*/ 6 h 12"/>
                  <a:gd name="T16" fmla="*/ 12 w 18"/>
                  <a:gd name="T17" fmla="*/ 6 h 12"/>
                  <a:gd name="T18" fmla="*/ 12 w 18"/>
                  <a:gd name="T19" fmla="*/ 0 h 12"/>
                  <a:gd name="T20" fmla="*/ 6 w 18"/>
                  <a:gd name="T21" fmla="*/ 0 h 12"/>
                  <a:gd name="T22" fmla="*/ 6 w 18"/>
                  <a:gd name="T23" fmla="*/ 6 h 12"/>
                  <a:gd name="T24" fmla="*/ 6 w 18"/>
                  <a:gd name="T25" fmla="*/ 6 h 12"/>
                  <a:gd name="T26" fmla="*/ 0 w 18"/>
                  <a:gd name="T27" fmla="*/ 6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12"/>
                    </a:lnTo>
                    <a:lnTo>
                      <a:pt x="18" y="6"/>
                    </a:lnTo>
                    <a:lnTo>
                      <a:pt x="12" y="6"/>
                    </a:lnTo>
                    <a:lnTo>
                      <a:pt x="12" y="0"/>
                    </a:lnTo>
                    <a:lnTo>
                      <a:pt x="6" y="0"/>
                    </a:lnTo>
                    <a:lnTo>
                      <a:pt x="6" y="6"/>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2" name="Freeform 946"/>
              <p:cNvSpPr>
                <a:spLocks/>
              </p:cNvSpPr>
              <p:nvPr/>
            </p:nvSpPr>
            <p:spPr bwMode="auto">
              <a:xfrm>
                <a:off x="1760" y="2321"/>
                <a:ext cx="18" cy="12"/>
              </a:xfrm>
              <a:custGeom>
                <a:avLst/>
                <a:gdLst>
                  <a:gd name="T0" fmla="*/ 6 w 18"/>
                  <a:gd name="T1" fmla="*/ 12 h 12"/>
                  <a:gd name="T2" fmla="*/ 12 w 18"/>
                  <a:gd name="T3" fmla="*/ 12 h 12"/>
                  <a:gd name="T4" fmla="*/ 12 w 18"/>
                  <a:gd name="T5" fmla="*/ 12 h 12"/>
                  <a:gd name="T6" fmla="*/ 18 w 18"/>
                  <a:gd name="T7" fmla="*/ 12 h 12"/>
                  <a:gd name="T8" fmla="*/ 18 w 18"/>
                  <a:gd name="T9" fmla="*/ 12 h 12"/>
                  <a:gd name="T10" fmla="*/ 18 w 18"/>
                  <a:gd name="T11" fmla="*/ 12 h 12"/>
                  <a:gd name="T12" fmla="*/ 18 w 18"/>
                  <a:gd name="T13" fmla="*/ 6 h 12"/>
                  <a:gd name="T14" fmla="*/ 12 w 18"/>
                  <a:gd name="T15" fmla="*/ 6 h 12"/>
                  <a:gd name="T16" fmla="*/ 12 w 18"/>
                  <a:gd name="T17" fmla="*/ 6 h 12"/>
                  <a:gd name="T18" fmla="*/ 12 w 18"/>
                  <a:gd name="T19" fmla="*/ 0 h 12"/>
                  <a:gd name="T20" fmla="*/ 6 w 18"/>
                  <a:gd name="T21" fmla="*/ 0 h 12"/>
                  <a:gd name="T22" fmla="*/ 6 w 18"/>
                  <a:gd name="T23" fmla="*/ 6 h 12"/>
                  <a:gd name="T24" fmla="*/ 6 w 18"/>
                  <a:gd name="T25" fmla="*/ 6 h 12"/>
                  <a:gd name="T26" fmla="*/ 0 w 18"/>
                  <a:gd name="T27" fmla="*/ 6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12"/>
                    </a:lnTo>
                    <a:lnTo>
                      <a:pt x="18" y="6"/>
                    </a:lnTo>
                    <a:lnTo>
                      <a:pt x="12" y="6"/>
                    </a:lnTo>
                    <a:lnTo>
                      <a:pt x="12" y="0"/>
                    </a:lnTo>
                    <a:lnTo>
                      <a:pt x="6" y="0"/>
                    </a:lnTo>
                    <a:lnTo>
                      <a:pt x="6" y="6"/>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3" name="Freeform 947"/>
              <p:cNvSpPr>
                <a:spLocks/>
              </p:cNvSpPr>
              <p:nvPr/>
            </p:nvSpPr>
            <p:spPr bwMode="auto">
              <a:xfrm>
                <a:off x="1754" y="2333"/>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4" name="Freeform 948"/>
              <p:cNvSpPr>
                <a:spLocks/>
              </p:cNvSpPr>
              <p:nvPr/>
            </p:nvSpPr>
            <p:spPr bwMode="auto">
              <a:xfrm>
                <a:off x="1754" y="2333"/>
                <a:ext cx="12" cy="12"/>
              </a:xfrm>
              <a:custGeom>
                <a:avLst/>
                <a:gdLst>
                  <a:gd name="T0" fmla="*/ 0 w 12"/>
                  <a:gd name="T1" fmla="*/ 12 h 12"/>
                  <a:gd name="T2" fmla="*/ 6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12 w 12"/>
                  <a:gd name="T15" fmla="*/ 0 h 12"/>
                  <a:gd name="T16" fmla="*/ 12 w 12"/>
                  <a:gd name="T17" fmla="*/ 0 h 12"/>
                  <a:gd name="T18" fmla="*/ 6 w 12"/>
                  <a:gd name="T19" fmla="*/ 0 h 12"/>
                  <a:gd name="T20" fmla="*/ 0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5" name="Freeform 949"/>
              <p:cNvSpPr>
                <a:spLocks/>
              </p:cNvSpPr>
              <p:nvPr/>
            </p:nvSpPr>
            <p:spPr bwMode="auto">
              <a:xfrm>
                <a:off x="1742" y="234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0 h 12"/>
                  <a:gd name="T24" fmla="*/ 0 w 18"/>
                  <a:gd name="T25" fmla="*/ 0 h 12"/>
                  <a:gd name="T26" fmla="*/ 0 w 18"/>
                  <a:gd name="T27" fmla="*/ 6 h 12"/>
                  <a:gd name="T28" fmla="*/ 0 w 18"/>
                  <a:gd name="T29" fmla="*/ 6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6"/>
                    </a:lnTo>
                    <a:lnTo>
                      <a:pt x="12" y="0"/>
                    </a:lnTo>
                    <a:lnTo>
                      <a:pt x="6" y="0"/>
                    </a:lnTo>
                    <a:lnTo>
                      <a:pt x="0"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6" name="Freeform 950"/>
              <p:cNvSpPr>
                <a:spLocks/>
              </p:cNvSpPr>
              <p:nvPr/>
            </p:nvSpPr>
            <p:spPr bwMode="auto">
              <a:xfrm>
                <a:off x="1742" y="234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6 h 12"/>
                  <a:gd name="T12" fmla="*/ 12 w 18"/>
                  <a:gd name="T13" fmla="*/ 0 h 12"/>
                  <a:gd name="T14" fmla="*/ 12 w 18"/>
                  <a:gd name="T15" fmla="*/ 0 h 12"/>
                  <a:gd name="T16" fmla="*/ 12 w 18"/>
                  <a:gd name="T17" fmla="*/ 0 h 12"/>
                  <a:gd name="T18" fmla="*/ 6 w 18"/>
                  <a:gd name="T19" fmla="*/ 0 h 12"/>
                  <a:gd name="T20" fmla="*/ 6 w 18"/>
                  <a:gd name="T21" fmla="*/ 0 h 12"/>
                  <a:gd name="T22" fmla="*/ 0 w 18"/>
                  <a:gd name="T23" fmla="*/ 0 h 12"/>
                  <a:gd name="T24" fmla="*/ 0 w 18"/>
                  <a:gd name="T25" fmla="*/ 0 h 12"/>
                  <a:gd name="T26" fmla="*/ 0 w 18"/>
                  <a:gd name="T27" fmla="*/ 6 h 12"/>
                  <a:gd name="T28" fmla="*/ 0 w 18"/>
                  <a:gd name="T29" fmla="*/ 6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6"/>
                    </a:lnTo>
                    <a:lnTo>
                      <a:pt x="12" y="0"/>
                    </a:lnTo>
                    <a:lnTo>
                      <a:pt x="6" y="0"/>
                    </a:lnTo>
                    <a:lnTo>
                      <a:pt x="0"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7" name="Freeform 951"/>
              <p:cNvSpPr>
                <a:spLocks/>
              </p:cNvSpPr>
              <p:nvPr/>
            </p:nvSpPr>
            <p:spPr bwMode="auto">
              <a:xfrm>
                <a:off x="1736" y="2357"/>
                <a:ext cx="12" cy="12"/>
              </a:xfrm>
              <a:custGeom>
                <a:avLst/>
                <a:gdLst>
                  <a:gd name="T0" fmla="*/ 6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6" y="12"/>
                    </a:ln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8" name="Freeform 952"/>
              <p:cNvSpPr>
                <a:spLocks/>
              </p:cNvSpPr>
              <p:nvPr/>
            </p:nvSpPr>
            <p:spPr bwMode="auto">
              <a:xfrm>
                <a:off x="1736" y="2357"/>
                <a:ext cx="12" cy="12"/>
              </a:xfrm>
              <a:custGeom>
                <a:avLst/>
                <a:gdLst>
                  <a:gd name="T0" fmla="*/ 6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6" y="12"/>
                    </a:ln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19" name="Freeform 953"/>
              <p:cNvSpPr>
                <a:spLocks/>
              </p:cNvSpPr>
              <p:nvPr/>
            </p:nvSpPr>
            <p:spPr bwMode="auto">
              <a:xfrm>
                <a:off x="1730" y="237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12 w 18"/>
                  <a:gd name="T15" fmla="*/ 0 h 12"/>
                  <a:gd name="T16" fmla="*/ 12 w 18"/>
                  <a:gd name="T17" fmla="*/ 0 h 12"/>
                  <a:gd name="T18" fmla="*/ 6 w 18"/>
                  <a:gd name="T19" fmla="*/ 0 h 12"/>
                  <a:gd name="T20" fmla="*/ 0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6"/>
                    </a:lnTo>
                    <a:lnTo>
                      <a:pt x="18" y="0"/>
                    </a:lnTo>
                    <a:lnTo>
                      <a:pt x="12" y="0"/>
                    </a:lnTo>
                    <a:lnTo>
                      <a:pt x="6" y="0"/>
                    </a:lnTo>
                    <a:lnTo>
                      <a:pt x="0"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0" name="Freeform 954"/>
              <p:cNvSpPr>
                <a:spLocks/>
              </p:cNvSpPr>
              <p:nvPr/>
            </p:nvSpPr>
            <p:spPr bwMode="auto">
              <a:xfrm>
                <a:off x="1730" y="237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12 w 18"/>
                  <a:gd name="T15" fmla="*/ 0 h 12"/>
                  <a:gd name="T16" fmla="*/ 12 w 18"/>
                  <a:gd name="T17" fmla="*/ 0 h 12"/>
                  <a:gd name="T18" fmla="*/ 6 w 18"/>
                  <a:gd name="T19" fmla="*/ 0 h 12"/>
                  <a:gd name="T20" fmla="*/ 0 w 18"/>
                  <a:gd name="T21" fmla="*/ 0 h 12"/>
                  <a:gd name="T22" fmla="*/ 0 w 18"/>
                  <a:gd name="T23" fmla="*/ 6 h 12"/>
                  <a:gd name="T24" fmla="*/ 0 w 18"/>
                  <a:gd name="T25" fmla="*/ 6 h 12"/>
                  <a:gd name="T26" fmla="*/ 0 w 18"/>
                  <a:gd name="T27" fmla="*/ 6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6"/>
                    </a:lnTo>
                    <a:lnTo>
                      <a:pt x="18" y="0"/>
                    </a:lnTo>
                    <a:lnTo>
                      <a:pt x="12" y="0"/>
                    </a:lnTo>
                    <a:lnTo>
                      <a:pt x="6" y="0"/>
                    </a:lnTo>
                    <a:lnTo>
                      <a:pt x="0"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1" name="Freeform 955"/>
              <p:cNvSpPr>
                <a:spLocks/>
              </p:cNvSpPr>
              <p:nvPr/>
            </p:nvSpPr>
            <p:spPr bwMode="auto">
              <a:xfrm>
                <a:off x="1730" y="2387"/>
                <a:ext cx="12" cy="18"/>
              </a:xfrm>
              <a:custGeom>
                <a:avLst/>
                <a:gdLst>
                  <a:gd name="T0" fmla="*/ 6 w 12"/>
                  <a:gd name="T1" fmla="*/ 18 h 18"/>
                  <a:gd name="T2" fmla="*/ 6 w 12"/>
                  <a:gd name="T3" fmla="*/ 12 h 18"/>
                  <a:gd name="T4" fmla="*/ 12 w 12"/>
                  <a:gd name="T5" fmla="*/ 12 h 18"/>
                  <a:gd name="T6" fmla="*/ 12 w 12"/>
                  <a:gd name="T7" fmla="*/ 12 h 18"/>
                  <a:gd name="T8" fmla="*/ 12 w 12"/>
                  <a:gd name="T9" fmla="*/ 12 h 18"/>
                  <a:gd name="T10" fmla="*/ 12 w 12"/>
                  <a:gd name="T11" fmla="*/ 6 h 18"/>
                  <a:gd name="T12" fmla="*/ 6 w 12"/>
                  <a:gd name="T13" fmla="*/ 0 h 18"/>
                  <a:gd name="T14" fmla="*/ 6 w 12"/>
                  <a:gd name="T15" fmla="*/ 0 h 18"/>
                  <a:gd name="T16" fmla="*/ 6 w 12"/>
                  <a:gd name="T17" fmla="*/ 0 h 18"/>
                  <a:gd name="T18" fmla="*/ 0 w 12"/>
                  <a:gd name="T19" fmla="*/ 0 h 18"/>
                  <a:gd name="T20" fmla="*/ 0 w 12"/>
                  <a:gd name="T21" fmla="*/ 6 h 18"/>
                  <a:gd name="T22" fmla="*/ 0 w 12"/>
                  <a:gd name="T23" fmla="*/ 6 h 18"/>
                  <a:gd name="T24" fmla="*/ 0 w 12"/>
                  <a:gd name="T25" fmla="*/ 6 h 18"/>
                  <a:gd name="T26" fmla="*/ 0 w 12"/>
                  <a:gd name="T27" fmla="*/ 12 h 18"/>
                  <a:gd name="T28" fmla="*/ 0 w 12"/>
                  <a:gd name="T29" fmla="*/ 12 h 18"/>
                  <a:gd name="T30" fmla="*/ 6 w 12"/>
                  <a:gd name="T31" fmla="*/ 18 h 18"/>
                  <a:gd name="T32" fmla="*/ 6 w 12"/>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18"/>
                    </a:moveTo>
                    <a:lnTo>
                      <a:pt x="6" y="12"/>
                    </a:lnTo>
                    <a:lnTo>
                      <a:pt x="12" y="12"/>
                    </a:lnTo>
                    <a:lnTo>
                      <a:pt x="12" y="6"/>
                    </a:lnTo>
                    <a:lnTo>
                      <a:pt x="6" y="0"/>
                    </a:lnTo>
                    <a:lnTo>
                      <a:pt x="0" y="0"/>
                    </a:lnTo>
                    <a:lnTo>
                      <a:pt x="0" y="6"/>
                    </a:lnTo>
                    <a:lnTo>
                      <a:pt x="0"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2" name="Freeform 956"/>
              <p:cNvSpPr>
                <a:spLocks/>
              </p:cNvSpPr>
              <p:nvPr/>
            </p:nvSpPr>
            <p:spPr bwMode="auto">
              <a:xfrm>
                <a:off x="1730" y="2387"/>
                <a:ext cx="12" cy="18"/>
              </a:xfrm>
              <a:custGeom>
                <a:avLst/>
                <a:gdLst>
                  <a:gd name="T0" fmla="*/ 6 w 12"/>
                  <a:gd name="T1" fmla="*/ 18 h 18"/>
                  <a:gd name="T2" fmla="*/ 6 w 12"/>
                  <a:gd name="T3" fmla="*/ 12 h 18"/>
                  <a:gd name="T4" fmla="*/ 12 w 12"/>
                  <a:gd name="T5" fmla="*/ 12 h 18"/>
                  <a:gd name="T6" fmla="*/ 12 w 12"/>
                  <a:gd name="T7" fmla="*/ 12 h 18"/>
                  <a:gd name="T8" fmla="*/ 12 w 12"/>
                  <a:gd name="T9" fmla="*/ 12 h 18"/>
                  <a:gd name="T10" fmla="*/ 12 w 12"/>
                  <a:gd name="T11" fmla="*/ 6 h 18"/>
                  <a:gd name="T12" fmla="*/ 6 w 12"/>
                  <a:gd name="T13" fmla="*/ 0 h 18"/>
                  <a:gd name="T14" fmla="*/ 6 w 12"/>
                  <a:gd name="T15" fmla="*/ 0 h 18"/>
                  <a:gd name="T16" fmla="*/ 6 w 12"/>
                  <a:gd name="T17" fmla="*/ 0 h 18"/>
                  <a:gd name="T18" fmla="*/ 0 w 12"/>
                  <a:gd name="T19" fmla="*/ 0 h 18"/>
                  <a:gd name="T20" fmla="*/ 0 w 12"/>
                  <a:gd name="T21" fmla="*/ 6 h 18"/>
                  <a:gd name="T22" fmla="*/ 0 w 12"/>
                  <a:gd name="T23" fmla="*/ 6 h 18"/>
                  <a:gd name="T24" fmla="*/ 0 w 12"/>
                  <a:gd name="T25" fmla="*/ 6 h 18"/>
                  <a:gd name="T26" fmla="*/ 0 w 12"/>
                  <a:gd name="T27" fmla="*/ 12 h 18"/>
                  <a:gd name="T28" fmla="*/ 0 w 12"/>
                  <a:gd name="T29" fmla="*/ 12 h 18"/>
                  <a:gd name="T30" fmla="*/ 6 w 12"/>
                  <a:gd name="T31" fmla="*/ 18 h 18"/>
                  <a:gd name="T32" fmla="*/ 6 w 12"/>
                  <a:gd name="T33" fmla="*/ 18 h 18"/>
                  <a:gd name="T34" fmla="*/ 6 w 12"/>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18"/>
                    </a:moveTo>
                    <a:lnTo>
                      <a:pt x="6" y="12"/>
                    </a:lnTo>
                    <a:lnTo>
                      <a:pt x="12" y="12"/>
                    </a:lnTo>
                    <a:lnTo>
                      <a:pt x="12" y="6"/>
                    </a:lnTo>
                    <a:lnTo>
                      <a:pt x="6" y="0"/>
                    </a:lnTo>
                    <a:lnTo>
                      <a:pt x="0" y="0"/>
                    </a:lnTo>
                    <a:lnTo>
                      <a:pt x="0" y="6"/>
                    </a:lnTo>
                    <a:lnTo>
                      <a:pt x="0"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3" name="Freeform 957"/>
              <p:cNvSpPr>
                <a:spLocks/>
              </p:cNvSpPr>
              <p:nvPr/>
            </p:nvSpPr>
            <p:spPr bwMode="auto">
              <a:xfrm>
                <a:off x="1724" y="240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6 w 18"/>
                  <a:gd name="T15" fmla="*/ 0 h 12"/>
                  <a:gd name="T16" fmla="*/ 6 w 18"/>
                  <a:gd name="T17" fmla="*/ 0 h 12"/>
                  <a:gd name="T18" fmla="*/ 6 w 18"/>
                  <a:gd name="T19" fmla="*/ 0 h 12"/>
                  <a:gd name="T20" fmla="*/ 0 w 18"/>
                  <a:gd name="T21" fmla="*/ 0 h 12"/>
                  <a:gd name="T22" fmla="*/ 0 w 18"/>
                  <a:gd name="T23" fmla="*/ 6 h 12"/>
                  <a:gd name="T24" fmla="*/ 0 w 18"/>
                  <a:gd name="T25" fmla="*/ 6 h 12"/>
                  <a:gd name="T26" fmla="*/ 0 w 18"/>
                  <a:gd name="T27" fmla="*/ 12 h 12"/>
                  <a:gd name="T28" fmla="*/ 6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12" y="12"/>
                    </a:lnTo>
                    <a:lnTo>
                      <a:pt x="18" y="6"/>
                    </a:lnTo>
                    <a:lnTo>
                      <a:pt x="18" y="0"/>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4" name="Freeform 958"/>
              <p:cNvSpPr>
                <a:spLocks/>
              </p:cNvSpPr>
              <p:nvPr/>
            </p:nvSpPr>
            <p:spPr bwMode="auto">
              <a:xfrm>
                <a:off x="1724" y="2405"/>
                <a:ext cx="18" cy="12"/>
              </a:xfrm>
              <a:custGeom>
                <a:avLst/>
                <a:gdLst>
                  <a:gd name="T0" fmla="*/ 6 w 18"/>
                  <a:gd name="T1" fmla="*/ 12 h 12"/>
                  <a:gd name="T2" fmla="*/ 12 w 18"/>
                  <a:gd name="T3" fmla="*/ 12 h 12"/>
                  <a:gd name="T4" fmla="*/ 12 w 18"/>
                  <a:gd name="T5" fmla="*/ 12 h 12"/>
                  <a:gd name="T6" fmla="*/ 18 w 18"/>
                  <a:gd name="T7" fmla="*/ 6 h 12"/>
                  <a:gd name="T8" fmla="*/ 18 w 18"/>
                  <a:gd name="T9" fmla="*/ 6 h 12"/>
                  <a:gd name="T10" fmla="*/ 18 w 18"/>
                  <a:gd name="T11" fmla="*/ 0 h 12"/>
                  <a:gd name="T12" fmla="*/ 12 w 18"/>
                  <a:gd name="T13" fmla="*/ 0 h 12"/>
                  <a:gd name="T14" fmla="*/ 6 w 18"/>
                  <a:gd name="T15" fmla="*/ 0 h 12"/>
                  <a:gd name="T16" fmla="*/ 6 w 18"/>
                  <a:gd name="T17" fmla="*/ 0 h 12"/>
                  <a:gd name="T18" fmla="*/ 6 w 18"/>
                  <a:gd name="T19" fmla="*/ 0 h 12"/>
                  <a:gd name="T20" fmla="*/ 0 w 18"/>
                  <a:gd name="T21" fmla="*/ 0 h 12"/>
                  <a:gd name="T22" fmla="*/ 0 w 18"/>
                  <a:gd name="T23" fmla="*/ 6 h 12"/>
                  <a:gd name="T24" fmla="*/ 0 w 18"/>
                  <a:gd name="T25" fmla="*/ 6 h 12"/>
                  <a:gd name="T26" fmla="*/ 0 w 18"/>
                  <a:gd name="T27" fmla="*/ 12 h 12"/>
                  <a:gd name="T28" fmla="*/ 6 w 18"/>
                  <a:gd name="T29" fmla="*/ 12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12" y="12"/>
                    </a:lnTo>
                    <a:lnTo>
                      <a:pt x="18" y="6"/>
                    </a:lnTo>
                    <a:lnTo>
                      <a:pt x="18" y="0"/>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5" name="Freeform 959"/>
              <p:cNvSpPr>
                <a:spLocks/>
              </p:cNvSpPr>
              <p:nvPr/>
            </p:nvSpPr>
            <p:spPr bwMode="auto">
              <a:xfrm>
                <a:off x="1724" y="2423"/>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0 h 12"/>
                  <a:gd name="T22" fmla="*/ 0 w 18"/>
                  <a:gd name="T23" fmla="*/ 6 h 12"/>
                  <a:gd name="T24" fmla="*/ 0 w 18"/>
                  <a:gd name="T25" fmla="*/ 6 h 12"/>
                  <a:gd name="T26" fmla="*/ 0 w 18"/>
                  <a:gd name="T27" fmla="*/ 6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6"/>
                    </a:lnTo>
                    <a:lnTo>
                      <a:pt x="12" y="0"/>
                    </a:lnTo>
                    <a:lnTo>
                      <a:pt x="6" y="0"/>
                    </a:lnTo>
                    <a:lnTo>
                      <a:pt x="0"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6" name="Freeform 960"/>
              <p:cNvSpPr>
                <a:spLocks/>
              </p:cNvSpPr>
              <p:nvPr/>
            </p:nvSpPr>
            <p:spPr bwMode="auto">
              <a:xfrm>
                <a:off x="1724" y="2423"/>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0 h 12"/>
                  <a:gd name="T22" fmla="*/ 0 w 18"/>
                  <a:gd name="T23" fmla="*/ 6 h 12"/>
                  <a:gd name="T24" fmla="*/ 0 w 18"/>
                  <a:gd name="T25" fmla="*/ 6 h 12"/>
                  <a:gd name="T26" fmla="*/ 0 w 18"/>
                  <a:gd name="T27" fmla="*/ 6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6"/>
                    </a:lnTo>
                    <a:lnTo>
                      <a:pt x="12" y="0"/>
                    </a:lnTo>
                    <a:lnTo>
                      <a:pt x="6" y="0"/>
                    </a:lnTo>
                    <a:lnTo>
                      <a:pt x="0"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7" name="Freeform 961"/>
              <p:cNvSpPr>
                <a:spLocks/>
              </p:cNvSpPr>
              <p:nvPr/>
            </p:nvSpPr>
            <p:spPr bwMode="auto">
              <a:xfrm>
                <a:off x="1730" y="2435"/>
                <a:ext cx="12" cy="18"/>
              </a:xfrm>
              <a:custGeom>
                <a:avLst/>
                <a:gdLst>
                  <a:gd name="T0" fmla="*/ 6 w 12"/>
                  <a:gd name="T1" fmla="*/ 18 h 18"/>
                  <a:gd name="T2" fmla="*/ 12 w 12"/>
                  <a:gd name="T3" fmla="*/ 12 h 18"/>
                  <a:gd name="T4" fmla="*/ 12 w 12"/>
                  <a:gd name="T5" fmla="*/ 12 h 18"/>
                  <a:gd name="T6" fmla="*/ 12 w 12"/>
                  <a:gd name="T7" fmla="*/ 6 h 18"/>
                  <a:gd name="T8" fmla="*/ 12 w 12"/>
                  <a:gd name="T9" fmla="*/ 6 h 18"/>
                  <a:gd name="T10" fmla="*/ 12 w 12"/>
                  <a:gd name="T11" fmla="*/ 6 h 18"/>
                  <a:gd name="T12" fmla="*/ 6 w 12"/>
                  <a:gd name="T13" fmla="*/ 0 h 18"/>
                  <a:gd name="T14" fmla="*/ 6 w 12"/>
                  <a:gd name="T15" fmla="*/ 0 h 18"/>
                  <a:gd name="T16" fmla="*/ 6 w 12"/>
                  <a:gd name="T17" fmla="*/ 0 h 18"/>
                  <a:gd name="T18" fmla="*/ 0 w 12"/>
                  <a:gd name="T19" fmla="*/ 6 h 18"/>
                  <a:gd name="T20" fmla="*/ 0 w 12"/>
                  <a:gd name="T21" fmla="*/ 6 h 18"/>
                  <a:gd name="T22" fmla="*/ 0 w 12"/>
                  <a:gd name="T23" fmla="*/ 12 h 18"/>
                  <a:gd name="T24" fmla="*/ 0 w 12"/>
                  <a:gd name="T25" fmla="*/ 12 h 18"/>
                  <a:gd name="T26" fmla="*/ 0 w 12"/>
                  <a:gd name="T27" fmla="*/ 12 h 18"/>
                  <a:gd name="T28" fmla="*/ 0 w 12"/>
                  <a:gd name="T29" fmla="*/ 12 h 18"/>
                  <a:gd name="T30" fmla="*/ 6 w 12"/>
                  <a:gd name="T31" fmla="*/ 18 h 18"/>
                  <a:gd name="T32" fmla="*/ 6 w 12"/>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18"/>
                    </a:moveTo>
                    <a:lnTo>
                      <a:pt x="12" y="12"/>
                    </a:lnTo>
                    <a:lnTo>
                      <a:pt x="12" y="6"/>
                    </a:lnTo>
                    <a:lnTo>
                      <a:pt x="6" y="0"/>
                    </a:lnTo>
                    <a:lnTo>
                      <a:pt x="0" y="6"/>
                    </a:lnTo>
                    <a:lnTo>
                      <a:pt x="0"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8" name="Freeform 962"/>
              <p:cNvSpPr>
                <a:spLocks/>
              </p:cNvSpPr>
              <p:nvPr/>
            </p:nvSpPr>
            <p:spPr bwMode="auto">
              <a:xfrm>
                <a:off x="1730" y="2435"/>
                <a:ext cx="12" cy="18"/>
              </a:xfrm>
              <a:custGeom>
                <a:avLst/>
                <a:gdLst>
                  <a:gd name="T0" fmla="*/ 6 w 12"/>
                  <a:gd name="T1" fmla="*/ 18 h 18"/>
                  <a:gd name="T2" fmla="*/ 12 w 12"/>
                  <a:gd name="T3" fmla="*/ 12 h 18"/>
                  <a:gd name="T4" fmla="*/ 12 w 12"/>
                  <a:gd name="T5" fmla="*/ 12 h 18"/>
                  <a:gd name="T6" fmla="*/ 12 w 12"/>
                  <a:gd name="T7" fmla="*/ 6 h 18"/>
                  <a:gd name="T8" fmla="*/ 12 w 12"/>
                  <a:gd name="T9" fmla="*/ 6 h 18"/>
                  <a:gd name="T10" fmla="*/ 12 w 12"/>
                  <a:gd name="T11" fmla="*/ 6 h 18"/>
                  <a:gd name="T12" fmla="*/ 6 w 12"/>
                  <a:gd name="T13" fmla="*/ 0 h 18"/>
                  <a:gd name="T14" fmla="*/ 6 w 12"/>
                  <a:gd name="T15" fmla="*/ 0 h 18"/>
                  <a:gd name="T16" fmla="*/ 6 w 12"/>
                  <a:gd name="T17" fmla="*/ 0 h 18"/>
                  <a:gd name="T18" fmla="*/ 0 w 12"/>
                  <a:gd name="T19" fmla="*/ 6 h 18"/>
                  <a:gd name="T20" fmla="*/ 0 w 12"/>
                  <a:gd name="T21" fmla="*/ 6 h 18"/>
                  <a:gd name="T22" fmla="*/ 0 w 12"/>
                  <a:gd name="T23" fmla="*/ 12 h 18"/>
                  <a:gd name="T24" fmla="*/ 0 w 12"/>
                  <a:gd name="T25" fmla="*/ 12 h 18"/>
                  <a:gd name="T26" fmla="*/ 0 w 12"/>
                  <a:gd name="T27" fmla="*/ 12 h 18"/>
                  <a:gd name="T28" fmla="*/ 0 w 12"/>
                  <a:gd name="T29" fmla="*/ 12 h 18"/>
                  <a:gd name="T30" fmla="*/ 6 w 12"/>
                  <a:gd name="T31" fmla="*/ 18 h 18"/>
                  <a:gd name="T32" fmla="*/ 6 w 12"/>
                  <a:gd name="T33" fmla="*/ 18 h 18"/>
                  <a:gd name="T34" fmla="*/ 6 w 12"/>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18"/>
                    </a:moveTo>
                    <a:lnTo>
                      <a:pt x="12" y="12"/>
                    </a:lnTo>
                    <a:lnTo>
                      <a:pt x="12" y="6"/>
                    </a:lnTo>
                    <a:lnTo>
                      <a:pt x="6" y="0"/>
                    </a:lnTo>
                    <a:lnTo>
                      <a:pt x="0" y="6"/>
                    </a:lnTo>
                    <a:lnTo>
                      <a:pt x="0"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29" name="Freeform 963"/>
              <p:cNvSpPr>
                <a:spLocks/>
              </p:cNvSpPr>
              <p:nvPr/>
            </p:nvSpPr>
            <p:spPr bwMode="auto">
              <a:xfrm>
                <a:off x="1730" y="2453"/>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2" y="12"/>
                    </a:lnTo>
                    <a:lnTo>
                      <a:pt x="18" y="6"/>
                    </a:lnTo>
                    <a:lnTo>
                      <a:pt x="12" y="0"/>
                    </a:lnTo>
                    <a:lnTo>
                      <a:pt x="6" y="0"/>
                    </a:lnTo>
                    <a:lnTo>
                      <a:pt x="0" y="0"/>
                    </a:lnTo>
                    <a:lnTo>
                      <a:pt x="0"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0" name="Freeform 964"/>
              <p:cNvSpPr>
                <a:spLocks/>
              </p:cNvSpPr>
              <p:nvPr/>
            </p:nvSpPr>
            <p:spPr bwMode="auto">
              <a:xfrm>
                <a:off x="1730" y="2453"/>
                <a:ext cx="18" cy="12"/>
              </a:xfrm>
              <a:custGeom>
                <a:avLst/>
                <a:gdLst>
                  <a:gd name="T0" fmla="*/ 12 w 18"/>
                  <a:gd name="T1" fmla="*/ 12 h 12"/>
                  <a:gd name="T2" fmla="*/ 12 w 18"/>
                  <a:gd name="T3" fmla="*/ 12 h 12"/>
                  <a:gd name="T4" fmla="*/ 18 w 18"/>
                  <a:gd name="T5" fmla="*/ 6 h 12"/>
                  <a:gd name="T6" fmla="*/ 18 w 18"/>
                  <a:gd name="T7" fmla="*/ 6 h 12"/>
                  <a:gd name="T8" fmla="*/ 18 w 18"/>
                  <a:gd name="T9" fmla="*/ 6 h 12"/>
                  <a:gd name="T10" fmla="*/ 12 w 18"/>
                  <a:gd name="T11" fmla="*/ 0 h 12"/>
                  <a:gd name="T12" fmla="*/ 12 w 18"/>
                  <a:gd name="T13" fmla="*/ 0 h 12"/>
                  <a:gd name="T14" fmla="*/ 6 w 18"/>
                  <a:gd name="T15" fmla="*/ 0 h 12"/>
                  <a:gd name="T16" fmla="*/ 6 w 18"/>
                  <a:gd name="T17" fmla="*/ 0 h 12"/>
                  <a:gd name="T18" fmla="*/ 0 w 18"/>
                  <a:gd name="T19" fmla="*/ 0 h 12"/>
                  <a:gd name="T20" fmla="*/ 0 w 18"/>
                  <a:gd name="T21" fmla="*/ 6 h 12"/>
                  <a:gd name="T22" fmla="*/ 0 w 18"/>
                  <a:gd name="T23" fmla="*/ 6 h 12"/>
                  <a:gd name="T24" fmla="*/ 0 w 18"/>
                  <a:gd name="T25" fmla="*/ 6 h 12"/>
                  <a:gd name="T26" fmla="*/ 6 w 18"/>
                  <a:gd name="T27" fmla="*/ 12 h 12"/>
                  <a:gd name="T28" fmla="*/ 6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2" y="12"/>
                    </a:lnTo>
                    <a:lnTo>
                      <a:pt x="18" y="6"/>
                    </a:lnTo>
                    <a:lnTo>
                      <a:pt x="12" y="0"/>
                    </a:lnTo>
                    <a:lnTo>
                      <a:pt x="6" y="0"/>
                    </a:lnTo>
                    <a:lnTo>
                      <a:pt x="0" y="0"/>
                    </a:lnTo>
                    <a:lnTo>
                      <a:pt x="0"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1" name="Freeform 965"/>
              <p:cNvSpPr>
                <a:spLocks/>
              </p:cNvSpPr>
              <p:nvPr/>
            </p:nvSpPr>
            <p:spPr bwMode="auto">
              <a:xfrm>
                <a:off x="1736" y="2465"/>
                <a:ext cx="18" cy="18"/>
              </a:xfrm>
              <a:custGeom>
                <a:avLst/>
                <a:gdLst>
                  <a:gd name="T0" fmla="*/ 12 w 18"/>
                  <a:gd name="T1" fmla="*/ 18 h 18"/>
                  <a:gd name="T2" fmla="*/ 12 w 18"/>
                  <a:gd name="T3" fmla="*/ 12 h 18"/>
                  <a:gd name="T4" fmla="*/ 18 w 18"/>
                  <a:gd name="T5" fmla="*/ 12 h 18"/>
                  <a:gd name="T6" fmla="*/ 12 w 18"/>
                  <a:gd name="T7" fmla="*/ 6 h 18"/>
                  <a:gd name="T8" fmla="*/ 12 w 18"/>
                  <a:gd name="T9" fmla="*/ 6 h 18"/>
                  <a:gd name="T10" fmla="*/ 12 w 18"/>
                  <a:gd name="T11" fmla="*/ 6 h 18"/>
                  <a:gd name="T12" fmla="*/ 6 w 18"/>
                  <a:gd name="T13" fmla="*/ 0 h 18"/>
                  <a:gd name="T14" fmla="*/ 6 w 18"/>
                  <a:gd name="T15" fmla="*/ 0 h 18"/>
                  <a:gd name="T16" fmla="*/ 6 w 18"/>
                  <a:gd name="T17" fmla="*/ 0 h 18"/>
                  <a:gd name="T18" fmla="*/ 0 w 18"/>
                  <a:gd name="T19" fmla="*/ 6 h 18"/>
                  <a:gd name="T20" fmla="*/ 0 w 18"/>
                  <a:gd name="T21" fmla="*/ 6 h 18"/>
                  <a:gd name="T22" fmla="*/ 0 w 18"/>
                  <a:gd name="T23" fmla="*/ 12 h 18"/>
                  <a:gd name="T24" fmla="*/ 0 w 18"/>
                  <a:gd name="T25" fmla="*/ 12 h 18"/>
                  <a:gd name="T26" fmla="*/ 6 w 18"/>
                  <a:gd name="T27" fmla="*/ 12 h 18"/>
                  <a:gd name="T28" fmla="*/ 6 w 18"/>
                  <a:gd name="T29" fmla="*/ 18 h 18"/>
                  <a:gd name="T30" fmla="*/ 12 w 18"/>
                  <a:gd name="T31" fmla="*/ 18 h 18"/>
                  <a:gd name="T32" fmla="*/ 12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18"/>
                    </a:moveTo>
                    <a:lnTo>
                      <a:pt x="12" y="12"/>
                    </a:lnTo>
                    <a:lnTo>
                      <a:pt x="18" y="12"/>
                    </a:lnTo>
                    <a:lnTo>
                      <a:pt x="12" y="6"/>
                    </a:lnTo>
                    <a:lnTo>
                      <a:pt x="6" y="0"/>
                    </a:lnTo>
                    <a:lnTo>
                      <a:pt x="0" y="6"/>
                    </a:lnTo>
                    <a:lnTo>
                      <a:pt x="0" y="12"/>
                    </a:lnTo>
                    <a:lnTo>
                      <a:pt x="6" y="12"/>
                    </a:lnTo>
                    <a:lnTo>
                      <a:pt x="6" y="18"/>
                    </a:lnTo>
                    <a:lnTo>
                      <a:pt x="12"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2" name="Freeform 966"/>
              <p:cNvSpPr>
                <a:spLocks/>
              </p:cNvSpPr>
              <p:nvPr/>
            </p:nvSpPr>
            <p:spPr bwMode="auto">
              <a:xfrm>
                <a:off x="1736" y="2465"/>
                <a:ext cx="18" cy="18"/>
              </a:xfrm>
              <a:custGeom>
                <a:avLst/>
                <a:gdLst>
                  <a:gd name="T0" fmla="*/ 12 w 18"/>
                  <a:gd name="T1" fmla="*/ 18 h 18"/>
                  <a:gd name="T2" fmla="*/ 12 w 18"/>
                  <a:gd name="T3" fmla="*/ 12 h 18"/>
                  <a:gd name="T4" fmla="*/ 18 w 18"/>
                  <a:gd name="T5" fmla="*/ 12 h 18"/>
                  <a:gd name="T6" fmla="*/ 12 w 18"/>
                  <a:gd name="T7" fmla="*/ 6 h 18"/>
                  <a:gd name="T8" fmla="*/ 12 w 18"/>
                  <a:gd name="T9" fmla="*/ 6 h 18"/>
                  <a:gd name="T10" fmla="*/ 12 w 18"/>
                  <a:gd name="T11" fmla="*/ 6 h 18"/>
                  <a:gd name="T12" fmla="*/ 6 w 18"/>
                  <a:gd name="T13" fmla="*/ 0 h 18"/>
                  <a:gd name="T14" fmla="*/ 6 w 18"/>
                  <a:gd name="T15" fmla="*/ 0 h 18"/>
                  <a:gd name="T16" fmla="*/ 6 w 18"/>
                  <a:gd name="T17" fmla="*/ 0 h 18"/>
                  <a:gd name="T18" fmla="*/ 0 w 18"/>
                  <a:gd name="T19" fmla="*/ 6 h 18"/>
                  <a:gd name="T20" fmla="*/ 0 w 18"/>
                  <a:gd name="T21" fmla="*/ 6 h 18"/>
                  <a:gd name="T22" fmla="*/ 0 w 18"/>
                  <a:gd name="T23" fmla="*/ 12 h 18"/>
                  <a:gd name="T24" fmla="*/ 0 w 18"/>
                  <a:gd name="T25" fmla="*/ 12 h 18"/>
                  <a:gd name="T26" fmla="*/ 6 w 18"/>
                  <a:gd name="T27" fmla="*/ 12 h 18"/>
                  <a:gd name="T28" fmla="*/ 6 w 18"/>
                  <a:gd name="T29" fmla="*/ 18 h 18"/>
                  <a:gd name="T30" fmla="*/ 12 w 18"/>
                  <a:gd name="T31" fmla="*/ 18 h 18"/>
                  <a:gd name="T32" fmla="*/ 12 w 18"/>
                  <a:gd name="T33" fmla="*/ 18 h 18"/>
                  <a:gd name="T34" fmla="*/ 12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18"/>
                    </a:moveTo>
                    <a:lnTo>
                      <a:pt x="12" y="12"/>
                    </a:lnTo>
                    <a:lnTo>
                      <a:pt x="18" y="12"/>
                    </a:lnTo>
                    <a:lnTo>
                      <a:pt x="12" y="6"/>
                    </a:lnTo>
                    <a:lnTo>
                      <a:pt x="6" y="0"/>
                    </a:lnTo>
                    <a:lnTo>
                      <a:pt x="0" y="6"/>
                    </a:lnTo>
                    <a:lnTo>
                      <a:pt x="0" y="12"/>
                    </a:lnTo>
                    <a:lnTo>
                      <a:pt x="6" y="12"/>
                    </a:lnTo>
                    <a:lnTo>
                      <a:pt x="6" y="18"/>
                    </a:lnTo>
                    <a:lnTo>
                      <a:pt x="12"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3" name="Freeform 967"/>
              <p:cNvSpPr>
                <a:spLocks/>
              </p:cNvSpPr>
              <p:nvPr/>
            </p:nvSpPr>
            <p:spPr bwMode="auto">
              <a:xfrm>
                <a:off x="1742" y="2483"/>
                <a:ext cx="18" cy="12"/>
              </a:xfrm>
              <a:custGeom>
                <a:avLst/>
                <a:gdLst>
                  <a:gd name="T0" fmla="*/ 12 w 18"/>
                  <a:gd name="T1" fmla="*/ 12 h 12"/>
                  <a:gd name="T2" fmla="*/ 18 w 18"/>
                  <a:gd name="T3" fmla="*/ 6 h 12"/>
                  <a:gd name="T4" fmla="*/ 18 w 18"/>
                  <a:gd name="T5" fmla="*/ 6 h 12"/>
                  <a:gd name="T6" fmla="*/ 18 w 18"/>
                  <a:gd name="T7" fmla="*/ 0 h 12"/>
                  <a:gd name="T8" fmla="*/ 18 w 18"/>
                  <a:gd name="T9" fmla="*/ 0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6 w 18"/>
                  <a:gd name="T23" fmla="*/ 6 h 12"/>
                  <a:gd name="T24" fmla="*/ 6 w 18"/>
                  <a:gd name="T25" fmla="*/ 6 h 12"/>
                  <a:gd name="T26" fmla="*/ 6 w 18"/>
                  <a:gd name="T27" fmla="*/ 12 h 12"/>
                  <a:gd name="T28" fmla="*/ 12 w 18"/>
                  <a:gd name="T29" fmla="*/ 12 h 12"/>
                  <a:gd name="T30" fmla="*/ 12 w 18"/>
                  <a:gd name="T31" fmla="*/ 12 h 12"/>
                  <a:gd name="T32" fmla="*/ 12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12"/>
                    </a:moveTo>
                    <a:lnTo>
                      <a:pt x="18" y="6"/>
                    </a:lnTo>
                    <a:lnTo>
                      <a:pt x="18" y="0"/>
                    </a:lnTo>
                    <a:lnTo>
                      <a:pt x="12" y="0"/>
                    </a:lnTo>
                    <a:lnTo>
                      <a:pt x="6" y="0"/>
                    </a:lnTo>
                    <a:lnTo>
                      <a:pt x="0" y="6"/>
                    </a:lnTo>
                    <a:lnTo>
                      <a:pt x="6" y="6"/>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4" name="Freeform 968"/>
              <p:cNvSpPr>
                <a:spLocks/>
              </p:cNvSpPr>
              <p:nvPr/>
            </p:nvSpPr>
            <p:spPr bwMode="auto">
              <a:xfrm>
                <a:off x="1742" y="2483"/>
                <a:ext cx="18" cy="12"/>
              </a:xfrm>
              <a:custGeom>
                <a:avLst/>
                <a:gdLst>
                  <a:gd name="T0" fmla="*/ 12 w 18"/>
                  <a:gd name="T1" fmla="*/ 12 h 12"/>
                  <a:gd name="T2" fmla="*/ 18 w 18"/>
                  <a:gd name="T3" fmla="*/ 6 h 12"/>
                  <a:gd name="T4" fmla="*/ 18 w 18"/>
                  <a:gd name="T5" fmla="*/ 6 h 12"/>
                  <a:gd name="T6" fmla="*/ 18 w 18"/>
                  <a:gd name="T7" fmla="*/ 0 h 12"/>
                  <a:gd name="T8" fmla="*/ 18 w 18"/>
                  <a:gd name="T9" fmla="*/ 0 h 12"/>
                  <a:gd name="T10" fmla="*/ 12 w 18"/>
                  <a:gd name="T11" fmla="*/ 0 h 12"/>
                  <a:gd name="T12" fmla="*/ 12 w 18"/>
                  <a:gd name="T13" fmla="*/ 0 h 12"/>
                  <a:gd name="T14" fmla="*/ 6 w 18"/>
                  <a:gd name="T15" fmla="*/ 0 h 12"/>
                  <a:gd name="T16" fmla="*/ 6 w 18"/>
                  <a:gd name="T17" fmla="*/ 0 h 12"/>
                  <a:gd name="T18" fmla="*/ 6 w 18"/>
                  <a:gd name="T19" fmla="*/ 0 h 12"/>
                  <a:gd name="T20" fmla="*/ 0 w 18"/>
                  <a:gd name="T21" fmla="*/ 6 h 12"/>
                  <a:gd name="T22" fmla="*/ 6 w 18"/>
                  <a:gd name="T23" fmla="*/ 6 h 12"/>
                  <a:gd name="T24" fmla="*/ 6 w 18"/>
                  <a:gd name="T25" fmla="*/ 6 h 12"/>
                  <a:gd name="T26" fmla="*/ 6 w 18"/>
                  <a:gd name="T27" fmla="*/ 12 h 12"/>
                  <a:gd name="T28" fmla="*/ 12 w 18"/>
                  <a:gd name="T29" fmla="*/ 12 h 12"/>
                  <a:gd name="T30" fmla="*/ 12 w 18"/>
                  <a:gd name="T31" fmla="*/ 12 h 12"/>
                  <a:gd name="T32" fmla="*/ 12 w 18"/>
                  <a:gd name="T33" fmla="*/ 12 h 12"/>
                  <a:gd name="T34" fmla="*/ 12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12"/>
                    </a:moveTo>
                    <a:lnTo>
                      <a:pt x="18" y="6"/>
                    </a:lnTo>
                    <a:lnTo>
                      <a:pt x="18" y="0"/>
                    </a:lnTo>
                    <a:lnTo>
                      <a:pt x="12" y="0"/>
                    </a:lnTo>
                    <a:lnTo>
                      <a:pt x="6" y="0"/>
                    </a:lnTo>
                    <a:lnTo>
                      <a:pt x="0" y="6"/>
                    </a:lnTo>
                    <a:lnTo>
                      <a:pt x="6" y="6"/>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5" name="Freeform 969"/>
              <p:cNvSpPr>
                <a:spLocks/>
              </p:cNvSpPr>
              <p:nvPr/>
            </p:nvSpPr>
            <p:spPr bwMode="auto">
              <a:xfrm>
                <a:off x="1754" y="2495"/>
                <a:ext cx="12" cy="12"/>
              </a:xfrm>
              <a:custGeom>
                <a:avLst/>
                <a:gdLst>
                  <a:gd name="T0" fmla="*/ 12 w 12"/>
                  <a:gd name="T1" fmla="*/ 12 h 12"/>
                  <a:gd name="T2" fmla="*/ 12 w 12"/>
                  <a:gd name="T3" fmla="*/ 12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12"/>
                    </a:ln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6" name="Freeform 970"/>
              <p:cNvSpPr>
                <a:spLocks/>
              </p:cNvSpPr>
              <p:nvPr/>
            </p:nvSpPr>
            <p:spPr bwMode="auto">
              <a:xfrm>
                <a:off x="1754" y="2495"/>
                <a:ext cx="12" cy="12"/>
              </a:xfrm>
              <a:custGeom>
                <a:avLst/>
                <a:gdLst>
                  <a:gd name="T0" fmla="*/ 12 w 12"/>
                  <a:gd name="T1" fmla="*/ 12 h 12"/>
                  <a:gd name="T2" fmla="*/ 12 w 12"/>
                  <a:gd name="T3" fmla="*/ 12 h 12"/>
                  <a:gd name="T4" fmla="*/ 12 w 12"/>
                  <a:gd name="T5" fmla="*/ 6 h 12"/>
                  <a:gd name="T6" fmla="*/ 12 w 12"/>
                  <a:gd name="T7" fmla="*/ 0 h 12"/>
                  <a:gd name="T8" fmla="*/ 12 w 12"/>
                  <a:gd name="T9" fmla="*/ 0 h 12"/>
                  <a:gd name="T10" fmla="*/ 12 w 12"/>
                  <a:gd name="T11" fmla="*/ 0 h 12"/>
                  <a:gd name="T12" fmla="*/ 6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12"/>
                    </a:ln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7" name="Freeform 971"/>
              <p:cNvSpPr>
                <a:spLocks/>
              </p:cNvSpPr>
              <p:nvPr/>
            </p:nvSpPr>
            <p:spPr bwMode="auto">
              <a:xfrm>
                <a:off x="1766" y="2507"/>
                <a:ext cx="12" cy="12"/>
              </a:xfrm>
              <a:custGeom>
                <a:avLst/>
                <a:gdLst>
                  <a:gd name="T0" fmla="*/ 12 w 12"/>
                  <a:gd name="T1" fmla="*/ 12 h 12"/>
                  <a:gd name="T2" fmla="*/ 12 w 12"/>
                  <a:gd name="T3" fmla="*/ 12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12"/>
                    </a:ln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8" name="Freeform 972"/>
              <p:cNvSpPr>
                <a:spLocks/>
              </p:cNvSpPr>
              <p:nvPr/>
            </p:nvSpPr>
            <p:spPr bwMode="auto">
              <a:xfrm>
                <a:off x="1766" y="2507"/>
                <a:ext cx="12" cy="12"/>
              </a:xfrm>
              <a:custGeom>
                <a:avLst/>
                <a:gdLst>
                  <a:gd name="T0" fmla="*/ 12 w 12"/>
                  <a:gd name="T1" fmla="*/ 12 h 12"/>
                  <a:gd name="T2" fmla="*/ 12 w 12"/>
                  <a:gd name="T3" fmla="*/ 12 h 12"/>
                  <a:gd name="T4" fmla="*/ 12 w 12"/>
                  <a:gd name="T5" fmla="*/ 6 h 12"/>
                  <a:gd name="T6" fmla="*/ 12 w 12"/>
                  <a:gd name="T7" fmla="*/ 0 h 12"/>
                  <a:gd name="T8" fmla="*/ 12 w 12"/>
                  <a:gd name="T9" fmla="*/ 0 h 12"/>
                  <a:gd name="T10" fmla="*/ 6 w 12"/>
                  <a:gd name="T11" fmla="*/ 0 h 12"/>
                  <a:gd name="T12" fmla="*/ 6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12"/>
                    </a:ln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39" name="Freeform 973"/>
              <p:cNvSpPr>
                <a:spLocks/>
              </p:cNvSpPr>
              <p:nvPr/>
            </p:nvSpPr>
            <p:spPr bwMode="auto">
              <a:xfrm>
                <a:off x="1778" y="2519"/>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12" y="0"/>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0" name="Freeform 974"/>
              <p:cNvSpPr>
                <a:spLocks/>
              </p:cNvSpPr>
              <p:nvPr/>
            </p:nvSpPr>
            <p:spPr bwMode="auto">
              <a:xfrm>
                <a:off x="1778" y="2519"/>
                <a:ext cx="12" cy="12"/>
              </a:xfrm>
              <a:custGeom>
                <a:avLst/>
                <a:gdLst>
                  <a:gd name="T0" fmla="*/ 12 w 12"/>
                  <a:gd name="T1" fmla="*/ 12 h 12"/>
                  <a:gd name="T2" fmla="*/ 12 w 12"/>
                  <a:gd name="T3" fmla="*/ 6 h 12"/>
                  <a:gd name="T4" fmla="*/ 12 w 12"/>
                  <a:gd name="T5" fmla="*/ 6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12 h 12"/>
                  <a:gd name="T22" fmla="*/ 0 w 12"/>
                  <a:gd name="T23" fmla="*/ 12 h 12"/>
                  <a:gd name="T24" fmla="*/ 0 w 12"/>
                  <a:gd name="T25" fmla="*/ 12 h 12"/>
                  <a:gd name="T26" fmla="*/ 6 w 12"/>
                  <a:gd name="T27" fmla="*/ 12 h 12"/>
                  <a:gd name="T28" fmla="*/ 6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12" y="0"/>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1" name="Freeform 975"/>
              <p:cNvSpPr>
                <a:spLocks/>
              </p:cNvSpPr>
              <p:nvPr/>
            </p:nvSpPr>
            <p:spPr bwMode="auto">
              <a:xfrm>
                <a:off x="1790" y="2531"/>
                <a:ext cx="12" cy="12"/>
              </a:xfrm>
              <a:custGeom>
                <a:avLst/>
                <a:gdLst>
                  <a:gd name="T0" fmla="*/ 12 w 12"/>
                  <a:gd name="T1" fmla="*/ 6 h 12"/>
                  <a:gd name="T2" fmla="*/ 12 w 12"/>
                  <a:gd name="T3" fmla="*/ 6 h 12"/>
                  <a:gd name="T4" fmla="*/ 12 w 12"/>
                  <a:gd name="T5" fmla="*/ 0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2" name="Freeform 976"/>
              <p:cNvSpPr>
                <a:spLocks/>
              </p:cNvSpPr>
              <p:nvPr/>
            </p:nvSpPr>
            <p:spPr bwMode="auto">
              <a:xfrm>
                <a:off x="1790" y="2531"/>
                <a:ext cx="12" cy="12"/>
              </a:xfrm>
              <a:custGeom>
                <a:avLst/>
                <a:gdLst>
                  <a:gd name="T0" fmla="*/ 12 w 12"/>
                  <a:gd name="T1" fmla="*/ 6 h 12"/>
                  <a:gd name="T2" fmla="*/ 12 w 12"/>
                  <a:gd name="T3" fmla="*/ 6 h 12"/>
                  <a:gd name="T4" fmla="*/ 12 w 12"/>
                  <a:gd name="T5" fmla="*/ 0 h 12"/>
                  <a:gd name="T6" fmla="*/ 12 w 12"/>
                  <a:gd name="T7" fmla="*/ 0 h 12"/>
                  <a:gd name="T8" fmla="*/ 12 w 12"/>
                  <a:gd name="T9" fmla="*/ 0 h 12"/>
                  <a:gd name="T10" fmla="*/ 6 w 12"/>
                  <a:gd name="T11" fmla="*/ 0 h 12"/>
                  <a:gd name="T12" fmla="*/ 0 w 12"/>
                  <a:gd name="T13" fmla="*/ 0 h 12"/>
                  <a:gd name="T14" fmla="*/ 0 w 12"/>
                  <a:gd name="T15" fmla="*/ 0 h 12"/>
                  <a:gd name="T16" fmla="*/ 0 w 12"/>
                  <a:gd name="T17" fmla="*/ 0 h 12"/>
                  <a:gd name="T18" fmla="*/ 0 w 12"/>
                  <a:gd name="T19" fmla="*/ 6 h 12"/>
                  <a:gd name="T20" fmla="*/ 0 w 12"/>
                  <a:gd name="T21" fmla="*/ 6 h 12"/>
                  <a:gd name="T22" fmla="*/ 0 w 12"/>
                  <a:gd name="T23" fmla="*/ 12 h 12"/>
                  <a:gd name="T24" fmla="*/ 0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3" name="Freeform 977"/>
              <p:cNvSpPr>
                <a:spLocks/>
              </p:cNvSpPr>
              <p:nvPr/>
            </p:nvSpPr>
            <p:spPr bwMode="auto">
              <a:xfrm>
                <a:off x="1802" y="2537"/>
                <a:ext cx="18" cy="12"/>
              </a:xfrm>
              <a:custGeom>
                <a:avLst/>
                <a:gdLst>
                  <a:gd name="T0" fmla="*/ 18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12"/>
                    </a:moveTo>
                    <a:lnTo>
                      <a:pt x="18" y="6"/>
                    </a:lnTo>
                    <a:lnTo>
                      <a:pt x="12" y="6"/>
                    </a:lnTo>
                    <a:lnTo>
                      <a:pt x="12" y="0"/>
                    </a:lnTo>
                    <a:lnTo>
                      <a:pt x="6" y="0"/>
                    </a:lnTo>
                    <a:lnTo>
                      <a:pt x="0" y="6"/>
                    </a:lnTo>
                    <a:lnTo>
                      <a:pt x="0" y="12"/>
                    </a:lnTo>
                    <a:lnTo>
                      <a:pt x="6" y="12"/>
                    </a:lnTo>
                    <a:lnTo>
                      <a:pt x="12" y="12"/>
                    </a:lnTo>
                    <a:lnTo>
                      <a:pt x="18"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4" name="Freeform 978"/>
              <p:cNvSpPr>
                <a:spLocks/>
              </p:cNvSpPr>
              <p:nvPr/>
            </p:nvSpPr>
            <p:spPr bwMode="auto">
              <a:xfrm>
                <a:off x="1802" y="2537"/>
                <a:ext cx="18" cy="12"/>
              </a:xfrm>
              <a:custGeom>
                <a:avLst/>
                <a:gdLst>
                  <a:gd name="T0" fmla="*/ 18 w 18"/>
                  <a:gd name="T1" fmla="*/ 12 h 12"/>
                  <a:gd name="T2" fmla="*/ 18 w 18"/>
                  <a:gd name="T3" fmla="*/ 6 h 12"/>
                  <a:gd name="T4" fmla="*/ 12 w 18"/>
                  <a:gd name="T5" fmla="*/ 6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6 h 12"/>
                  <a:gd name="T20" fmla="*/ 0 w 18"/>
                  <a:gd name="T21" fmla="*/ 12 h 12"/>
                  <a:gd name="T22" fmla="*/ 6 w 18"/>
                  <a:gd name="T23" fmla="*/ 12 h 12"/>
                  <a:gd name="T24" fmla="*/ 6 w 18"/>
                  <a:gd name="T25" fmla="*/ 12 h 12"/>
                  <a:gd name="T26" fmla="*/ 12 w 18"/>
                  <a:gd name="T27" fmla="*/ 12 h 12"/>
                  <a:gd name="T28" fmla="*/ 12 w 18"/>
                  <a:gd name="T29" fmla="*/ 12 h 12"/>
                  <a:gd name="T30" fmla="*/ 18 w 18"/>
                  <a:gd name="T31" fmla="*/ 12 h 12"/>
                  <a:gd name="T32" fmla="*/ 18 w 18"/>
                  <a:gd name="T33" fmla="*/ 12 h 12"/>
                  <a:gd name="T34" fmla="*/ 18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lnTo>
                      <a:pt x="18" y="6"/>
                    </a:lnTo>
                    <a:lnTo>
                      <a:pt x="12" y="6"/>
                    </a:lnTo>
                    <a:lnTo>
                      <a:pt x="12" y="0"/>
                    </a:lnTo>
                    <a:lnTo>
                      <a:pt x="6" y="0"/>
                    </a:lnTo>
                    <a:lnTo>
                      <a:pt x="0" y="6"/>
                    </a:lnTo>
                    <a:lnTo>
                      <a:pt x="0" y="12"/>
                    </a:lnTo>
                    <a:lnTo>
                      <a:pt x="6" y="12"/>
                    </a:lnTo>
                    <a:lnTo>
                      <a:pt x="12" y="12"/>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5" name="Freeform 979"/>
              <p:cNvSpPr>
                <a:spLocks/>
              </p:cNvSpPr>
              <p:nvPr/>
            </p:nvSpPr>
            <p:spPr bwMode="auto">
              <a:xfrm>
                <a:off x="1820" y="2543"/>
                <a:ext cx="12" cy="12"/>
              </a:xfrm>
              <a:custGeom>
                <a:avLst/>
                <a:gdLst>
                  <a:gd name="T0" fmla="*/ 12 w 12"/>
                  <a:gd name="T1" fmla="*/ 12 h 12"/>
                  <a:gd name="T2" fmla="*/ 12 w 12"/>
                  <a:gd name="T3" fmla="*/ 6 h 12"/>
                  <a:gd name="T4" fmla="*/ 12 w 12"/>
                  <a:gd name="T5" fmla="*/ 6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12 h 12"/>
                  <a:gd name="T32" fmla="*/ 12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12"/>
                    </a:moveTo>
                    <a:lnTo>
                      <a:pt x="12" y="6"/>
                    </a:lnTo>
                    <a:lnTo>
                      <a:pt x="6" y="0"/>
                    </a:lnTo>
                    <a:lnTo>
                      <a:pt x="0" y="0"/>
                    </a:lnTo>
                    <a:lnTo>
                      <a:pt x="0" y="6"/>
                    </a:lnTo>
                    <a:lnTo>
                      <a:pt x="0" y="12"/>
                    </a:lnTo>
                    <a:lnTo>
                      <a:pt x="6" y="12"/>
                    </a:lnTo>
                    <a:lnTo>
                      <a:pt x="12"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6" name="Freeform 980"/>
              <p:cNvSpPr>
                <a:spLocks/>
              </p:cNvSpPr>
              <p:nvPr/>
            </p:nvSpPr>
            <p:spPr bwMode="auto">
              <a:xfrm>
                <a:off x="1820" y="2543"/>
                <a:ext cx="12" cy="12"/>
              </a:xfrm>
              <a:custGeom>
                <a:avLst/>
                <a:gdLst>
                  <a:gd name="T0" fmla="*/ 12 w 12"/>
                  <a:gd name="T1" fmla="*/ 12 h 12"/>
                  <a:gd name="T2" fmla="*/ 12 w 12"/>
                  <a:gd name="T3" fmla="*/ 6 h 12"/>
                  <a:gd name="T4" fmla="*/ 12 w 12"/>
                  <a:gd name="T5" fmla="*/ 6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12 h 12"/>
                  <a:gd name="T32" fmla="*/ 12 w 12"/>
                  <a:gd name="T33" fmla="*/ 12 h 12"/>
                  <a:gd name="T34" fmla="*/ 12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12"/>
                    </a:moveTo>
                    <a:lnTo>
                      <a:pt x="12" y="6"/>
                    </a:lnTo>
                    <a:lnTo>
                      <a:pt x="6" y="0"/>
                    </a:lnTo>
                    <a:lnTo>
                      <a:pt x="0" y="0"/>
                    </a:lnTo>
                    <a:lnTo>
                      <a:pt x="0" y="6"/>
                    </a:lnTo>
                    <a:lnTo>
                      <a:pt x="0" y="12"/>
                    </a:lnTo>
                    <a:lnTo>
                      <a:pt x="6" y="12"/>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7" name="Freeform 981"/>
              <p:cNvSpPr>
                <a:spLocks/>
              </p:cNvSpPr>
              <p:nvPr/>
            </p:nvSpPr>
            <p:spPr bwMode="auto">
              <a:xfrm>
                <a:off x="1832" y="254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2" y="0"/>
                    </a:lnTo>
                    <a:lnTo>
                      <a:pt x="6" y="0"/>
                    </a:lnTo>
                    <a:lnTo>
                      <a:pt x="0" y="6"/>
                    </a:lnTo>
                    <a:lnTo>
                      <a:pt x="0" y="12"/>
                    </a:lnTo>
                    <a:lnTo>
                      <a:pt x="6" y="12"/>
                    </a:lnTo>
                    <a:lnTo>
                      <a:pt x="12"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8" name="Freeform 982"/>
              <p:cNvSpPr>
                <a:spLocks/>
              </p:cNvSpPr>
              <p:nvPr/>
            </p:nvSpPr>
            <p:spPr bwMode="auto">
              <a:xfrm>
                <a:off x="1832" y="254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2" y="0"/>
                    </a:lnTo>
                    <a:lnTo>
                      <a:pt x="6" y="0"/>
                    </a:lnTo>
                    <a:lnTo>
                      <a:pt x="0" y="6"/>
                    </a:lnTo>
                    <a:lnTo>
                      <a:pt x="0" y="12"/>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49" name="Freeform 983"/>
              <p:cNvSpPr>
                <a:spLocks/>
              </p:cNvSpPr>
              <p:nvPr/>
            </p:nvSpPr>
            <p:spPr bwMode="auto">
              <a:xfrm>
                <a:off x="1850" y="2555"/>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6 w 18"/>
                  <a:gd name="T23" fmla="*/ 12 h 12"/>
                  <a:gd name="T24" fmla="*/ 6 w 18"/>
                  <a:gd name="T25" fmla="*/ 12 h 12"/>
                  <a:gd name="T26" fmla="*/ 12 w 18"/>
                  <a:gd name="T27" fmla="*/ 12 h 12"/>
                  <a:gd name="T28" fmla="*/ 12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2" y="0"/>
                    </a:lnTo>
                    <a:lnTo>
                      <a:pt x="6" y="0"/>
                    </a:lnTo>
                    <a:lnTo>
                      <a:pt x="0" y="0"/>
                    </a:lnTo>
                    <a:lnTo>
                      <a:pt x="0" y="6"/>
                    </a:lnTo>
                    <a:lnTo>
                      <a:pt x="6" y="12"/>
                    </a:lnTo>
                    <a:lnTo>
                      <a:pt x="12" y="12"/>
                    </a:lnTo>
                    <a:lnTo>
                      <a:pt x="12" y="6"/>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0" name="Freeform 984"/>
              <p:cNvSpPr>
                <a:spLocks/>
              </p:cNvSpPr>
              <p:nvPr/>
            </p:nvSpPr>
            <p:spPr bwMode="auto">
              <a:xfrm>
                <a:off x="1850" y="2555"/>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6 w 18"/>
                  <a:gd name="T23" fmla="*/ 12 h 12"/>
                  <a:gd name="T24" fmla="*/ 6 w 18"/>
                  <a:gd name="T25" fmla="*/ 12 h 12"/>
                  <a:gd name="T26" fmla="*/ 12 w 18"/>
                  <a:gd name="T27" fmla="*/ 12 h 12"/>
                  <a:gd name="T28" fmla="*/ 12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2" y="0"/>
                    </a:lnTo>
                    <a:lnTo>
                      <a:pt x="6" y="0"/>
                    </a:lnTo>
                    <a:lnTo>
                      <a:pt x="0" y="0"/>
                    </a:lnTo>
                    <a:lnTo>
                      <a:pt x="0" y="6"/>
                    </a:lnTo>
                    <a:lnTo>
                      <a:pt x="6" y="12"/>
                    </a:lnTo>
                    <a:lnTo>
                      <a:pt x="12" y="12"/>
                    </a:lnTo>
                    <a:lnTo>
                      <a:pt x="12" y="6"/>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1" name="Freeform 985"/>
              <p:cNvSpPr>
                <a:spLocks/>
              </p:cNvSpPr>
              <p:nvPr/>
            </p:nvSpPr>
            <p:spPr bwMode="auto">
              <a:xfrm>
                <a:off x="1664" y="2393"/>
                <a:ext cx="24" cy="48"/>
              </a:xfrm>
              <a:custGeom>
                <a:avLst/>
                <a:gdLst>
                  <a:gd name="T0" fmla="*/ 24 w 24"/>
                  <a:gd name="T1" fmla="*/ 24 h 48"/>
                  <a:gd name="T2" fmla="*/ 24 w 24"/>
                  <a:gd name="T3" fmla="*/ 12 h 48"/>
                  <a:gd name="T4" fmla="*/ 18 w 24"/>
                  <a:gd name="T5" fmla="*/ 6 h 48"/>
                  <a:gd name="T6" fmla="*/ 12 w 24"/>
                  <a:gd name="T7" fmla="*/ 0 h 48"/>
                  <a:gd name="T8" fmla="*/ 12 w 24"/>
                  <a:gd name="T9" fmla="*/ 0 h 48"/>
                  <a:gd name="T10" fmla="*/ 6 w 24"/>
                  <a:gd name="T11" fmla="*/ 6 h 48"/>
                  <a:gd name="T12" fmla="*/ 6 w 24"/>
                  <a:gd name="T13" fmla="*/ 12 h 48"/>
                  <a:gd name="T14" fmla="*/ 0 w 24"/>
                  <a:gd name="T15" fmla="*/ 24 h 48"/>
                  <a:gd name="T16" fmla="*/ 0 w 24"/>
                  <a:gd name="T17" fmla="*/ 24 h 48"/>
                  <a:gd name="T18" fmla="*/ 6 w 24"/>
                  <a:gd name="T19" fmla="*/ 36 h 48"/>
                  <a:gd name="T20" fmla="*/ 6 w 24"/>
                  <a:gd name="T21" fmla="*/ 48 h 48"/>
                  <a:gd name="T22" fmla="*/ 12 w 24"/>
                  <a:gd name="T23" fmla="*/ 48 h 48"/>
                  <a:gd name="T24" fmla="*/ 12 w 24"/>
                  <a:gd name="T25" fmla="*/ 48 h 48"/>
                  <a:gd name="T26" fmla="*/ 18 w 24"/>
                  <a:gd name="T27" fmla="*/ 48 h 48"/>
                  <a:gd name="T28" fmla="*/ 24 w 24"/>
                  <a:gd name="T29" fmla="*/ 36 h 48"/>
                  <a:gd name="T30" fmla="*/ 24 w 24"/>
                  <a:gd name="T31" fmla="*/ 24 h 48"/>
                  <a:gd name="T32" fmla="*/ 24 w 24"/>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24" y="24"/>
                    </a:moveTo>
                    <a:lnTo>
                      <a:pt x="24" y="12"/>
                    </a:lnTo>
                    <a:lnTo>
                      <a:pt x="18" y="6"/>
                    </a:lnTo>
                    <a:lnTo>
                      <a:pt x="12" y="0"/>
                    </a:lnTo>
                    <a:lnTo>
                      <a:pt x="6" y="6"/>
                    </a:lnTo>
                    <a:lnTo>
                      <a:pt x="6" y="12"/>
                    </a:lnTo>
                    <a:lnTo>
                      <a:pt x="0" y="24"/>
                    </a:lnTo>
                    <a:lnTo>
                      <a:pt x="6" y="36"/>
                    </a:lnTo>
                    <a:lnTo>
                      <a:pt x="6" y="48"/>
                    </a:lnTo>
                    <a:lnTo>
                      <a:pt x="12" y="48"/>
                    </a:lnTo>
                    <a:lnTo>
                      <a:pt x="18" y="48"/>
                    </a:lnTo>
                    <a:lnTo>
                      <a:pt x="24" y="36"/>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2" name="Rectangle 986"/>
              <p:cNvSpPr>
                <a:spLocks noChangeArrowheads="1"/>
              </p:cNvSpPr>
              <p:nvPr/>
            </p:nvSpPr>
            <p:spPr bwMode="auto">
              <a:xfrm>
                <a:off x="1694" y="2417"/>
                <a:ext cx="24"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3" name="Line 987"/>
              <p:cNvSpPr>
                <a:spLocks noChangeShapeType="1"/>
              </p:cNvSpPr>
              <p:nvPr/>
            </p:nvSpPr>
            <p:spPr bwMode="auto">
              <a:xfrm>
                <a:off x="1688" y="2417"/>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4" name="Freeform 988"/>
              <p:cNvSpPr>
                <a:spLocks/>
              </p:cNvSpPr>
              <p:nvPr/>
            </p:nvSpPr>
            <p:spPr bwMode="auto">
              <a:xfrm>
                <a:off x="1682" y="2471"/>
                <a:ext cx="24" cy="42"/>
              </a:xfrm>
              <a:custGeom>
                <a:avLst/>
                <a:gdLst>
                  <a:gd name="T0" fmla="*/ 24 w 24"/>
                  <a:gd name="T1" fmla="*/ 18 h 42"/>
                  <a:gd name="T2" fmla="*/ 12 w 24"/>
                  <a:gd name="T3" fmla="*/ 6 h 42"/>
                  <a:gd name="T4" fmla="*/ 6 w 24"/>
                  <a:gd name="T5" fmla="*/ 0 h 42"/>
                  <a:gd name="T6" fmla="*/ 0 w 24"/>
                  <a:gd name="T7" fmla="*/ 0 h 42"/>
                  <a:gd name="T8" fmla="*/ 0 w 24"/>
                  <a:gd name="T9" fmla="*/ 0 h 42"/>
                  <a:gd name="T10" fmla="*/ 0 w 24"/>
                  <a:gd name="T11" fmla="*/ 6 h 42"/>
                  <a:gd name="T12" fmla="*/ 0 w 24"/>
                  <a:gd name="T13" fmla="*/ 12 h 42"/>
                  <a:gd name="T14" fmla="*/ 0 w 24"/>
                  <a:gd name="T15" fmla="*/ 24 h 42"/>
                  <a:gd name="T16" fmla="*/ 0 w 24"/>
                  <a:gd name="T17" fmla="*/ 24 h 42"/>
                  <a:gd name="T18" fmla="*/ 6 w 24"/>
                  <a:gd name="T19" fmla="*/ 36 h 42"/>
                  <a:gd name="T20" fmla="*/ 18 w 24"/>
                  <a:gd name="T21" fmla="*/ 42 h 42"/>
                  <a:gd name="T22" fmla="*/ 18 w 24"/>
                  <a:gd name="T23" fmla="*/ 42 h 42"/>
                  <a:gd name="T24" fmla="*/ 18 w 24"/>
                  <a:gd name="T25" fmla="*/ 42 h 42"/>
                  <a:gd name="T26" fmla="*/ 24 w 24"/>
                  <a:gd name="T27" fmla="*/ 42 h 42"/>
                  <a:gd name="T28" fmla="*/ 24 w 24"/>
                  <a:gd name="T29" fmla="*/ 30 h 42"/>
                  <a:gd name="T30" fmla="*/ 24 w 24"/>
                  <a:gd name="T31" fmla="*/ 18 h 42"/>
                  <a:gd name="T32" fmla="*/ 24 w 24"/>
                  <a:gd name="T33" fmla="*/ 18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2"/>
                  <a:gd name="T53" fmla="*/ 24 w 24"/>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2">
                    <a:moveTo>
                      <a:pt x="24" y="18"/>
                    </a:moveTo>
                    <a:lnTo>
                      <a:pt x="12" y="6"/>
                    </a:lnTo>
                    <a:lnTo>
                      <a:pt x="6" y="0"/>
                    </a:lnTo>
                    <a:lnTo>
                      <a:pt x="0" y="0"/>
                    </a:lnTo>
                    <a:lnTo>
                      <a:pt x="0" y="6"/>
                    </a:lnTo>
                    <a:lnTo>
                      <a:pt x="0" y="12"/>
                    </a:lnTo>
                    <a:lnTo>
                      <a:pt x="0" y="24"/>
                    </a:lnTo>
                    <a:lnTo>
                      <a:pt x="6" y="36"/>
                    </a:lnTo>
                    <a:lnTo>
                      <a:pt x="18" y="42"/>
                    </a:lnTo>
                    <a:lnTo>
                      <a:pt x="24" y="42"/>
                    </a:lnTo>
                    <a:lnTo>
                      <a:pt x="24" y="30"/>
                    </a:lnTo>
                    <a:lnTo>
                      <a:pt x="24"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5" name="Freeform 989"/>
              <p:cNvSpPr>
                <a:spLocks/>
              </p:cNvSpPr>
              <p:nvPr/>
            </p:nvSpPr>
            <p:spPr bwMode="auto">
              <a:xfrm>
                <a:off x="1706" y="2477"/>
                <a:ext cx="24" cy="12"/>
              </a:xfrm>
              <a:custGeom>
                <a:avLst/>
                <a:gdLst>
                  <a:gd name="T0" fmla="*/ 24 w 24"/>
                  <a:gd name="T1" fmla="*/ 0 h 12"/>
                  <a:gd name="T2" fmla="*/ 0 w 24"/>
                  <a:gd name="T3" fmla="*/ 6 h 12"/>
                  <a:gd name="T4" fmla="*/ 6 w 24"/>
                  <a:gd name="T5" fmla="*/ 12 h 12"/>
                  <a:gd name="T6" fmla="*/ 24 w 24"/>
                  <a:gd name="T7" fmla="*/ 6 h 12"/>
                  <a:gd name="T8" fmla="*/ 24 w 24"/>
                  <a:gd name="T9" fmla="*/ 0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24" y="0"/>
                    </a:moveTo>
                    <a:lnTo>
                      <a:pt x="0" y="6"/>
                    </a:lnTo>
                    <a:lnTo>
                      <a:pt x="6" y="12"/>
                    </a:lnTo>
                    <a:lnTo>
                      <a:pt x="24" y="6"/>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6" name="Line 990"/>
              <p:cNvSpPr>
                <a:spLocks noChangeShapeType="1"/>
              </p:cNvSpPr>
              <p:nvPr/>
            </p:nvSpPr>
            <p:spPr bwMode="auto">
              <a:xfrm>
                <a:off x="1700" y="2489"/>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7" name="Freeform 991"/>
              <p:cNvSpPr>
                <a:spLocks/>
              </p:cNvSpPr>
              <p:nvPr/>
            </p:nvSpPr>
            <p:spPr bwMode="auto">
              <a:xfrm>
                <a:off x="1718" y="2537"/>
                <a:ext cx="42" cy="42"/>
              </a:xfrm>
              <a:custGeom>
                <a:avLst/>
                <a:gdLst>
                  <a:gd name="T0" fmla="*/ 30 w 42"/>
                  <a:gd name="T1" fmla="*/ 12 h 42"/>
                  <a:gd name="T2" fmla="*/ 18 w 42"/>
                  <a:gd name="T3" fmla="*/ 6 h 42"/>
                  <a:gd name="T4" fmla="*/ 6 w 42"/>
                  <a:gd name="T5" fmla="*/ 0 h 42"/>
                  <a:gd name="T6" fmla="*/ 0 w 42"/>
                  <a:gd name="T7" fmla="*/ 6 h 42"/>
                  <a:gd name="T8" fmla="*/ 0 w 42"/>
                  <a:gd name="T9" fmla="*/ 6 h 42"/>
                  <a:gd name="T10" fmla="*/ 0 w 42"/>
                  <a:gd name="T11" fmla="*/ 12 h 42"/>
                  <a:gd name="T12" fmla="*/ 6 w 42"/>
                  <a:gd name="T13" fmla="*/ 18 h 42"/>
                  <a:gd name="T14" fmla="*/ 12 w 42"/>
                  <a:gd name="T15" fmla="*/ 30 h 42"/>
                  <a:gd name="T16" fmla="*/ 12 w 42"/>
                  <a:gd name="T17" fmla="*/ 30 h 42"/>
                  <a:gd name="T18" fmla="*/ 24 w 42"/>
                  <a:gd name="T19" fmla="*/ 36 h 42"/>
                  <a:gd name="T20" fmla="*/ 30 w 42"/>
                  <a:gd name="T21" fmla="*/ 42 h 42"/>
                  <a:gd name="T22" fmla="*/ 36 w 42"/>
                  <a:gd name="T23" fmla="*/ 36 h 42"/>
                  <a:gd name="T24" fmla="*/ 36 w 42"/>
                  <a:gd name="T25" fmla="*/ 36 h 42"/>
                  <a:gd name="T26" fmla="*/ 42 w 42"/>
                  <a:gd name="T27" fmla="*/ 30 h 42"/>
                  <a:gd name="T28" fmla="*/ 36 w 42"/>
                  <a:gd name="T29" fmla="*/ 24 h 42"/>
                  <a:gd name="T30" fmla="*/ 30 w 42"/>
                  <a:gd name="T31" fmla="*/ 12 h 42"/>
                  <a:gd name="T32" fmla="*/ 30 w 42"/>
                  <a:gd name="T33" fmla="*/ 1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30" y="12"/>
                    </a:moveTo>
                    <a:lnTo>
                      <a:pt x="18" y="6"/>
                    </a:lnTo>
                    <a:lnTo>
                      <a:pt x="6" y="0"/>
                    </a:lnTo>
                    <a:lnTo>
                      <a:pt x="0" y="6"/>
                    </a:lnTo>
                    <a:lnTo>
                      <a:pt x="0" y="12"/>
                    </a:lnTo>
                    <a:lnTo>
                      <a:pt x="6" y="18"/>
                    </a:lnTo>
                    <a:lnTo>
                      <a:pt x="12" y="30"/>
                    </a:lnTo>
                    <a:lnTo>
                      <a:pt x="24" y="36"/>
                    </a:lnTo>
                    <a:lnTo>
                      <a:pt x="30" y="42"/>
                    </a:lnTo>
                    <a:lnTo>
                      <a:pt x="36" y="36"/>
                    </a:lnTo>
                    <a:lnTo>
                      <a:pt x="42" y="30"/>
                    </a:lnTo>
                    <a:lnTo>
                      <a:pt x="36" y="24"/>
                    </a:lnTo>
                    <a:lnTo>
                      <a:pt x="3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8" name="Freeform 992"/>
              <p:cNvSpPr>
                <a:spLocks/>
              </p:cNvSpPr>
              <p:nvPr/>
            </p:nvSpPr>
            <p:spPr bwMode="auto">
              <a:xfrm>
                <a:off x="1748" y="2525"/>
                <a:ext cx="18" cy="24"/>
              </a:xfrm>
              <a:custGeom>
                <a:avLst/>
                <a:gdLst>
                  <a:gd name="T0" fmla="*/ 12 w 18"/>
                  <a:gd name="T1" fmla="*/ 0 h 24"/>
                  <a:gd name="T2" fmla="*/ 0 w 18"/>
                  <a:gd name="T3" fmla="*/ 18 h 24"/>
                  <a:gd name="T4" fmla="*/ 6 w 18"/>
                  <a:gd name="T5" fmla="*/ 24 h 24"/>
                  <a:gd name="T6" fmla="*/ 18 w 18"/>
                  <a:gd name="T7" fmla="*/ 6 h 24"/>
                  <a:gd name="T8" fmla="*/ 12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2" y="0"/>
                    </a:moveTo>
                    <a:lnTo>
                      <a:pt x="0" y="18"/>
                    </a:lnTo>
                    <a:lnTo>
                      <a:pt x="6" y="24"/>
                    </a:lnTo>
                    <a:lnTo>
                      <a:pt x="18" y="6"/>
                    </a:lnTo>
                    <a:lnTo>
                      <a:pt x="12"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59" name="Line 993"/>
              <p:cNvSpPr>
                <a:spLocks noChangeShapeType="1"/>
              </p:cNvSpPr>
              <p:nvPr/>
            </p:nvSpPr>
            <p:spPr bwMode="auto">
              <a:xfrm flipV="1">
                <a:off x="1742" y="254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0" name="Freeform 994"/>
              <p:cNvSpPr>
                <a:spLocks/>
              </p:cNvSpPr>
              <p:nvPr/>
            </p:nvSpPr>
            <p:spPr bwMode="auto">
              <a:xfrm>
                <a:off x="1778" y="2585"/>
                <a:ext cx="48" cy="30"/>
              </a:xfrm>
              <a:custGeom>
                <a:avLst/>
                <a:gdLst>
                  <a:gd name="T0" fmla="*/ 30 w 48"/>
                  <a:gd name="T1" fmla="*/ 6 h 30"/>
                  <a:gd name="T2" fmla="*/ 18 w 48"/>
                  <a:gd name="T3" fmla="*/ 0 h 30"/>
                  <a:gd name="T4" fmla="*/ 6 w 48"/>
                  <a:gd name="T5" fmla="*/ 0 h 30"/>
                  <a:gd name="T6" fmla="*/ 0 w 48"/>
                  <a:gd name="T7" fmla="*/ 6 h 30"/>
                  <a:gd name="T8" fmla="*/ 0 w 48"/>
                  <a:gd name="T9" fmla="*/ 6 h 30"/>
                  <a:gd name="T10" fmla="*/ 6 w 48"/>
                  <a:gd name="T11" fmla="*/ 12 h 30"/>
                  <a:gd name="T12" fmla="*/ 12 w 48"/>
                  <a:gd name="T13" fmla="*/ 18 h 30"/>
                  <a:gd name="T14" fmla="*/ 24 w 48"/>
                  <a:gd name="T15" fmla="*/ 24 h 30"/>
                  <a:gd name="T16" fmla="*/ 24 w 48"/>
                  <a:gd name="T17" fmla="*/ 24 h 30"/>
                  <a:gd name="T18" fmla="*/ 36 w 48"/>
                  <a:gd name="T19" fmla="*/ 30 h 30"/>
                  <a:gd name="T20" fmla="*/ 42 w 48"/>
                  <a:gd name="T21" fmla="*/ 30 h 30"/>
                  <a:gd name="T22" fmla="*/ 48 w 48"/>
                  <a:gd name="T23" fmla="*/ 24 h 30"/>
                  <a:gd name="T24" fmla="*/ 48 w 48"/>
                  <a:gd name="T25" fmla="*/ 24 h 30"/>
                  <a:gd name="T26" fmla="*/ 48 w 48"/>
                  <a:gd name="T27" fmla="*/ 18 h 30"/>
                  <a:gd name="T28" fmla="*/ 42 w 48"/>
                  <a:gd name="T29" fmla="*/ 12 h 30"/>
                  <a:gd name="T30" fmla="*/ 30 w 48"/>
                  <a:gd name="T31" fmla="*/ 6 h 30"/>
                  <a:gd name="T32" fmla="*/ 30 w 48"/>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30" y="6"/>
                    </a:moveTo>
                    <a:lnTo>
                      <a:pt x="18" y="0"/>
                    </a:lnTo>
                    <a:lnTo>
                      <a:pt x="6" y="0"/>
                    </a:lnTo>
                    <a:lnTo>
                      <a:pt x="0" y="6"/>
                    </a:lnTo>
                    <a:lnTo>
                      <a:pt x="6" y="12"/>
                    </a:lnTo>
                    <a:lnTo>
                      <a:pt x="12" y="18"/>
                    </a:lnTo>
                    <a:lnTo>
                      <a:pt x="24" y="24"/>
                    </a:lnTo>
                    <a:lnTo>
                      <a:pt x="36" y="30"/>
                    </a:lnTo>
                    <a:lnTo>
                      <a:pt x="42" y="30"/>
                    </a:lnTo>
                    <a:lnTo>
                      <a:pt x="48" y="24"/>
                    </a:lnTo>
                    <a:lnTo>
                      <a:pt x="48" y="18"/>
                    </a:lnTo>
                    <a:lnTo>
                      <a:pt x="42" y="12"/>
                    </a:lnTo>
                    <a:lnTo>
                      <a:pt x="3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1" name="Freeform 995"/>
              <p:cNvSpPr>
                <a:spLocks/>
              </p:cNvSpPr>
              <p:nvPr/>
            </p:nvSpPr>
            <p:spPr bwMode="auto">
              <a:xfrm>
                <a:off x="1808" y="2561"/>
                <a:ext cx="12" cy="24"/>
              </a:xfrm>
              <a:custGeom>
                <a:avLst/>
                <a:gdLst>
                  <a:gd name="T0" fmla="*/ 6 w 12"/>
                  <a:gd name="T1" fmla="*/ 0 h 24"/>
                  <a:gd name="T2" fmla="*/ 0 w 12"/>
                  <a:gd name="T3" fmla="*/ 18 h 24"/>
                  <a:gd name="T4" fmla="*/ 6 w 12"/>
                  <a:gd name="T5" fmla="*/ 24 h 24"/>
                  <a:gd name="T6" fmla="*/ 12 w 12"/>
                  <a:gd name="T7" fmla="*/ 6 h 24"/>
                  <a:gd name="T8" fmla="*/ 6 w 12"/>
                  <a:gd name="T9" fmla="*/ 0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6" y="0"/>
                    </a:moveTo>
                    <a:lnTo>
                      <a:pt x="0" y="18"/>
                    </a:lnTo>
                    <a:lnTo>
                      <a:pt x="6" y="24"/>
                    </a:lnTo>
                    <a:lnTo>
                      <a:pt x="12" y="6"/>
                    </a:lnTo>
                    <a:lnTo>
                      <a:pt x="6"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2" name="Line 996"/>
              <p:cNvSpPr>
                <a:spLocks noChangeShapeType="1"/>
              </p:cNvSpPr>
              <p:nvPr/>
            </p:nvSpPr>
            <p:spPr bwMode="auto">
              <a:xfrm flipV="1">
                <a:off x="1808" y="2585"/>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3" name="Freeform 997"/>
              <p:cNvSpPr>
                <a:spLocks/>
              </p:cNvSpPr>
              <p:nvPr/>
            </p:nvSpPr>
            <p:spPr bwMode="auto">
              <a:xfrm>
                <a:off x="1856" y="2603"/>
                <a:ext cx="54" cy="24"/>
              </a:xfrm>
              <a:custGeom>
                <a:avLst/>
                <a:gdLst>
                  <a:gd name="T0" fmla="*/ 24 w 54"/>
                  <a:gd name="T1" fmla="*/ 0 h 24"/>
                  <a:gd name="T2" fmla="*/ 12 w 54"/>
                  <a:gd name="T3" fmla="*/ 6 h 24"/>
                  <a:gd name="T4" fmla="*/ 6 w 54"/>
                  <a:gd name="T5" fmla="*/ 6 h 24"/>
                  <a:gd name="T6" fmla="*/ 0 w 54"/>
                  <a:gd name="T7" fmla="*/ 12 h 24"/>
                  <a:gd name="T8" fmla="*/ 0 w 54"/>
                  <a:gd name="T9" fmla="*/ 12 h 24"/>
                  <a:gd name="T10" fmla="*/ 6 w 54"/>
                  <a:gd name="T11" fmla="*/ 18 h 24"/>
                  <a:gd name="T12" fmla="*/ 12 w 54"/>
                  <a:gd name="T13" fmla="*/ 24 h 24"/>
                  <a:gd name="T14" fmla="*/ 24 w 54"/>
                  <a:gd name="T15" fmla="*/ 24 h 24"/>
                  <a:gd name="T16" fmla="*/ 24 w 54"/>
                  <a:gd name="T17" fmla="*/ 24 h 24"/>
                  <a:gd name="T18" fmla="*/ 42 w 54"/>
                  <a:gd name="T19" fmla="*/ 24 h 24"/>
                  <a:gd name="T20" fmla="*/ 48 w 54"/>
                  <a:gd name="T21" fmla="*/ 18 h 24"/>
                  <a:gd name="T22" fmla="*/ 54 w 54"/>
                  <a:gd name="T23" fmla="*/ 12 h 24"/>
                  <a:gd name="T24" fmla="*/ 54 w 54"/>
                  <a:gd name="T25" fmla="*/ 12 h 24"/>
                  <a:gd name="T26" fmla="*/ 48 w 54"/>
                  <a:gd name="T27" fmla="*/ 6 h 24"/>
                  <a:gd name="T28" fmla="*/ 42 w 54"/>
                  <a:gd name="T29" fmla="*/ 6 h 24"/>
                  <a:gd name="T30" fmla="*/ 24 w 54"/>
                  <a:gd name="T31" fmla="*/ 0 h 24"/>
                  <a:gd name="T32" fmla="*/ 24 w 54"/>
                  <a:gd name="T33" fmla="*/ 0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4"/>
                  <a:gd name="T53" fmla="*/ 54 w 5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4">
                    <a:moveTo>
                      <a:pt x="24" y="0"/>
                    </a:moveTo>
                    <a:lnTo>
                      <a:pt x="12" y="6"/>
                    </a:lnTo>
                    <a:lnTo>
                      <a:pt x="6" y="6"/>
                    </a:lnTo>
                    <a:lnTo>
                      <a:pt x="0" y="12"/>
                    </a:lnTo>
                    <a:lnTo>
                      <a:pt x="6" y="18"/>
                    </a:lnTo>
                    <a:lnTo>
                      <a:pt x="12" y="24"/>
                    </a:lnTo>
                    <a:lnTo>
                      <a:pt x="24" y="24"/>
                    </a:lnTo>
                    <a:lnTo>
                      <a:pt x="42" y="24"/>
                    </a:lnTo>
                    <a:lnTo>
                      <a:pt x="48" y="18"/>
                    </a:lnTo>
                    <a:lnTo>
                      <a:pt x="54" y="12"/>
                    </a:lnTo>
                    <a:lnTo>
                      <a:pt x="48" y="6"/>
                    </a:lnTo>
                    <a:lnTo>
                      <a:pt x="42" y="6"/>
                    </a:lnTo>
                    <a:lnTo>
                      <a:pt x="24"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4" name="Rectangle 998"/>
              <p:cNvSpPr>
                <a:spLocks noChangeArrowheads="1"/>
              </p:cNvSpPr>
              <p:nvPr/>
            </p:nvSpPr>
            <p:spPr bwMode="auto">
              <a:xfrm>
                <a:off x="1880" y="2579"/>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5" name="Line 999"/>
              <p:cNvSpPr>
                <a:spLocks noChangeShapeType="1"/>
              </p:cNvSpPr>
              <p:nvPr/>
            </p:nvSpPr>
            <p:spPr bwMode="auto">
              <a:xfrm flipV="1">
                <a:off x="1880" y="2597"/>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6" name="Freeform 1000"/>
              <p:cNvSpPr>
                <a:spLocks/>
              </p:cNvSpPr>
              <p:nvPr/>
            </p:nvSpPr>
            <p:spPr bwMode="auto">
              <a:xfrm>
                <a:off x="1940" y="2585"/>
                <a:ext cx="48" cy="30"/>
              </a:xfrm>
              <a:custGeom>
                <a:avLst/>
                <a:gdLst>
                  <a:gd name="T0" fmla="*/ 18 w 48"/>
                  <a:gd name="T1" fmla="*/ 6 h 30"/>
                  <a:gd name="T2" fmla="*/ 6 w 48"/>
                  <a:gd name="T3" fmla="*/ 12 h 30"/>
                  <a:gd name="T4" fmla="*/ 0 w 48"/>
                  <a:gd name="T5" fmla="*/ 18 h 30"/>
                  <a:gd name="T6" fmla="*/ 0 w 48"/>
                  <a:gd name="T7" fmla="*/ 24 h 30"/>
                  <a:gd name="T8" fmla="*/ 0 w 48"/>
                  <a:gd name="T9" fmla="*/ 24 h 30"/>
                  <a:gd name="T10" fmla="*/ 6 w 48"/>
                  <a:gd name="T11" fmla="*/ 30 h 30"/>
                  <a:gd name="T12" fmla="*/ 12 w 48"/>
                  <a:gd name="T13" fmla="*/ 30 h 30"/>
                  <a:gd name="T14" fmla="*/ 24 w 48"/>
                  <a:gd name="T15" fmla="*/ 24 h 30"/>
                  <a:gd name="T16" fmla="*/ 24 w 48"/>
                  <a:gd name="T17" fmla="*/ 24 h 30"/>
                  <a:gd name="T18" fmla="*/ 36 w 48"/>
                  <a:gd name="T19" fmla="*/ 18 h 30"/>
                  <a:gd name="T20" fmla="*/ 42 w 48"/>
                  <a:gd name="T21" fmla="*/ 12 h 30"/>
                  <a:gd name="T22" fmla="*/ 48 w 48"/>
                  <a:gd name="T23" fmla="*/ 6 h 30"/>
                  <a:gd name="T24" fmla="*/ 48 w 48"/>
                  <a:gd name="T25" fmla="*/ 6 h 30"/>
                  <a:gd name="T26" fmla="*/ 42 w 48"/>
                  <a:gd name="T27" fmla="*/ 0 h 30"/>
                  <a:gd name="T28" fmla="*/ 30 w 48"/>
                  <a:gd name="T29" fmla="*/ 0 h 30"/>
                  <a:gd name="T30" fmla="*/ 18 w 48"/>
                  <a:gd name="T31" fmla="*/ 6 h 30"/>
                  <a:gd name="T32" fmla="*/ 18 w 48"/>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18" y="6"/>
                    </a:moveTo>
                    <a:lnTo>
                      <a:pt x="6" y="12"/>
                    </a:lnTo>
                    <a:lnTo>
                      <a:pt x="0" y="18"/>
                    </a:lnTo>
                    <a:lnTo>
                      <a:pt x="0" y="24"/>
                    </a:lnTo>
                    <a:lnTo>
                      <a:pt x="6" y="30"/>
                    </a:lnTo>
                    <a:lnTo>
                      <a:pt x="12" y="30"/>
                    </a:lnTo>
                    <a:lnTo>
                      <a:pt x="24" y="24"/>
                    </a:lnTo>
                    <a:lnTo>
                      <a:pt x="36" y="18"/>
                    </a:lnTo>
                    <a:lnTo>
                      <a:pt x="42" y="12"/>
                    </a:lnTo>
                    <a:lnTo>
                      <a:pt x="48" y="6"/>
                    </a:lnTo>
                    <a:lnTo>
                      <a:pt x="42" y="0"/>
                    </a:lnTo>
                    <a:lnTo>
                      <a:pt x="30" y="0"/>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7" name="Freeform 1001"/>
              <p:cNvSpPr>
                <a:spLocks/>
              </p:cNvSpPr>
              <p:nvPr/>
            </p:nvSpPr>
            <p:spPr bwMode="auto">
              <a:xfrm>
                <a:off x="1940" y="2561"/>
                <a:ext cx="18" cy="24"/>
              </a:xfrm>
              <a:custGeom>
                <a:avLst/>
                <a:gdLst>
                  <a:gd name="T0" fmla="*/ 0 w 18"/>
                  <a:gd name="T1" fmla="*/ 6 h 24"/>
                  <a:gd name="T2" fmla="*/ 12 w 18"/>
                  <a:gd name="T3" fmla="*/ 24 h 24"/>
                  <a:gd name="T4" fmla="*/ 18 w 18"/>
                  <a:gd name="T5" fmla="*/ 18 h 24"/>
                  <a:gd name="T6" fmla="*/ 12 w 18"/>
                  <a:gd name="T7" fmla="*/ 0 h 24"/>
                  <a:gd name="T8" fmla="*/ 0 w 18"/>
                  <a:gd name="T9" fmla="*/ 6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0" y="6"/>
                    </a:moveTo>
                    <a:lnTo>
                      <a:pt x="12" y="24"/>
                    </a:lnTo>
                    <a:lnTo>
                      <a:pt x="18" y="18"/>
                    </a:lnTo>
                    <a:lnTo>
                      <a:pt x="12"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8" name="Line 1002"/>
              <p:cNvSpPr>
                <a:spLocks noChangeShapeType="1"/>
              </p:cNvSpPr>
              <p:nvPr/>
            </p:nvSpPr>
            <p:spPr bwMode="auto">
              <a:xfrm flipH="1" flipV="1">
                <a:off x="1952" y="2585"/>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69" name="Freeform 1003"/>
              <p:cNvSpPr>
                <a:spLocks/>
              </p:cNvSpPr>
              <p:nvPr/>
            </p:nvSpPr>
            <p:spPr bwMode="auto">
              <a:xfrm>
                <a:off x="1862" y="2219"/>
                <a:ext cx="48" cy="24"/>
              </a:xfrm>
              <a:custGeom>
                <a:avLst/>
                <a:gdLst>
                  <a:gd name="T0" fmla="*/ 24 w 48"/>
                  <a:gd name="T1" fmla="*/ 24 h 24"/>
                  <a:gd name="T2" fmla="*/ 36 w 48"/>
                  <a:gd name="T3" fmla="*/ 24 h 24"/>
                  <a:gd name="T4" fmla="*/ 42 w 48"/>
                  <a:gd name="T5" fmla="*/ 18 h 24"/>
                  <a:gd name="T6" fmla="*/ 48 w 48"/>
                  <a:gd name="T7" fmla="*/ 12 h 24"/>
                  <a:gd name="T8" fmla="*/ 48 w 48"/>
                  <a:gd name="T9" fmla="*/ 12 h 24"/>
                  <a:gd name="T10" fmla="*/ 42 w 48"/>
                  <a:gd name="T11" fmla="*/ 6 h 24"/>
                  <a:gd name="T12" fmla="*/ 36 w 48"/>
                  <a:gd name="T13" fmla="*/ 6 h 24"/>
                  <a:gd name="T14" fmla="*/ 24 w 48"/>
                  <a:gd name="T15" fmla="*/ 0 h 24"/>
                  <a:gd name="T16" fmla="*/ 24 w 48"/>
                  <a:gd name="T17" fmla="*/ 0 h 24"/>
                  <a:gd name="T18" fmla="*/ 12 w 48"/>
                  <a:gd name="T19" fmla="*/ 6 h 24"/>
                  <a:gd name="T20" fmla="*/ 0 w 48"/>
                  <a:gd name="T21" fmla="*/ 6 h 24"/>
                  <a:gd name="T22" fmla="*/ 0 w 48"/>
                  <a:gd name="T23" fmla="*/ 12 h 24"/>
                  <a:gd name="T24" fmla="*/ 0 w 48"/>
                  <a:gd name="T25" fmla="*/ 12 h 24"/>
                  <a:gd name="T26" fmla="*/ 0 w 48"/>
                  <a:gd name="T27" fmla="*/ 18 h 24"/>
                  <a:gd name="T28" fmla="*/ 12 w 48"/>
                  <a:gd name="T29" fmla="*/ 24 h 24"/>
                  <a:gd name="T30" fmla="*/ 24 w 48"/>
                  <a:gd name="T31" fmla="*/ 24 h 24"/>
                  <a:gd name="T32" fmla="*/ 24 w 4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24" y="24"/>
                    </a:moveTo>
                    <a:lnTo>
                      <a:pt x="36" y="24"/>
                    </a:lnTo>
                    <a:lnTo>
                      <a:pt x="42" y="18"/>
                    </a:lnTo>
                    <a:lnTo>
                      <a:pt x="48" y="12"/>
                    </a:lnTo>
                    <a:lnTo>
                      <a:pt x="42" y="6"/>
                    </a:lnTo>
                    <a:lnTo>
                      <a:pt x="36" y="6"/>
                    </a:lnTo>
                    <a:lnTo>
                      <a:pt x="24" y="0"/>
                    </a:lnTo>
                    <a:lnTo>
                      <a:pt x="12" y="6"/>
                    </a:lnTo>
                    <a:lnTo>
                      <a:pt x="0" y="6"/>
                    </a:lnTo>
                    <a:lnTo>
                      <a:pt x="0" y="12"/>
                    </a:lnTo>
                    <a:lnTo>
                      <a:pt x="0" y="18"/>
                    </a:lnTo>
                    <a:lnTo>
                      <a:pt x="12" y="24"/>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0" name="Rectangle 1004"/>
              <p:cNvSpPr>
                <a:spLocks noChangeArrowheads="1"/>
              </p:cNvSpPr>
              <p:nvPr/>
            </p:nvSpPr>
            <p:spPr bwMode="auto">
              <a:xfrm>
                <a:off x="1880" y="2249"/>
                <a:ext cx="6" cy="18"/>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1" name="Line 1005"/>
              <p:cNvSpPr>
                <a:spLocks noChangeShapeType="1"/>
              </p:cNvSpPr>
              <p:nvPr/>
            </p:nvSpPr>
            <p:spPr bwMode="auto">
              <a:xfrm>
                <a:off x="1886" y="2237"/>
                <a:ext cx="1" cy="12"/>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2" name="Freeform 1006"/>
              <p:cNvSpPr>
                <a:spLocks/>
              </p:cNvSpPr>
              <p:nvPr/>
            </p:nvSpPr>
            <p:spPr bwMode="auto">
              <a:xfrm>
                <a:off x="1784" y="2231"/>
                <a:ext cx="48" cy="30"/>
              </a:xfrm>
              <a:custGeom>
                <a:avLst/>
                <a:gdLst>
                  <a:gd name="T0" fmla="*/ 24 w 48"/>
                  <a:gd name="T1" fmla="*/ 24 h 30"/>
                  <a:gd name="T2" fmla="*/ 36 w 48"/>
                  <a:gd name="T3" fmla="*/ 18 h 30"/>
                  <a:gd name="T4" fmla="*/ 42 w 48"/>
                  <a:gd name="T5" fmla="*/ 12 h 30"/>
                  <a:gd name="T6" fmla="*/ 48 w 48"/>
                  <a:gd name="T7" fmla="*/ 6 h 30"/>
                  <a:gd name="T8" fmla="*/ 48 w 48"/>
                  <a:gd name="T9" fmla="*/ 6 h 30"/>
                  <a:gd name="T10" fmla="*/ 42 w 48"/>
                  <a:gd name="T11" fmla="*/ 0 h 30"/>
                  <a:gd name="T12" fmla="*/ 30 w 48"/>
                  <a:gd name="T13" fmla="*/ 0 h 30"/>
                  <a:gd name="T14" fmla="*/ 18 w 48"/>
                  <a:gd name="T15" fmla="*/ 6 h 30"/>
                  <a:gd name="T16" fmla="*/ 18 w 48"/>
                  <a:gd name="T17" fmla="*/ 6 h 30"/>
                  <a:gd name="T18" fmla="*/ 6 w 48"/>
                  <a:gd name="T19" fmla="*/ 12 h 30"/>
                  <a:gd name="T20" fmla="*/ 0 w 48"/>
                  <a:gd name="T21" fmla="*/ 18 h 30"/>
                  <a:gd name="T22" fmla="*/ 0 w 48"/>
                  <a:gd name="T23" fmla="*/ 24 h 30"/>
                  <a:gd name="T24" fmla="*/ 0 w 48"/>
                  <a:gd name="T25" fmla="*/ 24 h 30"/>
                  <a:gd name="T26" fmla="*/ 6 w 48"/>
                  <a:gd name="T27" fmla="*/ 30 h 30"/>
                  <a:gd name="T28" fmla="*/ 12 w 48"/>
                  <a:gd name="T29" fmla="*/ 30 h 30"/>
                  <a:gd name="T30" fmla="*/ 24 w 48"/>
                  <a:gd name="T31" fmla="*/ 24 h 30"/>
                  <a:gd name="T32" fmla="*/ 24 w 48"/>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24" y="24"/>
                    </a:moveTo>
                    <a:lnTo>
                      <a:pt x="36" y="18"/>
                    </a:lnTo>
                    <a:lnTo>
                      <a:pt x="42" y="12"/>
                    </a:lnTo>
                    <a:lnTo>
                      <a:pt x="48" y="6"/>
                    </a:lnTo>
                    <a:lnTo>
                      <a:pt x="42" y="0"/>
                    </a:lnTo>
                    <a:lnTo>
                      <a:pt x="30" y="0"/>
                    </a:lnTo>
                    <a:lnTo>
                      <a:pt x="18" y="6"/>
                    </a:lnTo>
                    <a:lnTo>
                      <a:pt x="6" y="12"/>
                    </a:lnTo>
                    <a:lnTo>
                      <a:pt x="0" y="18"/>
                    </a:lnTo>
                    <a:lnTo>
                      <a:pt x="0" y="24"/>
                    </a:lnTo>
                    <a:lnTo>
                      <a:pt x="6" y="30"/>
                    </a:lnTo>
                    <a:lnTo>
                      <a:pt x="12" y="30"/>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3" name="Freeform 1007"/>
              <p:cNvSpPr>
                <a:spLocks/>
              </p:cNvSpPr>
              <p:nvPr/>
            </p:nvSpPr>
            <p:spPr bwMode="auto">
              <a:xfrm>
                <a:off x="1808" y="2261"/>
                <a:ext cx="18" cy="18"/>
              </a:xfrm>
              <a:custGeom>
                <a:avLst/>
                <a:gdLst>
                  <a:gd name="T0" fmla="*/ 18 w 18"/>
                  <a:gd name="T1" fmla="*/ 18 h 18"/>
                  <a:gd name="T2" fmla="*/ 6 w 18"/>
                  <a:gd name="T3" fmla="*/ 0 h 18"/>
                  <a:gd name="T4" fmla="*/ 0 w 18"/>
                  <a:gd name="T5" fmla="*/ 0 h 18"/>
                  <a:gd name="T6" fmla="*/ 6 w 18"/>
                  <a:gd name="T7" fmla="*/ 18 h 18"/>
                  <a:gd name="T8" fmla="*/ 18 w 18"/>
                  <a:gd name="T9" fmla="*/ 1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8"/>
                    </a:moveTo>
                    <a:lnTo>
                      <a:pt x="6" y="0"/>
                    </a:lnTo>
                    <a:lnTo>
                      <a:pt x="0" y="0"/>
                    </a:lnTo>
                    <a:lnTo>
                      <a:pt x="6" y="18"/>
                    </a:lnTo>
                    <a:lnTo>
                      <a:pt x="18"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4" name="Line 1008"/>
              <p:cNvSpPr>
                <a:spLocks noChangeShapeType="1"/>
              </p:cNvSpPr>
              <p:nvPr/>
            </p:nvSpPr>
            <p:spPr bwMode="auto">
              <a:xfrm>
                <a:off x="1808" y="2255"/>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5" name="Freeform 1009"/>
              <p:cNvSpPr>
                <a:spLocks/>
              </p:cNvSpPr>
              <p:nvPr/>
            </p:nvSpPr>
            <p:spPr bwMode="auto">
              <a:xfrm>
                <a:off x="1718" y="2267"/>
                <a:ext cx="42" cy="42"/>
              </a:xfrm>
              <a:custGeom>
                <a:avLst/>
                <a:gdLst>
                  <a:gd name="T0" fmla="*/ 30 w 42"/>
                  <a:gd name="T1" fmla="*/ 30 h 42"/>
                  <a:gd name="T2" fmla="*/ 36 w 42"/>
                  <a:gd name="T3" fmla="*/ 18 h 42"/>
                  <a:gd name="T4" fmla="*/ 42 w 42"/>
                  <a:gd name="T5" fmla="*/ 12 h 42"/>
                  <a:gd name="T6" fmla="*/ 42 w 42"/>
                  <a:gd name="T7" fmla="*/ 6 h 42"/>
                  <a:gd name="T8" fmla="*/ 42 w 42"/>
                  <a:gd name="T9" fmla="*/ 6 h 42"/>
                  <a:gd name="T10" fmla="*/ 36 w 42"/>
                  <a:gd name="T11" fmla="*/ 0 h 42"/>
                  <a:gd name="T12" fmla="*/ 24 w 42"/>
                  <a:gd name="T13" fmla="*/ 6 h 42"/>
                  <a:gd name="T14" fmla="*/ 12 w 42"/>
                  <a:gd name="T15" fmla="*/ 12 h 42"/>
                  <a:gd name="T16" fmla="*/ 12 w 42"/>
                  <a:gd name="T17" fmla="*/ 12 h 42"/>
                  <a:gd name="T18" fmla="*/ 6 w 42"/>
                  <a:gd name="T19" fmla="*/ 24 h 42"/>
                  <a:gd name="T20" fmla="*/ 0 w 42"/>
                  <a:gd name="T21" fmla="*/ 30 h 42"/>
                  <a:gd name="T22" fmla="*/ 6 w 42"/>
                  <a:gd name="T23" fmla="*/ 36 h 42"/>
                  <a:gd name="T24" fmla="*/ 6 w 42"/>
                  <a:gd name="T25" fmla="*/ 36 h 42"/>
                  <a:gd name="T26" fmla="*/ 12 w 42"/>
                  <a:gd name="T27" fmla="*/ 42 h 42"/>
                  <a:gd name="T28" fmla="*/ 18 w 42"/>
                  <a:gd name="T29" fmla="*/ 36 h 42"/>
                  <a:gd name="T30" fmla="*/ 30 w 42"/>
                  <a:gd name="T31" fmla="*/ 30 h 42"/>
                  <a:gd name="T32" fmla="*/ 30 w 42"/>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2"/>
                  <a:gd name="T53" fmla="*/ 42 w 42"/>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2">
                    <a:moveTo>
                      <a:pt x="30" y="30"/>
                    </a:moveTo>
                    <a:lnTo>
                      <a:pt x="36" y="18"/>
                    </a:lnTo>
                    <a:lnTo>
                      <a:pt x="42" y="12"/>
                    </a:lnTo>
                    <a:lnTo>
                      <a:pt x="42" y="6"/>
                    </a:lnTo>
                    <a:lnTo>
                      <a:pt x="36" y="0"/>
                    </a:lnTo>
                    <a:lnTo>
                      <a:pt x="24" y="6"/>
                    </a:lnTo>
                    <a:lnTo>
                      <a:pt x="12" y="12"/>
                    </a:lnTo>
                    <a:lnTo>
                      <a:pt x="6" y="24"/>
                    </a:lnTo>
                    <a:lnTo>
                      <a:pt x="0" y="30"/>
                    </a:lnTo>
                    <a:lnTo>
                      <a:pt x="6" y="36"/>
                    </a:lnTo>
                    <a:lnTo>
                      <a:pt x="12" y="42"/>
                    </a:lnTo>
                    <a:lnTo>
                      <a:pt x="18" y="36"/>
                    </a:lnTo>
                    <a:lnTo>
                      <a:pt x="3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76" name="Freeform 1010"/>
              <p:cNvSpPr>
                <a:spLocks/>
              </p:cNvSpPr>
              <p:nvPr/>
            </p:nvSpPr>
            <p:spPr bwMode="auto">
              <a:xfrm>
                <a:off x="1748" y="2297"/>
                <a:ext cx="24" cy="18"/>
              </a:xfrm>
              <a:custGeom>
                <a:avLst/>
                <a:gdLst>
                  <a:gd name="T0" fmla="*/ 24 w 24"/>
                  <a:gd name="T1" fmla="*/ 12 h 18"/>
                  <a:gd name="T2" fmla="*/ 6 w 24"/>
                  <a:gd name="T3" fmla="*/ 0 h 18"/>
                  <a:gd name="T4" fmla="*/ 0 w 24"/>
                  <a:gd name="T5" fmla="*/ 6 h 18"/>
                  <a:gd name="T6" fmla="*/ 18 w 24"/>
                  <a:gd name="T7" fmla="*/ 18 h 18"/>
                  <a:gd name="T8" fmla="*/ 24 w 24"/>
                  <a:gd name="T9" fmla="*/ 12 h 18"/>
                  <a:gd name="T10" fmla="*/ 0 60000 65536"/>
                  <a:gd name="T11" fmla="*/ 0 60000 65536"/>
                  <a:gd name="T12" fmla="*/ 0 60000 65536"/>
                  <a:gd name="T13" fmla="*/ 0 60000 65536"/>
                  <a:gd name="T14" fmla="*/ 0 60000 65536"/>
                  <a:gd name="T15" fmla="*/ 0 w 24"/>
                  <a:gd name="T16" fmla="*/ 0 h 18"/>
                  <a:gd name="T17" fmla="*/ 24 w 24"/>
                  <a:gd name="T18" fmla="*/ 18 h 18"/>
                </a:gdLst>
                <a:ahLst/>
                <a:cxnLst>
                  <a:cxn ang="T10">
                    <a:pos x="T0" y="T1"/>
                  </a:cxn>
                  <a:cxn ang="T11">
                    <a:pos x="T2" y="T3"/>
                  </a:cxn>
                  <a:cxn ang="T12">
                    <a:pos x="T4" y="T5"/>
                  </a:cxn>
                  <a:cxn ang="T13">
                    <a:pos x="T6" y="T7"/>
                  </a:cxn>
                  <a:cxn ang="T14">
                    <a:pos x="T8" y="T9"/>
                  </a:cxn>
                </a:cxnLst>
                <a:rect l="T15" t="T16" r="T17" b="T18"/>
                <a:pathLst>
                  <a:path w="24" h="18">
                    <a:moveTo>
                      <a:pt x="24" y="12"/>
                    </a:moveTo>
                    <a:lnTo>
                      <a:pt x="6" y="0"/>
                    </a:lnTo>
                    <a:lnTo>
                      <a:pt x="0" y="6"/>
                    </a:lnTo>
                    <a:lnTo>
                      <a:pt x="18" y="18"/>
                    </a:lnTo>
                    <a:lnTo>
                      <a:pt x="24"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31" name="Group 1011"/>
            <p:cNvGrpSpPr>
              <a:grpSpLocks/>
            </p:cNvGrpSpPr>
            <p:nvPr/>
          </p:nvGrpSpPr>
          <p:grpSpPr bwMode="auto">
            <a:xfrm>
              <a:off x="1682" y="1307"/>
              <a:ext cx="2634" cy="1062"/>
              <a:chOff x="1682" y="1307"/>
              <a:chExt cx="2634" cy="1062"/>
            </a:xfrm>
          </p:grpSpPr>
          <p:sp>
            <p:nvSpPr>
              <p:cNvPr id="17877" name="Line 1012"/>
              <p:cNvSpPr>
                <a:spLocks noChangeShapeType="1"/>
              </p:cNvSpPr>
              <p:nvPr/>
            </p:nvSpPr>
            <p:spPr bwMode="auto">
              <a:xfrm>
                <a:off x="1748" y="229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8" name="Freeform 1013"/>
              <p:cNvSpPr>
                <a:spLocks/>
              </p:cNvSpPr>
              <p:nvPr/>
            </p:nvSpPr>
            <p:spPr bwMode="auto">
              <a:xfrm>
                <a:off x="1682" y="2327"/>
                <a:ext cx="24" cy="42"/>
              </a:xfrm>
              <a:custGeom>
                <a:avLst/>
                <a:gdLst>
                  <a:gd name="T0" fmla="*/ 24 w 24"/>
                  <a:gd name="T1" fmla="*/ 24 h 42"/>
                  <a:gd name="T2" fmla="*/ 24 w 24"/>
                  <a:gd name="T3" fmla="*/ 12 h 42"/>
                  <a:gd name="T4" fmla="*/ 24 w 24"/>
                  <a:gd name="T5" fmla="*/ 6 h 42"/>
                  <a:gd name="T6" fmla="*/ 24 w 24"/>
                  <a:gd name="T7" fmla="*/ 0 h 42"/>
                  <a:gd name="T8" fmla="*/ 24 w 24"/>
                  <a:gd name="T9" fmla="*/ 0 h 42"/>
                  <a:gd name="T10" fmla="*/ 18 w 24"/>
                  <a:gd name="T11" fmla="*/ 0 h 42"/>
                  <a:gd name="T12" fmla="*/ 6 w 24"/>
                  <a:gd name="T13" fmla="*/ 6 h 42"/>
                  <a:gd name="T14" fmla="*/ 0 w 24"/>
                  <a:gd name="T15" fmla="*/ 12 h 42"/>
                  <a:gd name="T16" fmla="*/ 0 w 24"/>
                  <a:gd name="T17" fmla="*/ 12 h 42"/>
                  <a:gd name="T18" fmla="*/ 0 w 24"/>
                  <a:gd name="T19" fmla="*/ 24 h 42"/>
                  <a:gd name="T20" fmla="*/ 0 w 24"/>
                  <a:gd name="T21" fmla="*/ 36 h 42"/>
                  <a:gd name="T22" fmla="*/ 0 w 24"/>
                  <a:gd name="T23" fmla="*/ 42 h 42"/>
                  <a:gd name="T24" fmla="*/ 0 w 24"/>
                  <a:gd name="T25" fmla="*/ 42 h 42"/>
                  <a:gd name="T26" fmla="*/ 12 w 24"/>
                  <a:gd name="T27" fmla="*/ 42 h 42"/>
                  <a:gd name="T28" fmla="*/ 18 w 24"/>
                  <a:gd name="T29" fmla="*/ 30 h 42"/>
                  <a:gd name="T30" fmla="*/ 24 w 24"/>
                  <a:gd name="T31" fmla="*/ 24 h 42"/>
                  <a:gd name="T32" fmla="*/ 24 w 24"/>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2"/>
                  <a:gd name="T53" fmla="*/ 24 w 24"/>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2">
                    <a:moveTo>
                      <a:pt x="24" y="24"/>
                    </a:moveTo>
                    <a:lnTo>
                      <a:pt x="24" y="12"/>
                    </a:lnTo>
                    <a:lnTo>
                      <a:pt x="24" y="6"/>
                    </a:lnTo>
                    <a:lnTo>
                      <a:pt x="24" y="0"/>
                    </a:lnTo>
                    <a:lnTo>
                      <a:pt x="18" y="0"/>
                    </a:lnTo>
                    <a:lnTo>
                      <a:pt x="6" y="6"/>
                    </a:lnTo>
                    <a:lnTo>
                      <a:pt x="0" y="12"/>
                    </a:lnTo>
                    <a:lnTo>
                      <a:pt x="0" y="24"/>
                    </a:lnTo>
                    <a:lnTo>
                      <a:pt x="0" y="36"/>
                    </a:lnTo>
                    <a:lnTo>
                      <a:pt x="0" y="42"/>
                    </a:lnTo>
                    <a:lnTo>
                      <a:pt x="12" y="42"/>
                    </a:lnTo>
                    <a:lnTo>
                      <a:pt x="18" y="30"/>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9" name="Freeform 1014"/>
              <p:cNvSpPr>
                <a:spLocks/>
              </p:cNvSpPr>
              <p:nvPr/>
            </p:nvSpPr>
            <p:spPr bwMode="auto">
              <a:xfrm>
                <a:off x="1712" y="2345"/>
                <a:ext cx="18" cy="18"/>
              </a:xfrm>
              <a:custGeom>
                <a:avLst/>
                <a:gdLst>
                  <a:gd name="T0" fmla="*/ 18 w 18"/>
                  <a:gd name="T1" fmla="*/ 12 h 18"/>
                  <a:gd name="T2" fmla="*/ 0 w 18"/>
                  <a:gd name="T3" fmla="*/ 0 h 18"/>
                  <a:gd name="T4" fmla="*/ 0 w 18"/>
                  <a:gd name="T5" fmla="*/ 12 h 18"/>
                  <a:gd name="T6" fmla="*/ 18 w 18"/>
                  <a:gd name="T7" fmla="*/ 18 h 18"/>
                  <a:gd name="T8" fmla="*/ 18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2"/>
                    </a:moveTo>
                    <a:lnTo>
                      <a:pt x="0" y="0"/>
                    </a:lnTo>
                    <a:lnTo>
                      <a:pt x="0" y="12"/>
                    </a:lnTo>
                    <a:lnTo>
                      <a:pt x="18" y="18"/>
                    </a:lnTo>
                    <a:lnTo>
                      <a:pt x="18"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0" name="Line 1015"/>
              <p:cNvSpPr>
                <a:spLocks noChangeShapeType="1"/>
              </p:cNvSpPr>
              <p:nvPr/>
            </p:nvSpPr>
            <p:spPr bwMode="auto">
              <a:xfrm>
                <a:off x="1700" y="2345"/>
                <a:ext cx="12"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1" name="Freeform 1016"/>
              <p:cNvSpPr>
                <a:spLocks/>
              </p:cNvSpPr>
              <p:nvPr/>
            </p:nvSpPr>
            <p:spPr bwMode="auto">
              <a:xfrm>
                <a:off x="3842" y="1373"/>
                <a:ext cx="12" cy="18"/>
              </a:xfrm>
              <a:custGeom>
                <a:avLst/>
                <a:gdLst>
                  <a:gd name="T0" fmla="*/ 0 w 12"/>
                  <a:gd name="T1" fmla="*/ 12 h 18"/>
                  <a:gd name="T2" fmla="*/ 0 w 12"/>
                  <a:gd name="T3" fmla="*/ 18 h 18"/>
                  <a:gd name="T4" fmla="*/ 6 w 12"/>
                  <a:gd name="T5" fmla="*/ 18 h 18"/>
                  <a:gd name="T6" fmla="*/ 12 w 12"/>
                  <a:gd name="T7" fmla="*/ 18 h 18"/>
                  <a:gd name="T8" fmla="*/ 12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8"/>
                    </a:lnTo>
                    <a:lnTo>
                      <a:pt x="6" y="18"/>
                    </a:lnTo>
                    <a:lnTo>
                      <a:pt x="12"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2" name="Freeform 1017"/>
              <p:cNvSpPr>
                <a:spLocks/>
              </p:cNvSpPr>
              <p:nvPr/>
            </p:nvSpPr>
            <p:spPr bwMode="auto">
              <a:xfrm>
                <a:off x="3842" y="1373"/>
                <a:ext cx="12" cy="18"/>
              </a:xfrm>
              <a:custGeom>
                <a:avLst/>
                <a:gdLst>
                  <a:gd name="T0" fmla="*/ 0 w 12"/>
                  <a:gd name="T1" fmla="*/ 12 h 18"/>
                  <a:gd name="T2" fmla="*/ 0 w 12"/>
                  <a:gd name="T3" fmla="*/ 18 h 18"/>
                  <a:gd name="T4" fmla="*/ 6 w 12"/>
                  <a:gd name="T5" fmla="*/ 18 h 18"/>
                  <a:gd name="T6" fmla="*/ 12 w 12"/>
                  <a:gd name="T7" fmla="*/ 18 h 18"/>
                  <a:gd name="T8" fmla="*/ 12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0 w 12"/>
                  <a:gd name="T23" fmla="*/ 6 h 18"/>
                  <a:gd name="T24" fmla="*/ 0 w 12"/>
                  <a:gd name="T25" fmla="*/ 6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8"/>
                    </a:lnTo>
                    <a:lnTo>
                      <a:pt x="6" y="18"/>
                    </a:lnTo>
                    <a:lnTo>
                      <a:pt x="12"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3" name="Freeform 1018"/>
              <p:cNvSpPr>
                <a:spLocks/>
              </p:cNvSpPr>
              <p:nvPr/>
            </p:nvSpPr>
            <p:spPr bwMode="auto">
              <a:xfrm>
                <a:off x="3824" y="1385"/>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8 w 18"/>
                  <a:gd name="T15" fmla="*/ 0 h 12"/>
                  <a:gd name="T16" fmla="*/ 18 w 18"/>
                  <a:gd name="T17" fmla="*/ 0 h 12"/>
                  <a:gd name="T18" fmla="*/ 12 w 18"/>
                  <a:gd name="T19" fmla="*/ 0 h 12"/>
                  <a:gd name="T20" fmla="*/ 6 w 18"/>
                  <a:gd name="T21" fmla="*/ 0 h 12"/>
                  <a:gd name="T22" fmla="*/ 6 w 18"/>
                  <a:gd name="T23" fmla="*/ 0 h 12"/>
                  <a:gd name="T24" fmla="*/ 6 w 18"/>
                  <a:gd name="T25" fmla="*/ 0 h 12"/>
                  <a:gd name="T26" fmla="*/ 0 w 18"/>
                  <a:gd name="T27" fmla="*/ 0 h 12"/>
                  <a:gd name="T28" fmla="*/ 0 w 18"/>
                  <a:gd name="T29" fmla="*/ 6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6" y="12"/>
                    </a:lnTo>
                    <a:lnTo>
                      <a:pt x="12" y="12"/>
                    </a:lnTo>
                    <a:lnTo>
                      <a:pt x="18" y="6"/>
                    </a:lnTo>
                    <a:lnTo>
                      <a:pt x="18" y="0"/>
                    </a:lnTo>
                    <a:lnTo>
                      <a:pt x="12" y="0"/>
                    </a:lnTo>
                    <a:lnTo>
                      <a:pt x="6" y="0"/>
                    </a:lnTo>
                    <a:lnTo>
                      <a:pt x="0" y="0"/>
                    </a:lnTo>
                    <a:lnTo>
                      <a:pt x="0" y="6"/>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4" name="Freeform 1019"/>
              <p:cNvSpPr>
                <a:spLocks/>
              </p:cNvSpPr>
              <p:nvPr/>
            </p:nvSpPr>
            <p:spPr bwMode="auto">
              <a:xfrm>
                <a:off x="3824" y="1385"/>
                <a:ext cx="18" cy="12"/>
              </a:xfrm>
              <a:custGeom>
                <a:avLst/>
                <a:gdLst>
                  <a:gd name="T0" fmla="*/ 6 w 18"/>
                  <a:gd name="T1" fmla="*/ 12 h 12"/>
                  <a:gd name="T2" fmla="*/ 6 w 18"/>
                  <a:gd name="T3" fmla="*/ 12 h 12"/>
                  <a:gd name="T4" fmla="*/ 12 w 18"/>
                  <a:gd name="T5" fmla="*/ 12 h 12"/>
                  <a:gd name="T6" fmla="*/ 12 w 18"/>
                  <a:gd name="T7" fmla="*/ 12 h 12"/>
                  <a:gd name="T8" fmla="*/ 12 w 18"/>
                  <a:gd name="T9" fmla="*/ 12 h 12"/>
                  <a:gd name="T10" fmla="*/ 18 w 18"/>
                  <a:gd name="T11" fmla="*/ 6 h 12"/>
                  <a:gd name="T12" fmla="*/ 18 w 18"/>
                  <a:gd name="T13" fmla="*/ 6 h 12"/>
                  <a:gd name="T14" fmla="*/ 18 w 18"/>
                  <a:gd name="T15" fmla="*/ 0 h 12"/>
                  <a:gd name="T16" fmla="*/ 18 w 18"/>
                  <a:gd name="T17" fmla="*/ 0 h 12"/>
                  <a:gd name="T18" fmla="*/ 12 w 18"/>
                  <a:gd name="T19" fmla="*/ 0 h 12"/>
                  <a:gd name="T20" fmla="*/ 6 w 18"/>
                  <a:gd name="T21" fmla="*/ 0 h 12"/>
                  <a:gd name="T22" fmla="*/ 6 w 18"/>
                  <a:gd name="T23" fmla="*/ 0 h 12"/>
                  <a:gd name="T24" fmla="*/ 6 w 18"/>
                  <a:gd name="T25" fmla="*/ 0 h 12"/>
                  <a:gd name="T26" fmla="*/ 0 w 18"/>
                  <a:gd name="T27" fmla="*/ 0 h 12"/>
                  <a:gd name="T28" fmla="*/ 0 w 18"/>
                  <a:gd name="T29" fmla="*/ 6 h 12"/>
                  <a:gd name="T30" fmla="*/ 6 w 18"/>
                  <a:gd name="T31" fmla="*/ 12 h 12"/>
                  <a:gd name="T32" fmla="*/ 6 w 18"/>
                  <a:gd name="T33" fmla="*/ 12 h 12"/>
                  <a:gd name="T34" fmla="*/ 6 w 18"/>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12"/>
                    </a:moveTo>
                    <a:lnTo>
                      <a:pt x="6" y="12"/>
                    </a:lnTo>
                    <a:lnTo>
                      <a:pt x="12" y="12"/>
                    </a:lnTo>
                    <a:lnTo>
                      <a:pt x="18" y="6"/>
                    </a:lnTo>
                    <a:lnTo>
                      <a:pt x="18" y="0"/>
                    </a:lnTo>
                    <a:lnTo>
                      <a:pt x="12" y="0"/>
                    </a:lnTo>
                    <a:lnTo>
                      <a:pt x="6" y="0"/>
                    </a:lnTo>
                    <a:lnTo>
                      <a:pt x="0" y="0"/>
                    </a:lnTo>
                    <a:lnTo>
                      <a:pt x="0" y="6"/>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5" name="Freeform 1020"/>
              <p:cNvSpPr>
                <a:spLocks/>
              </p:cNvSpPr>
              <p:nvPr/>
            </p:nvSpPr>
            <p:spPr bwMode="auto">
              <a:xfrm>
                <a:off x="3812" y="1391"/>
                <a:ext cx="12" cy="18"/>
              </a:xfrm>
              <a:custGeom>
                <a:avLst/>
                <a:gdLst>
                  <a:gd name="T0" fmla="*/ 0 w 12"/>
                  <a:gd name="T1" fmla="*/ 12 h 18"/>
                  <a:gd name="T2" fmla="*/ 6 w 12"/>
                  <a:gd name="T3" fmla="*/ 12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12 w 12"/>
                  <a:gd name="T19" fmla="*/ 0 h 18"/>
                  <a:gd name="T20" fmla="*/ 6 w 12"/>
                  <a:gd name="T21" fmla="*/ 0 h 18"/>
                  <a:gd name="T22" fmla="*/ 0 w 12"/>
                  <a:gd name="T23" fmla="*/ 0 h 18"/>
                  <a:gd name="T24" fmla="*/ 0 w 12"/>
                  <a:gd name="T25" fmla="*/ 0 h 18"/>
                  <a:gd name="T26" fmla="*/ 0 w 12"/>
                  <a:gd name="T27" fmla="*/ 6 h 18"/>
                  <a:gd name="T28" fmla="*/ 0 w 12"/>
                  <a:gd name="T29" fmla="*/ 12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6" y="12"/>
                    </a:lnTo>
                    <a:lnTo>
                      <a:pt x="6" y="18"/>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6" name="Freeform 1021"/>
              <p:cNvSpPr>
                <a:spLocks/>
              </p:cNvSpPr>
              <p:nvPr/>
            </p:nvSpPr>
            <p:spPr bwMode="auto">
              <a:xfrm>
                <a:off x="3812" y="1391"/>
                <a:ext cx="12" cy="18"/>
              </a:xfrm>
              <a:custGeom>
                <a:avLst/>
                <a:gdLst>
                  <a:gd name="T0" fmla="*/ 0 w 12"/>
                  <a:gd name="T1" fmla="*/ 12 h 18"/>
                  <a:gd name="T2" fmla="*/ 6 w 12"/>
                  <a:gd name="T3" fmla="*/ 12 h 18"/>
                  <a:gd name="T4" fmla="*/ 6 w 12"/>
                  <a:gd name="T5" fmla="*/ 18 h 18"/>
                  <a:gd name="T6" fmla="*/ 12 w 12"/>
                  <a:gd name="T7" fmla="*/ 12 h 18"/>
                  <a:gd name="T8" fmla="*/ 12 w 12"/>
                  <a:gd name="T9" fmla="*/ 12 h 18"/>
                  <a:gd name="T10" fmla="*/ 12 w 12"/>
                  <a:gd name="T11" fmla="*/ 12 h 18"/>
                  <a:gd name="T12" fmla="*/ 12 w 12"/>
                  <a:gd name="T13" fmla="*/ 6 h 18"/>
                  <a:gd name="T14" fmla="*/ 12 w 12"/>
                  <a:gd name="T15" fmla="*/ 6 h 18"/>
                  <a:gd name="T16" fmla="*/ 12 w 12"/>
                  <a:gd name="T17" fmla="*/ 6 h 18"/>
                  <a:gd name="T18" fmla="*/ 12 w 12"/>
                  <a:gd name="T19" fmla="*/ 0 h 18"/>
                  <a:gd name="T20" fmla="*/ 6 w 12"/>
                  <a:gd name="T21" fmla="*/ 0 h 18"/>
                  <a:gd name="T22" fmla="*/ 0 w 12"/>
                  <a:gd name="T23" fmla="*/ 0 h 18"/>
                  <a:gd name="T24" fmla="*/ 0 w 12"/>
                  <a:gd name="T25" fmla="*/ 0 h 18"/>
                  <a:gd name="T26" fmla="*/ 0 w 12"/>
                  <a:gd name="T27" fmla="*/ 6 h 18"/>
                  <a:gd name="T28" fmla="*/ 0 w 12"/>
                  <a:gd name="T29" fmla="*/ 12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6" y="12"/>
                    </a:lnTo>
                    <a:lnTo>
                      <a:pt x="6" y="18"/>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7" name="Freeform 1022"/>
              <p:cNvSpPr>
                <a:spLocks/>
              </p:cNvSpPr>
              <p:nvPr/>
            </p:nvSpPr>
            <p:spPr bwMode="auto">
              <a:xfrm>
                <a:off x="3800" y="1403"/>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8" name="Freeform 1023"/>
              <p:cNvSpPr>
                <a:spLocks/>
              </p:cNvSpPr>
              <p:nvPr/>
            </p:nvSpPr>
            <p:spPr bwMode="auto">
              <a:xfrm>
                <a:off x="3800" y="1403"/>
                <a:ext cx="12" cy="12"/>
              </a:xfrm>
              <a:custGeom>
                <a:avLst/>
                <a:gdLst>
                  <a:gd name="T0" fmla="*/ 0 w 12"/>
                  <a:gd name="T1" fmla="*/ 12 h 12"/>
                  <a:gd name="T2" fmla="*/ 6 w 12"/>
                  <a:gd name="T3" fmla="*/ 12 h 12"/>
                  <a:gd name="T4" fmla="*/ 6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89" name="Freeform 1024"/>
              <p:cNvSpPr>
                <a:spLocks/>
              </p:cNvSpPr>
              <p:nvPr/>
            </p:nvSpPr>
            <p:spPr bwMode="auto">
              <a:xfrm>
                <a:off x="3788" y="1415"/>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0" name="Freeform 1025"/>
              <p:cNvSpPr>
                <a:spLocks/>
              </p:cNvSpPr>
              <p:nvPr/>
            </p:nvSpPr>
            <p:spPr bwMode="auto">
              <a:xfrm>
                <a:off x="3788" y="1415"/>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6 w 12"/>
                  <a:gd name="T21" fmla="*/ 0 h 12"/>
                  <a:gd name="T22" fmla="*/ 0 w 12"/>
                  <a:gd name="T23" fmla="*/ 0 h 12"/>
                  <a:gd name="T24" fmla="*/ 0 w 12"/>
                  <a:gd name="T25" fmla="*/ 0 h 12"/>
                  <a:gd name="T26" fmla="*/ 0 w 12"/>
                  <a:gd name="T27" fmla="*/ 6 h 12"/>
                  <a:gd name="T28" fmla="*/ 0 w 12"/>
                  <a:gd name="T29" fmla="*/ 6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1" name="Freeform 1026"/>
              <p:cNvSpPr>
                <a:spLocks/>
              </p:cNvSpPr>
              <p:nvPr/>
            </p:nvSpPr>
            <p:spPr bwMode="auto">
              <a:xfrm>
                <a:off x="3782" y="1427"/>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12"/>
                    </a:moveTo>
                    <a:lnTo>
                      <a:pt x="6" y="12"/>
                    </a:lnTo>
                    <a:lnTo>
                      <a:pt x="12" y="12"/>
                    </a:lnTo>
                    <a:lnTo>
                      <a:pt x="12" y="6"/>
                    </a:lnTo>
                    <a:lnTo>
                      <a:pt x="12" y="0"/>
                    </a:lnTo>
                    <a:lnTo>
                      <a:pt x="6" y="0"/>
                    </a:lnTo>
                    <a:lnTo>
                      <a:pt x="0"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2" name="Freeform 1027"/>
              <p:cNvSpPr>
                <a:spLocks/>
              </p:cNvSpPr>
              <p:nvPr/>
            </p:nvSpPr>
            <p:spPr bwMode="auto">
              <a:xfrm>
                <a:off x="3782" y="1427"/>
                <a:ext cx="12" cy="12"/>
              </a:xfrm>
              <a:custGeom>
                <a:avLst/>
                <a:gdLst>
                  <a:gd name="T0" fmla="*/ 0 w 12"/>
                  <a:gd name="T1" fmla="*/ 12 h 12"/>
                  <a:gd name="T2" fmla="*/ 6 w 12"/>
                  <a:gd name="T3" fmla="*/ 12 h 12"/>
                  <a:gd name="T4" fmla="*/ 12 w 12"/>
                  <a:gd name="T5" fmla="*/ 12 h 12"/>
                  <a:gd name="T6" fmla="*/ 12 w 12"/>
                  <a:gd name="T7" fmla="*/ 12 h 12"/>
                  <a:gd name="T8" fmla="*/ 12 w 12"/>
                  <a:gd name="T9" fmla="*/ 12 h 12"/>
                  <a:gd name="T10" fmla="*/ 12 w 12"/>
                  <a:gd name="T11" fmla="*/ 6 h 12"/>
                  <a:gd name="T12" fmla="*/ 12 w 12"/>
                  <a:gd name="T13" fmla="*/ 6 h 12"/>
                  <a:gd name="T14" fmla="*/ 12 w 12"/>
                  <a:gd name="T15" fmla="*/ 0 h 12"/>
                  <a:gd name="T16" fmla="*/ 12 w 12"/>
                  <a:gd name="T17" fmla="*/ 0 h 12"/>
                  <a:gd name="T18" fmla="*/ 6 w 12"/>
                  <a:gd name="T19" fmla="*/ 0 h 12"/>
                  <a:gd name="T20" fmla="*/ 0 w 12"/>
                  <a:gd name="T21" fmla="*/ 0 h 12"/>
                  <a:gd name="T22" fmla="*/ 0 w 12"/>
                  <a:gd name="T23" fmla="*/ 6 h 12"/>
                  <a:gd name="T24" fmla="*/ 0 w 12"/>
                  <a:gd name="T25" fmla="*/ 6 h 12"/>
                  <a:gd name="T26" fmla="*/ 0 w 12"/>
                  <a:gd name="T27" fmla="*/ 6 h 12"/>
                  <a:gd name="T28" fmla="*/ 0 w 12"/>
                  <a:gd name="T29" fmla="*/ 12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6" y="12"/>
                    </a:lnTo>
                    <a:lnTo>
                      <a:pt x="12" y="12"/>
                    </a:lnTo>
                    <a:lnTo>
                      <a:pt x="12" y="6"/>
                    </a:lnTo>
                    <a:lnTo>
                      <a:pt x="12" y="0"/>
                    </a:lnTo>
                    <a:lnTo>
                      <a:pt x="6" y="0"/>
                    </a:lnTo>
                    <a:lnTo>
                      <a:pt x="0"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3" name="Freeform 1028"/>
              <p:cNvSpPr>
                <a:spLocks/>
              </p:cNvSpPr>
              <p:nvPr/>
            </p:nvSpPr>
            <p:spPr bwMode="auto">
              <a:xfrm>
                <a:off x="3770" y="1439"/>
                <a:ext cx="18" cy="18"/>
              </a:xfrm>
              <a:custGeom>
                <a:avLst/>
                <a:gdLst>
                  <a:gd name="T0" fmla="*/ 6 w 18"/>
                  <a:gd name="T1" fmla="*/ 18 h 18"/>
                  <a:gd name="T2" fmla="*/ 12 w 18"/>
                  <a:gd name="T3" fmla="*/ 18 h 18"/>
                  <a:gd name="T4" fmla="*/ 12 w 18"/>
                  <a:gd name="T5" fmla="*/ 12 h 18"/>
                  <a:gd name="T6" fmla="*/ 18 w 18"/>
                  <a:gd name="T7" fmla="*/ 12 h 18"/>
                  <a:gd name="T8" fmla="*/ 18 w 18"/>
                  <a:gd name="T9" fmla="*/ 12 h 18"/>
                  <a:gd name="T10" fmla="*/ 18 w 18"/>
                  <a:gd name="T11" fmla="*/ 6 h 18"/>
                  <a:gd name="T12" fmla="*/ 18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6 w 18"/>
                  <a:gd name="T29" fmla="*/ 12 h 18"/>
                  <a:gd name="T30" fmla="*/ 6 w 18"/>
                  <a:gd name="T31" fmla="*/ 18 h 18"/>
                  <a:gd name="T32" fmla="*/ 6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8"/>
                    </a:moveTo>
                    <a:lnTo>
                      <a:pt x="12" y="18"/>
                    </a:lnTo>
                    <a:lnTo>
                      <a:pt x="12" y="12"/>
                    </a:lnTo>
                    <a:lnTo>
                      <a:pt x="18" y="12"/>
                    </a:lnTo>
                    <a:lnTo>
                      <a:pt x="18" y="6"/>
                    </a:lnTo>
                    <a:lnTo>
                      <a:pt x="12" y="0"/>
                    </a:lnTo>
                    <a:lnTo>
                      <a:pt x="6" y="0"/>
                    </a:lnTo>
                    <a:lnTo>
                      <a:pt x="6" y="6"/>
                    </a:lnTo>
                    <a:lnTo>
                      <a:pt x="0" y="6"/>
                    </a:lnTo>
                    <a:lnTo>
                      <a:pt x="0" y="12"/>
                    </a:lnTo>
                    <a:lnTo>
                      <a:pt x="6"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4" name="Freeform 1029"/>
              <p:cNvSpPr>
                <a:spLocks/>
              </p:cNvSpPr>
              <p:nvPr/>
            </p:nvSpPr>
            <p:spPr bwMode="auto">
              <a:xfrm>
                <a:off x="3770" y="1439"/>
                <a:ext cx="18" cy="18"/>
              </a:xfrm>
              <a:custGeom>
                <a:avLst/>
                <a:gdLst>
                  <a:gd name="T0" fmla="*/ 6 w 18"/>
                  <a:gd name="T1" fmla="*/ 18 h 18"/>
                  <a:gd name="T2" fmla="*/ 12 w 18"/>
                  <a:gd name="T3" fmla="*/ 18 h 18"/>
                  <a:gd name="T4" fmla="*/ 12 w 18"/>
                  <a:gd name="T5" fmla="*/ 12 h 18"/>
                  <a:gd name="T6" fmla="*/ 18 w 18"/>
                  <a:gd name="T7" fmla="*/ 12 h 18"/>
                  <a:gd name="T8" fmla="*/ 18 w 18"/>
                  <a:gd name="T9" fmla="*/ 12 h 18"/>
                  <a:gd name="T10" fmla="*/ 18 w 18"/>
                  <a:gd name="T11" fmla="*/ 6 h 18"/>
                  <a:gd name="T12" fmla="*/ 18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6 w 18"/>
                  <a:gd name="T29" fmla="*/ 12 h 18"/>
                  <a:gd name="T30" fmla="*/ 6 w 18"/>
                  <a:gd name="T31" fmla="*/ 18 h 18"/>
                  <a:gd name="T32" fmla="*/ 6 w 18"/>
                  <a:gd name="T33" fmla="*/ 18 h 18"/>
                  <a:gd name="T34" fmla="*/ 6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8"/>
                    </a:moveTo>
                    <a:lnTo>
                      <a:pt x="12" y="18"/>
                    </a:lnTo>
                    <a:lnTo>
                      <a:pt x="12" y="12"/>
                    </a:lnTo>
                    <a:lnTo>
                      <a:pt x="18" y="12"/>
                    </a:lnTo>
                    <a:lnTo>
                      <a:pt x="18" y="6"/>
                    </a:lnTo>
                    <a:lnTo>
                      <a:pt x="12" y="0"/>
                    </a:lnTo>
                    <a:lnTo>
                      <a:pt x="6" y="0"/>
                    </a:lnTo>
                    <a:lnTo>
                      <a:pt x="6" y="6"/>
                    </a:lnTo>
                    <a:lnTo>
                      <a:pt x="0" y="6"/>
                    </a:lnTo>
                    <a:lnTo>
                      <a:pt x="0" y="12"/>
                    </a:lnTo>
                    <a:lnTo>
                      <a:pt x="6"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5" name="Freeform 1030"/>
              <p:cNvSpPr>
                <a:spLocks/>
              </p:cNvSpPr>
              <p:nvPr/>
            </p:nvSpPr>
            <p:spPr bwMode="auto">
              <a:xfrm>
                <a:off x="3758" y="1469"/>
                <a:ext cx="18" cy="18"/>
              </a:xfrm>
              <a:custGeom>
                <a:avLst/>
                <a:gdLst>
                  <a:gd name="T0" fmla="*/ 6 w 18"/>
                  <a:gd name="T1" fmla="*/ 18 h 18"/>
                  <a:gd name="T2" fmla="*/ 12 w 18"/>
                  <a:gd name="T3" fmla="*/ 18 h 18"/>
                  <a:gd name="T4" fmla="*/ 18 w 18"/>
                  <a:gd name="T5" fmla="*/ 12 h 18"/>
                  <a:gd name="T6" fmla="*/ 18 w 18"/>
                  <a:gd name="T7" fmla="*/ 12 h 18"/>
                  <a:gd name="T8" fmla="*/ 18 w 18"/>
                  <a:gd name="T9" fmla="*/ 12 h 18"/>
                  <a:gd name="T10" fmla="*/ 18 w 18"/>
                  <a:gd name="T11" fmla="*/ 6 h 18"/>
                  <a:gd name="T12" fmla="*/ 12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6 w 18"/>
                  <a:gd name="T29" fmla="*/ 12 h 18"/>
                  <a:gd name="T30" fmla="*/ 6 w 18"/>
                  <a:gd name="T31" fmla="*/ 18 h 18"/>
                  <a:gd name="T32" fmla="*/ 6 w 18"/>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18"/>
                    </a:moveTo>
                    <a:lnTo>
                      <a:pt x="12" y="18"/>
                    </a:lnTo>
                    <a:lnTo>
                      <a:pt x="18" y="12"/>
                    </a:lnTo>
                    <a:lnTo>
                      <a:pt x="18" y="6"/>
                    </a:lnTo>
                    <a:lnTo>
                      <a:pt x="12" y="6"/>
                    </a:lnTo>
                    <a:lnTo>
                      <a:pt x="12" y="0"/>
                    </a:lnTo>
                    <a:lnTo>
                      <a:pt x="6" y="0"/>
                    </a:lnTo>
                    <a:lnTo>
                      <a:pt x="6" y="6"/>
                    </a:lnTo>
                    <a:lnTo>
                      <a:pt x="0" y="6"/>
                    </a:lnTo>
                    <a:lnTo>
                      <a:pt x="0" y="12"/>
                    </a:lnTo>
                    <a:lnTo>
                      <a:pt x="6" y="12"/>
                    </a:lnTo>
                    <a:lnTo>
                      <a:pt x="6" y="18"/>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6" name="Freeform 1031"/>
              <p:cNvSpPr>
                <a:spLocks/>
              </p:cNvSpPr>
              <p:nvPr/>
            </p:nvSpPr>
            <p:spPr bwMode="auto">
              <a:xfrm>
                <a:off x="3758" y="1469"/>
                <a:ext cx="18" cy="18"/>
              </a:xfrm>
              <a:custGeom>
                <a:avLst/>
                <a:gdLst>
                  <a:gd name="T0" fmla="*/ 6 w 18"/>
                  <a:gd name="T1" fmla="*/ 18 h 18"/>
                  <a:gd name="T2" fmla="*/ 12 w 18"/>
                  <a:gd name="T3" fmla="*/ 18 h 18"/>
                  <a:gd name="T4" fmla="*/ 18 w 18"/>
                  <a:gd name="T5" fmla="*/ 12 h 18"/>
                  <a:gd name="T6" fmla="*/ 18 w 18"/>
                  <a:gd name="T7" fmla="*/ 12 h 18"/>
                  <a:gd name="T8" fmla="*/ 18 w 18"/>
                  <a:gd name="T9" fmla="*/ 12 h 18"/>
                  <a:gd name="T10" fmla="*/ 18 w 18"/>
                  <a:gd name="T11" fmla="*/ 6 h 18"/>
                  <a:gd name="T12" fmla="*/ 12 w 18"/>
                  <a:gd name="T13" fmla="*/ 6 h 18"/>
                  <a:gd name="T14" fmla="*/ 12 w 18"/>
                  <a:gd name="T15" fmla="*/ 0 h 18"/>
                  <a:gd name="T16" fmla="*/ 12 w 18"/>
                  <a:gd name="T17" fmla="*/ 0 h 18"/>
                  <a:gd name="T18" fmla="*/ 6 w 18"/>
                  <a:gd name="T19" fmla="*/ 0 h 18"/>
                  <a:gd name="T20" fmla="*/ 6 w 18"/>
                  <a:gd name="T21" fmla="*/ 6 h 18"/>
                  <a:gd name="T22" fmla="*/ 0 w 18"/>
                  <a:gd name="T23" fmla="*/ 6 h 18"/>
                  <a:gd name="T24" fmla="*/ 0 w 18"/>
                  <a:gd name="T25" fmla="*/ 6 h 18"/>
                  <a:gd name="T26" fmla="*/ 0 w 18"/>
                  <a:gd name="T27" fmla="*/ 12 h 18"/>
                  <a:gd name="T28" fmla="*/ 6 w 18"/>
                  <a:gd name="T29" fmla="*/ 12 h 18"/>
                  <a:gd name="T30" fmla="*/ 6 w 18"/>
                  <a:gd name="T31" fmla="*/ 18 h 18"/>
                  <a:gd name="T32" fmla="*/ 6 w 18"/>
                  <a:gd name="T33" fmla="*/ 18 h 18"/>
                  <a:gd name="T34" fmla="*/ 6 w 18"/>
                  <a:gd name="T35" fmla="*/ 1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18"/>
                    </a:moveTo>
                    <a:lnTo>
                      <a:pt x="12" y="18"/>
                    </a:lnTo>
                    <a:lnTo>
                      <a:pt x="18" y="12"/>
                    </a:lnTo>
                    <a:lnTo>
                      <a:pt x="18" y="6"/>
                    </a:lnTo>
                    <a:lnTo>
                      <a:pt x="12" y="6"/>
                    </a:lnTo>
                    <a:lnTo>
                      <a:pt x="12" y="0"/>
                    </a:lnTo>
                    <a:lnTo>
                      <a:pt x="6" y="0"/>
                    </a:lnTo>
                    <a:lnTo>
                      <a:pt x="6" y="6"/>
                    </a:lnTo>
                    <a:lnTo>
                      <a:pt x="0" y="6"/>
                    </a:lnTo>
                    <a:lnTo>
                      <a:pt x="0" y="12"/>
                    </a:lnTo>
                    <a:lnTo>
                      <a:pt x="6" y="12"/>
                    </a:lnTo>
                    <a:lnTo>
                      <a:pt x="6"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7" name="Freeform 1032"/>
              <p:cNvSpPr>
                <a:spLocks/>
              </p:cNvSpPr>
              <p:nvPr/>
            </p:nvSpPr>
            <p:spPr bwMode="auto">
              <a:xfrm>
                <a:off x="3758" y="1487"/>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0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12"/>
                    </a:moveTo>
                    <a:lnTo>
                      <a:pt x="12" y="12"/>
                    </a:lnTo>
                    <a:lnTo>
                      <a:pt x="12" y="6"/>
                    </a:lnTo>
                    <a:lnTo>
                      <a:pt x="12" y="0"/>
                    </a:lnTo>
                    <a:lnTo>
                      <a:pt x="6" y="0"/>
                    </a:lnTo>
                    <a:lnTo>
                      <a:pt x="0" y="0"/>
                    </a:lnTo>
                    <a:lnTo>
                      <a:pt x="0" y="6"/>
                    </a:lnTo>
                    <a:lnTo>
                      <a:pt x="0" y="12"/>
                    </a:lnTo>
                    <a:lnTo>
                      <a:pt x="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8" name="Freeform 1033"/>
              <p:cNvSpPr>
                <a:spLocks/>
              </p:cNvSpPr>
              <p:nvPr/>
            </p:nvSpPr>
            <p:spPr bwMode="auto">
              <a:xfrm>
                <a:off x="3758" y="1487"/>
                <a:ext cx="12" cy="12"/>
              </a:xfrm>
              <a:custGeom>
                <a:avLst/>
                <a:gdLst>
                  <a:gd name="T0" fmla="*/ 6 w 12"/>
                  <a:gd name="T1" fmla="*/ 12 h 12"/>
                  <a:gd name="T2" fmla="*/ 12 w 12"/>
                  <a:gd name="T3" fmla="*/ 12 h 12"/>
                  <a:gd name="T4" fmla="*/ 12 w 12"/>
                  <a:gd name="T5" fmla="*/ 12 h 12"/>
                  <a:gd name="T6" fmla="*/ 12 w 12"/>
                  <a:gd name="T7" fmla="*/ 6 h 12"/>
                  <a:gd name="T8" fmla="*/ 12 w 12"/>
                  <a:gd name="T9" fmla="*/ 6 h 12"/>
                  <a:gd name="T10" fmla="*/ 12 w 12"/>
                  <a:gd name="T11" fmla="*/ 6 h 12"/>
                  <a:gd name="T12" fmla="*/ 12 w 12"/>
                  <a:gd name="T13" fmla="*/ 0 h 12"/>
                  <a:gd name="T14" fmla="*/ 6 w 12"/>
                  <a:gd name="T15" fmla="*/ 0 h 12"/>
                  <a:gd name="T16" fmla="*/ 6 w 12"/>
                  <a:gd name="T17" fmla="*/ 0 h 12"/>
                  <a:gd name="T18" fmla="*/ 6 w 12"/>
                  <a:gd name="T19" fmla="*/ 0 h 12"/>
                  <a:gd name="T20" fmla="*/ 0 w 12"/>
                  <a:gd name="T21" fmla="*/ 0 h 12"/>
                  <a:gd name="T22" fmla="*/ 0 w 12"/>
                  <a:gd name="T23" fmla="*/ 6 h 12"/>
                  <a:gd name="T24" fmla="*/ 0 w 12"/>
                  <a:gd name="T25" fmla="*/ 6 h 12"/>
                  <a:gd name="T26" fmla="*/ 0 w 12"/>
                  <a:gd name="T27" fmla="*/ 12 h 12"/>
                  <a:gd name="T28" fmla="*/ 0 w 12"/>
                  <a:gd name="T29" fmla="*/ 12 h 12"/>
                  <a:gd name="T30" fmla="*/ 6 w 12"/>
                  <a:gd name="T31" fmla="*/ 12 h 12"/>
                  <a:gd name="T32" fmla="*/ 6 w 12"/>
                  <a:gd name="T33" fmla="*/ 12 h 12"/>
                  <a:gd name="T34" fmla="*/ 6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12"/>
                    </a:moveTo>
                    <a:lnTo>
                      <a:pt x="12" y="12"/>
                    </a:lnTo>
                    <a:lnTo>
                      <a:pt x="12" y="6"/>
                    </a:lnTo>
                    <a:lnTo>
                      <a:pt x="12" y="0"/>
                    </a:lnTo>
                    <a:lnTo>
                      <a:pt x="6" y="0"/>
                    </a:lnTo>
                    <a:lnTo>
                      <a:pt x="0" y="0"/>
                    </a:lnTo>
                    <a:lnTo>
                      <a:pt x="0" y="6"/>
                    </a:lnTo>
                    <a:lnTo>
                      <a:pt x="0" y="12"/>
                    </a:lnTo>
                    <a:lnTo>
                      <a:pt x="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99" name="Freeform 1034"/>
              <p:cNvSpPr>
                <a:spLocks/>
              </p:cNvSpPr>
              <p:nvPr/>
            </p:nvSpPr>
            <p:spPr bwMode="auto">
              <a:xfrm>
                <a:off x="3896" y="164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6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2" y="0"/>
                    </a:lnTo>
                    <a:lnTo>
                      <a:pt x="6" y="0"/>
                    </a:lnTo>
                    <a:lnTo>
                      <a:pt x="0" y="6"/>
                    </a:lnTo>
                    <a:lnTo>
                      <a:pt x="0" y="12"/>
                    </a:lnTo>
                    <a:lnTo>
                      <a:pt x="6" y="12"/>
                    </a:lnTo>
                    <a:lnTo>
                      <a:pt x="12" y="12"/>
                    </a:lnTo>
                    <a:lnTo>
                      <a:pt x="18" y="12"/>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0" name="Freeform 1035"/>
              <p:cNvSpPr>
                <a:spLocks/>
              </p:cNvSpPr>
              <p:nvPr/>
            </p:nvSpPr>
            <p:spPr bwMode="auto">
              <a:xfrm>
                <a:off x="3896" y="164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6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2" y="0"/>
                    </a:lnTo>
                    <a:lnTo>
                      <a:pt x="6"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1" name="Freeform 1036"/>
              <p:cNvSpPr>
                <a:spLocks/>
              </p:cNvSpPr>
              <p:nvPr/>
            </p:nvSpPr>
            <p:spPr bwMode="auto">
              <a:xfrm>
                <a:off x="3932" y="1649"/>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2" name="Freeform 1037"/>
              <p:cNvSpPr>
                <a:spLocks/>
              </p:cNvSpPr>
              <p:nvPr/>
            </p:nvSpPr>
            <p:spPr bwMode="auto">
              <a:xfrm>
                <a:off x="3932" y="1649"/>
                <a:ext cx="12" cy="12"/>
              </a:xfrm>
              <a:custGeom>
                <a:avLst/>
                <a:gdLst>
                  <a:gd name="T0" fmla="*/ 12 w 12"/>
                  <a:gd name="T1" fmla="*/ 0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3" name="Freeform 1038"/>
              <p:cNvSpPr>
                <a:spLocks/>
              </p:cNvSpPr>
              <p:nvPr/>
            </p:nvSpPr>
            <p:spPr bwMode="auto">
              <a:xfrm>
                <a:off x="3950" y="1643"/>
                <a:ext cx="12" cy="12"/>
              </a:xfrm>
              <a:custGeom>
                <a:avLst/>
                <a:gdLst>
                  <a:gd name="T0" fmla="*/ 12 w 12"/>
                  <a:gd name="T1" fmla="*/ 6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4" name="Freeform 1039"/>
              <p:cNvSpPr>
                <a:spLocks/>
              </p:cNvSpPr>
              <p:nvPr/>
            </p:nvSpPr>
            <p:spPr bwMode="auto">
              <a:xfrm>
                <a:off x="3950" y="1643"/>
                <a:ext cx="12" cy="12"/>
              </a:xfrm>
              <a:custGeom>
                <a:avLst/>
                <a:gdLst>
                  <a:gd name="T0" fmla="*/ 12 w 12"/>
                  <a:gd name="T1" fmla="*/ 6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5" name="Freeform 1040"/>
              <p:cNvSpPr>
                <a:spLocks/>
              </p:cNvSpPr>
              <p:nvPr/>
            </p:nvSpPr>
            <p:spPr bwMode="auto">
              <a:xfrm>
                <a:off x="3980" y="1631"/>
                <a:ext cx="12" cy="12"/>
              </a:xfrm>
              <a:custGeom>
                <a:avLst/>
                <a:gdLst>
                  <a:gd name="T0" fmla="*/ 12 w 12"/>
                  <a:gd name="T1" fmla="*/ 0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12" y="0"/>
                    </a:ln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6" name="Freeform 1041"/>
              <p:cNvSpPr>
                <a:spLocks/>
              </p:cNvSpPr>
              <p:nvPr/>
            </p:nvSpPr>
            <p:spPr bwMode="auto">
              <a:xfrm>
                <a:off x="3980" y="1631"/>
                <a:ext cx="12" cy="12"/>
              </a:xfrm>
              <a:custGeom>
                <a:avLst/>
                <a:gdLst>
                  <a:gd name="T0" fmla="*/ 12 w 12"/>
                  <a:gd name="T1" fmla="*/ 0 h 12"/>
                  <a:gd name="T2" fmla="*/ 12 w 12"/>
                  <a:gd name="T3" fmla="*/ 0 h 12"/>
                  <a:gd name="T4" fmla="*/ 6 w 12"/>
                  <a:gd name="T5" fmla="*/ 0 h 12"/>
                  <a:gd name="T6" fmla="*/ 0 w 12"/>
                  <a:gd name="T7" fmla="*/ 0 h 12"/>
                  <a:gd name="T8" fmla="*/ 0 w 12"/>
                  <a:gd name="T9" fmla="*/ 0 h 12"/>
                  <a:gd name="T10" fmla="*/ 0 w 12"/>
                  <a:gd name="T11" fmla="*/ 0 h 12"/>
                  <a:gd name="T12" fmla="*/ 0 w 12"/>
                  <a:gd name="T13" fmla="*/ 6 h 12"/>
                  <a:gd name="T14" fmla="*/ 0 w 12"/>
                  <a:gd name="T15" fmla="*/ 12 h 12"/>
                  <a:gd name="T16" fmla="*/ 0 w 12"/>
                  <a:gd name="T17" fmla="*/ 12 h 12"/>
                  <a:gd name="T18" fmla="*/ 0 w 12"/>
                  <a:gd name="T19" fmla="*/ 12 h 12"/>
                  <a:gd name="T20" fmla="*/ 6 w 12"/>
                  <a:gd name="T21" fmla="*/ 12 h 12"/>
                  <a:gd name="T22" fmla="*/ 12 w 12"/>
                  <a:gd name="T23" fmla="*/ 12 h 12"/>
                  <a:gd name="T24" fmla="*/ 12 w 12"/>
                  <a:gd name="T25" fmla="*/ 12 h 12"/>
                  <a:gd name="T26" fmla="*/ 12 w 12"/>
                  <a:gd name="T27" fmla="*/ 6 h 12"/>
                  <a:gd name="T28" fmla="*/ 12 w 12"/>
                  <a:gd name="T29" fmla="*/ 6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12" y="0"/>
                    </a:ln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7" name="Freeform 1042"/>
              <p:cNvSpPr>
                <a:spLocks/>
              </p:cNvSpPr>
              <p:nvPr/>
            </p:nvSpPr>
            <p:spPr bwMode="auto">
              <a:xfrm>
                <a:off x="3992" y="1619"/>
                <a:ext cx="18" cy="18"/>
              </a:xfrm>
              <a:custGeom>
                <a:avLst/>
                <a:gdLst>
                  <a:gd name="T0" fmla="*/ 12 w 18"/>
                  <a:gd name="T1" fmla="*/ 6 h 18"/>
                  <a:gd name="T2" fmla="*/ 12 w 18"/>
                  <a:gd name="T3" fmla="*/ 0 h 18"/>
                  <a:gd name="T4" fmla="*/ 6 w 18"/>
                  <a:gd name="T5" fmla="*/ 0 h 18"/>
                  <a:gd name="T6" fmla="*/ 6 w 18"/>
                  <a:gd name="T7" fmla="*/ 6 h 18"/>
                  <a:gd name="T8" fmla="*/ 6 w 18"/>
                  <a:gd name="T9" fmla="*/ 6 h 18"/>
                  <a:gd name="T10" fmla="*/ 0 w 18"/>
                  <a:gd name="T11" fmla="*/ 6 h 18"/>
                  <a:gd name="T12" fmla="*/ 0 w 18"/>
                  <a:gd name="T13" fmla="*/ 12 h 18"/>
                  <a:gd name="T14" fmla="*/ 0 w 18"/>
                  <a:gd name="T15" fmla="*/ 12 h 18"/>
                  <a:gd name="T16" fmla="*/ 0 w 18"/>
                  <a:gd name="T17" fmla="*/ 12 h 18"/>
                  <a:gd name="T18" fmla="*/ 6 w 18"/>
                  <a:gd name="T19" fmla="*/ 18 h 18"/>
                  <a:gd name="T20" fmla="*/ 6 w 18"/>
                  <a:gd name="T21" fmla="*/ 18 h 18"/>
                  <a:gd name="T22" fmla="*/ 12 w 18"/>
                  <a:gd name="T23" fmla="*/ 12 h 18"/>
                  <a:gd name="T24" fmla="*/ 12 w 18"/>
                  <a:gd name="T25" fmla="*/ 12 h 18"/>
                  <a:gd name="T26" fmla="*/ 12 w 18"/>
                  <a:gd name="T27" fmla="*/ 12 h 18"/>
                  <a:gd name="T28" fmla="*/ 18 w 18"/>
                  <a:gd name="T29" fmla="*/ 6 h 18"/>
                  <a:gd name="T30" fmla="*/ 12 w 18"/>
                  <a:gd name="T31" fmla="*/ 6 h 18"/>
                  <a:gd name="T32" fmla="*/ 12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6"/>
                    </a:moveTo>
                    <a:lnTo>
                      <a:pt x="12" y="0"/>
                    </a:lnTo>
                    <a:lnTo>
                      <a:pt x="6" y="0"/>
                    </a:lnTo>
                    <a:lnTo>
                      <a:pt x="6" y="6"/>
                    </a:lnTo>
                    <a:lnTo>
                      <a:pt x="0" y="6"/>
                    </a:lnTo>
                    <a:lnTo>
                      <a:pt x="0" y="12"/>
                    </a:lnTo>
                    <a:lnTo>
                      <a:pt x="6" y="18"/>
                    </a:lnTo>
                    <a:lnTo>
                      <a:pt x="12" y="12"/>
                    </a:lnTo>
                    <a:lnTo>
                      <a:pt x="18" y="6"/>
                    </a:lnTo>
                    <a:lnTo>
                      <a:pt x="12"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8" name="Freeform 1043"/>
              <p:cNvSpPr>
                <a:spLocks/>
              </p:cNvSpPr>
              <p:nvPr/>
            </p:nvSpPr>
            <p:spPr bwMode="auto">
              <a:xfrm>
                <a:off x="3992" y="1619"/>
                <a:ext cx="18" cy="18"/>
              </a:xfrm>
              <a:custGeom>
                <a:avLst/>
                <a:gdLst>
                  <a:gd name="T0" fmla="*/ 12 w 18"/>
                  <a:gd name="T1" fmla="*/ 6 h 18"/>
                  <a:gd name="T2" fmla="*/ 12 w 18"/>
                  <a:gd name="T3" fmla="*/ 0 h 18"/>
                  <a:gd name="T4" fmla="*/ 6 w 18"/>
                  <a:gd name="T5" fmla="*/ 0 h 18"/>
                  <a:gd name="T6" fmla="*/ 6 w 18"/>
                  <a:gd name="T7" fmla="*/ 6 h 18"/>
                  <a:gd name="T8" fmla="*/ 6 w 18"/>
                  <a:gd name="T9" fmla="*/ 6 h 18"/>
                  <a:gd name="T10" fmla="*/ 0 w 18"/>
                  <a:gd name="T11" fmla="*/ 6 h 18"/>
                  <a:gd name="T12" fmla="*/ 0 w 18"/>
                  <a:gd name="T13" fmla="*/ 12 h 18"/>
                  <a:gd name="T14" fmla="*/ 0 w 18"/>
                  <a:gd name="T15" fmla="*/ 12 h 18"/>
                  <a:gd name="T16" fmla="*/ 0 w 18"/>
                  <a:gd name="T17" fmla="*/ 12 h 18"/>
                  <a:gd name="T18" fmla="*/ 6 w 18"/>
                  <a:gd name="T19" fmla="*/ 18 h 18"/>
                  <a:gd name="T20" fmla="*/ 6 w 18"/>
                  <a:gd name="T21" fmla="*/ 18 h 18"/>
                  <a:gd name="T22" fmla="*/ 12 w 18"/>
                  <a:gd name="T23" fmla="*/ 12 h 18"/>
                  <a:gd name="T24" fmla="*/ 12 w 18"/>
                  <a:gd name="T25" fmla="*/ 12 h 18"/>
                  <a:gd name="T26" fmla="*/ 12 w 18"/>
                  <a:gd name="T27" fmla="*/ 12 h 18"/>
                  <a:gd name="T28" fmla="*/ 18 w 18"/>
                  <a:gd name="T29" fmla="*/ 6 h 18"/>
                  <a:gd name="T30" fmla="*/ 12 w 18"/>
                  <a:gd name="T31" fmla="*/ 6 h 18"/>
                  <a:gd name="T32" fmla="*/ 12 w 18"/>
                  <a:gd name="T33" fmla="*/ 6 h 18"/>
                  <a:gd name="T34" fmla="*/ 12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6"/>
                    </a:moveTo>
                    <a:lnTo>
                      <a:pt x="12" y="0"/>
                    </a:lnTo>
                    <a:lnTo>
                      <a:pt x="6" y="0"/>
                    </a:lnTo>
                    <a:lnTo>
                      <a:pt x="6" y="6"/>
                    </a:lnTo>
                    <a:lnTo>
                      <a:pt x="0" y="6"/>
                    </a:lnTo>
                    <a:lnTo>
                      <a:pt x="0" y="12"/>
                    </a:lnTo>
                    <a:lnTo>
                      <a:pt x="6" y="18"/>
                    </a:lnTo>
                    <a:lnTo>
                      <a:pt x="12" y="12"/>
                    </a:lnTo>
                    <a:lnTo>
                      <a:pt x="18" y="6"/>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09" name="Freeform 1044"/>
              <p:cNvSpPr>
                <a:spLocks/>
              </p:cNvSpPr>
              <p:nvPr/>
            </p:nvSpPr>
            <p:spPr bwMode="auto">
              <a:xfrm>
                <a:off x="4004" y="1613"/>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0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0"/>
                    </a:lnTo>
                    <a:lnTo>
                      <a:pt x="0"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0" name="Freeform 1045"/>
              <p:cNvSpPr>
                <a:spLocks/>
              </p:cNvSpPr>
              <p:nvPr/>
            </p:nvSpPr>
            <p:spPr bwMode="auto">
              <a:xfrm>
                <a:off x="4004" y="1613"/>
                <a:ext cx="18" cy="12"/>
              </a:xfrm>
              <a:custGeom>
                <a:avLst/>
                <a:gdLst>
                  <a:gd name="T0" fmla="*/ 12 w 18"/>
                  <a:gd name="T1" fmla="*/ 0 h 12"/>
                  <a:gd name="T2" fmla="*/ 12 w 18"/>
                  <a:gd name="T3" fmla="*/ 0 h 12"/>
                  <a:gd name="T4" fmla="*/ 6 w 18"/>
                  <a:gd name="T5" fmla="*/ 0 h 12"/>
                  <a:gd name="T6" fmla="*/ 6 w 18"/>
                  <a:gd name="T7" fmla="*/ 0 h 12"/>
                  <a:gd name="T8" fmla="*/ 6 w 18"/>
                  <a:gd name="T9" fmla="*/ 0 h 12"/>
                  <a:gd name="T10" fmla="*/ 0 w 18"/>
                  <a:gd name="T11" fmla="*/ 0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0"/>
                    </a:lnTo>
                    <a:lnTo>
                      <a:pt x="0"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1" name="Freeform 1046"/>
              <p:cNvSpPr>
                <a:spLocks/>
              </p:cNvSpPr>
              <p:nvPr/>
            </p:nvSpPr>
            <p:spPr bwMode="auto">
              <a:xfrm>
                <a:off x="4016" y="1601"/>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12" y="0"/>
                    </a:lnTo>
                    <a:lnTo>
                      <a:pt x="6" y="0"/>
                    </a:lnTo>
                    <a:lnTo>
                      <a:pt x="0" y="0"/>
                    </a:lnTo>
                    <a:lnTo>
                      <a:pt x="0"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2" name="Freeform 1047"/>
              <p:cNvSpPr>
                <a:spLocks/>
              </p:cNvSpPr>
              <p:nvPr/>
            </p:nvSpPr>
            <p:spPr bwMode="auto">
              <a:xfrm>
                <a:off x="4016" y="1601"/>
                <a:ext cx="18" cy="12"/>
              </a:xfrm>
              <a:custGeom>
                <a:avLst/>
                <a:gdLst>
                  <a:gd name="T0" fmla="*/ 12 w 18"/>
                  <a:gd name="T1" fmla="*/ 0 h 12"/>
                  <a:gd name="T2" fmla="*/ 12 w 18"/>
                  <a:gd name="T3" fmla="*/ 0 h 12"/>
                  <a:gd name="T4" fmla="*/ 6 w 18"/>
                  <a:gd name="T5" fmla="*/ 0 h 12"/>
                  <a:gd name="T6" fmla="*/ 0 w 18"/>
                  <a:gd name="T7" fmla="*/ 0 h 12"/>
                  <a:gd name="T8" fmla="*/ 0 w 18"/>
                  <a:gd name="T9" fmla="*/ 0 h 12"/>
                  <a:gd name="T10" fmla="*/ 0 w 18"/>
                  <a:gd name="T11" fmla="*/ 6 h 12"/>
                  <a:gd name="T12" fmla="*/ 0 w 18"/>
                  <a:gd name="T13" fmla="*/ 6 h 12"/>
                  <a:gd name="T14" fmla="*/ 6 w 18"/>
                  <a:gd name="T15" fmla="*/ 12 h 12"/>
                  <a:gd name="T16" fmla="*/ 6 w 18"/>
                  <a:gd name="T17" fmla="*/ 12 h 12"/>
                  <a:gd name="T18" fmla="*/ 6 w 18"/>
                  <a:gd name="T19" fmla="*/ 12 h 12"/>
                  <a:gd name="T20" fmla="*/ 12 w 18"/>
                  <a:gd name="T21" fmla="*/ 12 h 12"/>
                  <a:gd name="T22" fmla="*/ 12 w 18"/>
                  <a:gd name="T23" fmla="*/ 12 h 12"/>
                  <a:gd name="T24" fmla="*/ 12 w 18"/>
                  <a:gd name="T25" fmla="*/ 12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12" y="0"/>
                    </a:lnTo>
                    <a:lnTo>
                      <a:pt x="6" y="0"/>
                    </a:lnTo>
                    <a:lnTo>
                      <a:pt x="0" y="0"/>
                    </a:lnTo>
                    <a:lnTo>
                      <a:pt x="0"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3" name="Freeform 1048"/>
              <p:cNvSpPr>
                <a:spLocks/>
              </p:cNvSpPr>
              <p:nvPr/>
            </p:nvSpPr>
            <p:spPr bwMode="auto">
              <a:xfrm>
                <a:off x="4028" y="1589"/>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12 w 12"/>
                  <a:gd name="T31" fmla="*/ 0 h 12"/>
                  <a:gd name="T32" fmla="*/ 12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0"/>
                    </a:moveTo>
                    <a:lnTo>
                      <a:pt x="6" y="0"/>
                    </a:lnTo>
                    <a:lnTo>
                      <a:pt x="0" y="0"/>
                    </a:lnTo>
                    <a:lnTo>
                      <a:pt x="0" y="6"/>
                    </a:lnTo>
                    <a:lnTo>
                      <a:pt x="0" y="12"/>
                    </a:lnTo>
                    <a:lnTo>
                      <a:pt x="6" y="12"/>
                    </a:lnTo>
                    <a:lnTo>
                      <a:pt x="12" y="12"/>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4" name="Freeform 1049"/>
              <p:cNvSpPr>
                <a:spLocks/>
              </p:cNvSpPr>
              <p:nvPr/>
            </p:nvSpPr>
            <p:spPr bwMode="auto">
              <a:xfrm>
                <a:off x="4028" y="1589"/>
                <a:ext cx="12" cy="12"/>
              </a:xfrm>
              <a:custGeom>
                <a:avLst/>
                <a:gdLst>
                  <a:gd name="T0" fmla="*/ 12 w 12"/>
                  <a:gd name="T1" fmla="*/ 0 h 12"/>
                  <a:gd name="T2" fmla="*/ 6 w 12"/>
                  <a:gd name="T3" fmla="*/ 0 h 12"/>
                  <a:gd name="T4" fmla="*/ 0 w 12"/>
                  <a:gd name="T5" fmla="*/ 0 h 12"/>
                  <a:gd name="T6" fmla="*/ 0 w 12"/>
                  <a:gd name="T7" fmla="*/ 0 h 12"/>
                  <a:gd name="T8" fmla="*/ 0 w 12"/>
                  <a:gd name="T9" fmla="*/ 0 h 12"/>
                  <a:gd name="T10" fmla="*/ 0 w 12"/>
                  <a:gd name="T11" fmla="*/ 6 h 12"/>
                  <a:gd name="T12" fmla="*/ 0 w 12"/>
                  <a:gd name="T13" fmla="*/ 6 h 12"/>
                  <a:gd name="T14" fmla="*/ 0 w 12"/>
                  <a:gd name="T15" fmla="*/ 12 h 12"/>
                  <a:gd name="T16" fmla="*/ 0 w 12"/>
                  <a:gd name="T17" fmla="*/ 12 h 12"/>
                  <a:gd name="T18" fmla="*/ 6 w 12"/>
                  <a:gd name="T19" fmla="*/ 12 h 12"/>
                  <a:gd name="T20" fmla="*/ 12 w 12"/>
                  <a:gd name="T21" fmla="*/ 12 h 12"/>
                  <a:gd name="T22" fmla="*/ 12 w 12"/>
                  <a:gd name="T23" fmla="*/ 6 h 12"/>
                  <a:gd name="T24" fmla="*/ 12 w 12"/>
                  <a:gd name="T25" fmla="*/ 6 h 12"/>
                  <a:gd name="T26" fmla="*/ 12 w 12"/>
                  <a:gd name="T27" fmla="*/ 6 h 12"/>
                  <a:gd name="T28" fmla="*/ 12 w 12"/>
                  <a:gd name="T29" fmla="*/ 0 h 12"/>
                  <a:gd name="T30" fmla="*/ 12 w 12"/>
                  <a:gd name="T31" fmla="*/ 0 h 12"/>
                  <a:gd name="T32" fmla="*/ 12 w 12"/>
                  <a:gd name="T33" fmla="*/ 0 h 12"/>
                  <a:gd name="T34" fmla="*/ 12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0"/>
                    </a:moveTo>
                    <a:lnTo>
                      <a:pt x="6" y="0"/>
                    </a:lnTo>
                    <a:lnTo>
                      <a:pt x="0" y="0"/>
                    </a:lnTo>
                    <a:lnTo>
                      <a:pt x="0" y="6"/>
                    </a:lnTo>
                    <a:lnTo>
                      <a:pt x="0" y="12"/>
                    </a:lnTo>
                    <a:lnTo>
                      <a:pt x="6" y="12"/>
                    </a:lnTo>
                    <a:lnTo>
                      <a:pt x="12" y="12"/>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5" name="Freeform 1050"/>
              <p:cNvSpPr>
                <a:spLocks/>
              </p:cNvSpPr>
              <p:nvPr/>
            </p:nvSpPr>
            <p:spPr bwMode="auto">
              <a:xfrm>
                <a:off x="4034" y="1571"/>
                <a:ext cx="18" cy="18"/>
              </a:xfrm>
              <a:custGeom>
                <a:avLst/>
                <a:gdLst>
                  <a:gd name="T0" fmla="*/ 12 w 18"/>
                  <a:gd name="T1" fmla="*/ 0 h 18"/>
                  <a:gd name="T2" fmla="*/ 6 w 18"/>
                  <a:gd name="T3" fmla="*/ 0 h 18"/>
                  <a:gd name="T4" fmla="*/ 6 w 18"/>
                  <a:gd name="T5" fmla="*/ 0 h 18"/>
                  <a:gd name="T6" fmla="*/ 0 w 18"/>
                  <a:gd name="T7" fmla="*/ 6 h 18"/>
                  <a:gd name="T8" fmla="*/ 0 w 18"/>
                  <a:gd name="T9" fmla="*/ 6 h 18"/>
                  <a:gd name="T10" fmla="*/ 0 w 18"/>
                  <a:gd name="T11" fmla="*/ 12 h 18"/>
                  <a:gd name="T12" fmla="*/ 6 w 18"/>
                  <a:gd name="T13" fmla="*/ 12 h 18"/>
                  <a:gd name="T14" fmla="*/ 6 w 18"/>
                  <a:gd name="T15" fmla="*/ 12 h 18"/>
                  <a:gd name="T16" fmla="*/ 6 w 18"/>
                  <a:gd name="T17" fmla="*/ 12 h 18"/>
                  <a:gd name="T18" fmla="*/ 12 w 18"/>
                  <a:gd name="T19" fmla="*/ 18 h 18"/>
                  <a:gd name="T20" fmla="*/ 12 w 18"/>
                  <a:gd name="T21" fmla="*/ 12 h 18"/>
                  <a:gd name="T22" fmla="*/ 18 w 18"/>
                  <a:gd name="T23" fmla="*/ 12 h 18"/>
                  <a:gd name="T24" fmla="*/ 18 w 18"/>
                  <a:gd name="T25" fmla="*/ 12 h 18"/>
                  <a:gd name="T26" fmla="*/ 18 w 18"/>
                  <a:gd name="T27" fmla="*/ 6 h 18"/>
                  <a:gd name="T28" fmla="*/ 18 w 18"/>
                  <a:gd name="T29" fmla="*/ 6 h 18"/>
                  <a:gd name="T30" fmla="*/ 12 w 18"/>
                  <a:gd name="T31" fmla="*/ 0 h 18"/>
                  <a:gd name="T32" fmla="*/ 12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0"/>
                    </a:moveTo>
                    <a:lnTo>
                      <a:pt x="6" y="0"/>
                    </a:lnTo>
                    <a:lnTo>
                      <a:pt x="0" y="6"/>
                    </a:lnTo>
                    <a:lnTo>
                      <a:pt x="0" y="12"/>
                    </a:lnTo>
                    <a:lnTo>
                      <a:pt x="6" y="12"/>
                    </a:lnTo>
                    <a:lnTo>
                      <a:pt x="12" y="18"/>
                    </a:lnTo>
                    <a:lnTo>
                      <a:pt x="12" y="12"/>
                    </a:lnTo>
                    <a:lnTo>
                      <a:pt x="18" y="12"/>
                    </a:lnTo>
                    <a:lnTo>
                      <a:pt x="18"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6" name="Freeform 1051"/>
              <p:cNvSpPr>
                <a:spLocks/>
              </p:cNvSpPr>
              <p:nvPr/>
            </p:nvSpPr>
            <p:spPr bwMode="auto">
              <a:xfrm>
                <a:off x="4034" y="1571"/>
                <a:ext cx="18" cy="18"/>
              </a:xfrm>
              <a:custGeom>
                <a:avLst/>
                <a:gdLst>
                  <a:gd name="T0" fmla="*/ 12 w 18"/>
                  <a:gd name="T1" fmla="*/ 0 h 18"/>
                  <a:gd name="T2" fmla="*/ 6 w 18"/>
                  <a:gd name="T3" fmla="*/ 0 h 18"/>
                  <a:gd name="T4" fmla="*/ 6 w 18"/>
                  <a:gd name="T5" fmla="*/ 0 h 18"/>
                  <a:gd name="T6" fmla="*/ 0 w 18"/>
                  <a:gd name="T7" fmla="*/ 6 h 18"/>
                  <a:gd name="T8" fmla="*/ 0 w 18"/>
                  <a:gd name="T9" fmla="*/ 6 h 18"/>
                  <a:gd name="T10" fmla="*/ 0 w 18"/>
                  <a:gd name="T11" fmla="*/ 12 h 18"/>
                  <a:gd name="T12" fmla="*/ 6 w 18"/>
                  <a:gd name="T13" fmla="*/ 12 h 18"/>
                  <a:gd name="T14" fmla="*/ 6 w 18"/>
                  <a:gd name="T15" fmla="*/ 12 h 18"/>
                  <a:gd name="T16" fmla="*/ 6 w 18"/>
                  <a:gd name="T17" fmla="*/ 12 h 18"/>
                  <a:gd name="T18" fmla="*/ 12 w 18"/>
                  <a:gd name="T19" fmla="*/ 18 h 18"/>
                  <a:gd name="T20" fmla="*/ 12 w 18"/>
                  <a:gd name="T21" fmla="*/ 12 h 18"/>
                  <a:gd name="T22" fmla="*/ 18 w 18"/>
                  <a:gd name="T23" fmla="*/ 12 h 18"/>
                  <a:gd name="T24" fmla="*/ 18 w 18"/>
                  <a:gd name="T25" fmla="*/ 12 h 18"/>
                  <a:gd name="T26" fmla="*/ 18 w 18"/>
                  <a:gd name="T27" fmla="*/ 6 h 18"/>
                  <a:gd name="T28" fmla="*/ 18 w 18"/>
                  <a:gd name="T29" fmla="*/ 6 h 18"/>
                  <a:gd name="T30" fmla="*/ 12 w 18"/>
                  <a:gd name="T31" fmla="*/ 0 h 18"/>
                  <a:gd name="T32" fmla="*/ 12 w 18"/>
                  <a:gd name="T33" fmla="*/ 0 h 18"/>
                  <a:gd name="T34" fmla="*/ 12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0"/>
                    </a:moveTo>
                    <a:lnTo>
                      <a:pt x="6" y="0"/>
                    </a:lnTo>
                    <a:lnTo>
                      <a:pt x="0" y="6"/>
                    </a:lnTo>
                    <a:lnTo>
                      <a:pt x="0" y="12"/>
                    </a:lnTo>
                    <a:lnTo>
                      <a:pt x="6" y="12"/>
                    </a:lnTo>
                    <a:lnTo>
                      <a:pt x="12" y="18"/>
                    </a:lnTo>
                    <a:lnTo>
                      <a:pt x="12" y="12"/>
                    </a:lnTo>
                    <a:lnTo>
                      <a:pt x="18" y="12"/>
                    </a:lnTo>
                    <a:lnTo>
                      <a:pt x="18"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7" name="Freeform 1052"/>
              <p:cNvSpPr>
                <a:spLocks/>
              </p:cNvSpPr>
              <p:nvPr/>
            </p:nvSpPr>
            <p:spPr bwMode="auto">
              <a:xfrm>
                <a:off x="4040" y="1559"/>
                <a:ext cx="18" cy="12"/>
              </a:xfrm>
              <a:custGeom>
                <a:avLst/>
                <a:gdLst>
                  <a:gd name="T0" fmla="*/ 12 w 18"/>
                  <a:gd name="T1" fmla="*/ 0 h 12"/>
                  <a:gd name="T2" fmla="*/ 6 w 18"/>
                  <a:gd name="T3" fmla="*/ 0 h 12"/>
                  <a:gd name="T4" fmla="*/ 6 w 18"/>
                  <a:gd name="T5" fmla="*/ 0 h 12"/>
                  <a:gd name="T6" fmla="*/ 6 w 18"/>
                  <a:gd name="T7" fmla="*/ 6 h 12"/>
                  <a:gd name="T8" fmla="*/ 6 w 18"/>
                  <a:gd name="T9" fmla="*/ 6 h 12"/>
                  <a:gd name="T10" fmla="*/ 0 w 18"/>
                  <a:gd name="T11" fmla="*/ 6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2" y="0"/>
                    </a:moveTo>
                    <a:lnTo>
                      <a:pt x="6" y="0"/>
                    </a:lnTo>
                    <a:lnTo>
                      <a:pt x="6" y="6"/>
                    </a:lnTo>
                    <a:lnTo>
                      <a:pt x="0" y="6"/>
                    </a:lnTo>
                    <a:lnTo>
                      <a:pt x="6" y="12"/>
                    </a:lnTo>
                    <a:lnTo>
                      <a:pt x="12" y="12"/>
                    </a:lnTo>
                    <a:lnTo>
                      <a:pt x="18" y="6"/>
                    </a:lnTo>
                    <a:lnTo>
                      <a:pt x="18"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8" name="Freeform 1053"/>
              <p:cNvSpPr>
                <a:spLocks/>
              </p:cNvSpPr>
              <p:nvPr/>
            </p:nvSpPr>
            <p:spPr bwMode="auto">
              <a:xfrm>
                <a:off x="4040" y="1559"/>
                <a:ext cx="18" cy="12"/>
              </a:xfrm>
              <a:custGeom>
                <a:avLst/>
                <a:gdLst>
                  <a:gd name="T0" fmla="*/ 12 w 18"/>
                  <a:gd name="T1" fmla="*/ 0 h 12"/>
                  <a:gd name="T2" fmla="*/ 6 w 18"/>
                  <a:gd name="T3" fmla="*/ 0 h 12"/>
                  <a:gd name="T4" fmla="*/ 6 w 18"/>
                  <a:gd name="T5" fmla="*/ 0 h 12"/>
                  <a:gd name="T6" fmla="*/ 6 w 18"/>
                  <a:gd name="T7" fmla="*/ 6 h 12"/>
                  <a:gd name="T8" fmla="*/ 6 w 18"/>
                  <a:gd name="T9" fmla="*/ 6 h 12"/>
                  <a:gd name="T10" fmla="*/ 0 w 18"/>
                  <a:gd name="T11" fmla="*/ 6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8 w 18"/>
                  <a:gd name="T27" fmla="*/ 6 h 12"/>
                  <a:gd name="T28" fmla="*/ 18 w 18"/>
                  <a:gd name="T29" fmla="*/ 0 h 12"/>
                  <a:gd name="T30" fmla="*/ 12 w 18"/>
                  <a:gd name="T31" fmla="*/ 0 h 12"/>
                  <a:gd name="T32" fmla="*/ 12 w 18"/>
                  <a:gd name="T33" fmla="*/ 0 h 12"/>
                  <a:gd name="T34" fmla="*/ 12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2" y="0"/>
                    </a:moveTo>
                    <a:lnTo>
                      <a:pt x="6" y="0"/>
                    </a:lnTo>
                    <a:lnTo>
                      <a:pt x="6" y="6"/>
                    </a:lnTo>
                    <a:lnTo>
                      <a:pt x="0" y="6"/>
                    </a:lnTo>
                    <a:lnTo>
                      <a:pt x="6" y="12"/>
                    </a:lnTo>
                    <a:lnTo>
                      <a:pt x="12" y="12"/>
                    </a:lnTo>
                    <a:lnTo>
                      <a:pt x="18" y="6"/>
                    </a:lnTo>
                    <a:lnTo>
                      <a:pt x="18"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19" name="Freeform 1054"/>
              <p:cNvSpPr>
                <a:spLocks/>
              </p:cNvSpPr>
              <p:nvPr/>
            </p:nvSpPr>
            <p:spPr bwMode="auto">
              <a:xfrm>
                <a:off x="4046" y="1541"/>
                <a:ext cx="18" cy="18"/>
              </a:xfrm>
              <a:custGeom>
                <a:avLst/>
                <a:gdLst>
                  <a:gd name="T0" fmla="*/ 12 w 18"/>
                  <a:gd name="T1" fmla="*/ 0 h 18"/>
                  <a:gd name="T2" fmla="*/ 6 w 18"/>
                  <a:gd name="T3" fmla="*/ 0 h 18"/>
                  <a:gd name="T4" fmla="*/ 6 w 18"/>
                  <a:gd name="T5" fmla="*/ 6 h 18"/>
                  <a:gd name="T6" fmla="*/ 0 w 18"/>
                  <a:gd name="T7" fmla="*/ 6 h 18"/>
                  <a:gd name="T8" fmla="*/ 0 w 18"/>
                  <a:gd name="T9" fmla="*/ 6 h 18"/>
                  <a:gd name="T10" fmla="*/ 0 w 18"/>
                  <a:gd name="T11" fmla="*/ 12 h 18"/>
                  <a:gd name="T12" fmla="*/ 6 w 18"/>
                  <a:gd name="T13" fmla="*/ 12 h 18"/>
                  <a:gd name="T14" fmla="*/ 6 w 18"/>
                  <a:gd name="T15" fmla="*/ 18 h 18"/>
                  <a:gd name="T16" fmla="*/ 6 w 18"/>
                  <a:gd name="T17" fmla="*/ 18 h 18"/>
                  <a:gd name="T18" fmla="*/ 12 w 18"/>
                  <a:gd name="T19" fmla="*/ 18 h 18"/>
                  <a:gd name="T20" fmla="*/ 12 w 18"/>
                  <a:gd name="T21" fmla="*/ 12 h 18"/>
                  <a:gd name="T22" fmla="*/ 18 w 18"/>
                  <a:gd name="T23" fmla="*/ 12 h 18"/>
                  <a:gd name="T24" fmla="*/ 18 w 18"/>
                  <a:gd name="T25" fmla="*/ 12 h 18"/>
                  <a:gd name="T26" fmla="*/ 18 w 18"/>
                  <a:gd name="T27" fmla="*/ 6 h 18"/>
                  <a:gd name="T28" fmla="*/ 12 w 18"/>
                  <a:gd name="T29" fmla="*/ 6 h 18"/>
                  <a:gd name="T30" fmla="*/ 12 w 18"/>
                  <a:gd name="T31" fmla="*/ 0 h 18"/>
                  <a:gd name="T32" fmla="*/ 12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0"/>
                    </a:moveTo>
                    <a:lnTo>
                      <a:pt x="6" y="0"/>
                    </a:lnTo>
                    <a:lnTo>
                      <a:pt x="6" y="6"/>
                    </a:lnTo>
                    <a:lnTo>
                      <a:pt x="0" y="6"/>
                    </a:lnTo>
                    <a:lnTo>
                      <a:pt x="0" y="12"/>
                    </a:lnTo>
                    <a:lnTo>
                      <a:pt x="6" y="12"/>
                    </a:lnTo>
                    <a:lnTo>
                      <a:pt x="6" y="18"/>
                    </a:lnTo>
                    <a:lnTo>
                      <a:pt x="12" y="18"/>
                    </a:lnTo>
                    <a:lnTo>
                      <a:pt x="12" y="12"/>
                    </a:lnTo>
                    <a:lnTo>
                      <a:pt x="18" y="12"/>
                    </a:lnTo>
                    <a:lnTo>
                      <a:pt x="18" y="6"/>
                    </a:lnTo>
                    <a:lnTo>
                      <a:pt x="12" y="6"/>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0" name="Freeform 1055"/>
              <p:cNvSpPr>
                <a:spLocks/>
              </p:cNvSpPr>
              <p:nvPr/>
            </p:nvSpPr>
            <p:spPr bwMode="auto">
              <a:xfrm>
                <a:off x="4046" y="1541"/>
                <a:ext cx="18" cy="18"/>
              </a:xfrm>
              <a:custGeom>
                <a:avLst/>
                <a:gdLst>
                  <a:gd name="T0" fmla="*/ 12 w 18"/>
                  <a:gd name="T1" fmla="*/ 0 h 18"/>
                  <a:gd name="T2" fmla="*/ 6 w 18"/>
                  <a:gd name="T3" fmla="*/ 0 h 18"/>
                  <a:gd name="T4" fmla="*/ 6 w 18"/>
                  <a:gd name="T5" fmla="*/ 6 h 18"/>
                  <a:gd name="T6" fmla="*/ 0 w 18"/>
                  <a:gd name="T7" fmla="*/ 6 h 18"/>
                  <a:gd name="T8" fmla="*/ 0 w 18"/>
                  <a:gd name="T9" fmla="*/ 6 h 18"/>
                  <a:gd name="T10" fmla="*/ 0 w 18"/>
                  <a:gd name="T11" fmla="*/ 12 h 18"/>
                  <a:gd name="T12" fmla="*/ 6 w 18"/>
                  <a:gd name="T13" fmla="*/ 12 h 18"/>
                  <a:gd name="T14" fmla="*/ 6 w 18"/>
                  <a:gd name="T15" fmla="*/ 18 h 18"/>
                  <a:gd name="T16" fmla="*/ 6 w 18"/>
                  <a:gd name="T17" fmla="*/ 18 h 18"/>
                  <a:gd name="T18" fmla="*/ 12 w 18"/>
                  <a:gd name="T19" fmla="*/ 18 h 18"/>
                  <a:gd name="T20" fmla="*/ 12 w 18"/>
                  <a:gd name="T21" fmla="*/ 12 h 18"/>
                  <a:gd name="T22" fmla="*/ 18 w 18"/>
                  <a:gd name="T23" fmla="*/ 12 h 18"/>
                  <a:gd name="T24" fmla="*/ 18 w 18"/>
                  <a:gd name="T25" fmla="*/ 12 h 18"/>
                  <a:gd name="T26" fmla="*/ 18 w 18"/>
                  <a:gd name="T27" fmla="*/ 6 h 18"/>
                  <a:gd name="T28" fmla="*/ 12 w 18"/>
                  <a:gd name="T29" fmla="*/ 6 h 18"/>
                  <a:gd name="T30" fmla="*/ 12 w 18"/>
                  <a:gd name="T31" fmla="*/ 0 h 18"/>
                  <a:gd name="T32" fmla="*/ 12 w 18"/>
                  <a:gd name="T33" fmla="*/ 0 h 18"/>
                  <a:gd name="T34" fmla="*/ 12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0"/>
                    </a:moveTo>
                    <a:lnTo>
                      <a:pt x="6" y="0"/>
                    </a:lnTo>
                    <a:lnTo>
                      <a:pt x="6" y="6"/>
                    </a:lnTo>
                    <a:lnTo>
                      <a:pt x="0" y="6"/>
                    </a:lnTo>
                    <a:lnTo>
                      <a:pt x="0" y="12"/>
                    </a:lnTo>
                    <a:lnTo>
                      <a:pt x="6" y="12"/>
                    </a:lnTo>
                    <a:lnTo>
                      <a:pt x="6" y="18"/>
                    </a:lnTo>
                    <a:lnTo>
                      <a:pt x="12" y="18"/>
                    </a:lnTo>
                    <a:lnTo>
                      <a:pt x="12" y="12"/>
                    </a:lnTo>
                    <a:lnTo>
                      <a:pt x="18" y="12"/>
                    </a:lnTo>
                    <a:lnTo>
                      <a:pt x="18" y="6"/>
                    </a:lnTo>
                    <a:lnTo>
                      <a:pt x="12" y="6"/>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1" name="Freeform 1056"/>
              <p:cNvSpPr>
                <a:spLocks/>
              </p:cNvSpPr>
              <p:nvPr/>
            </p:nvSpPr>
            <p:spPr bwMode="auto">
              <a:xfrm>
                <a:off x="4052" y="1529"/>
                <a:ext cx="12" cy="12"/>
              </a:xfrm>
              <a:custGeom>
                <a:avLst/>
                <a:gdLst>
                  <a:gd name="T0" fmla="*/ 6 w 12"/>
                  <a:gd name="T1" fmla="*/ 0 h 12"/>
                  <a:gd name="T2" fmla="*/ 6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6" y="0"/>
                    </a:ln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2" name="Freeform 1057"/>
              <p:cNvSpPr>
                <a:spLocks/>
              </p:cNvSpPr>
              <p:nvPr/>
            </p:nvSpPr>
            <p:spPr bwMode="auto">
              <a:xfrm>
                <a:off x="4052" y="1529"/>
                <a:ext cx="12" cy="12"/>
              </a:xfrm>
              <a:custGeom>
                <a:avLst/>
                <a:gdLst>
                  <a:gd name="T0" fmla="*/ 6 w 12"/>
                  <a:gd name="T1" fmla="*/ 0 h 12"/>
                  <a:gd name="T2" fmla="*/ 6 w 12"/>
                  <a:gd name="T3" fmla="*/ 0 h 12"/>
                  <a:gd name="T4" fmla="*/ 0 w 12"/>
                  <a:gd name="T5" fmla="*/ 0 h 12"/>
                  <a:gd name="T6" fmla="*/ 0 w 12"/>
                  <a:gd name="T7" fmla="*/ 6 h 12"/>
                  <a:gd name="T8" fmla="*/ 0 w 12"/>
                  <a:gd name="T9" fmla="*/ 6 h 12"/>
                  <a:gd name="T10" fmla="*/ 0 w 12"/>
                  <a:gd name="T11" fmla="*/ 6 h 12"/>
                  <a:gd name="T12" fmla="*/ 0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12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6" y="0"/>
                    </a:ln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3" name="Freeform 1058"/>
              <p:cNvSpPr>
                <a:spLocks/>
              </p:cNvSpPr>
              <p:nvPr/>
            </p:nvSpPr>
            <p:spPr bwMode="auto">
              <a:xfrm>
                <a:off x="4052" y="151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0 w 18"/>
                  <a:gd name="T11" fmla="*/ 12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2 w 18"/>
                  <a:gd name="T27" fmla="*/ 6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6" y="0"/>
                    </a:lnTo>
                    <a:lnTo>
                      <a:pt x="0" y="6"/>
                    </a:lnTo>
                    <a:lnTo>
                      <a:pt x="0" y="12"/>
                    </a:lnTo>
                    <a:lnTo>
                      <a:pt x="6" y="12"/>
                    </a:lnTo>
                    <a:lnTo>
                      <a:pt x="12" y="12"/>
                    </a:lnTo>
                    <a:lnTo>
                      <a:pt x="18" y="6"/>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4" name="Freeform 1059"/>
              <p:cNvSpPr>
                <a:spLocks/>
              </p:cNvSpPr>
              <p:nvPr/>
            </p:nvSpPr>
            <p:spPr bwMode="auto">
              <a:xfrm>
                <a:off x="4052" y="1511"/>
                <a:ext cx="18" cy="12"/>
              </a:xfrm>
              <a:custGeom>
                <a:avLst/>
                <a:gdLst>
                  <a:gd name="T0" fmla="*/ 6 w 18"/>
                  <a:gd name="T1" fmla="*/ 0 h 12"/>
                  <a:gd name="T2" fmla="*/ 6 w 18"/>
                  <a:gd name="T3" fmla="*/ 0 h 12"/>
                  <a:gd name="T4" fmla="*/ 0 w 18"/>
                  <a:gd name="T5" fmla="*/ 6 h 12"/>
                  <a:gd name="T6" fmla="*/ 0 w 18"/>
                  <a:gd name="T7" fmla="*/ 6 h 12"/>
                  <a:gd name="T8" fmla="*/ 0 w 18"/>
                  <a:gd name="T9" fmla="*/ 6 h 12"/>
                  <a:gd name="T10" fmla="*/ 0 w 18"/>
                  <a:gd name="T11" fmla="*/ 12 h 12"/>
                  <a:gd name="T12" fmla="*/ 6 w 18"/>
                  <a:gd name="T13" fmla="*/ 12 h 12"/>
                  <a:gd name="T14" fmla="*/ 6 w 18"/>
                  <a:gd name="T15" fmla="*/ 12 h 12"/>
                  <a:gd name="T16" fmla="*/ 6 w 18"/>
                  <a:gd name="T17" fmla="*/ 12 h 12"/>
                  <a:gd name="T18" fmla="*/ 12 w 18"/>
                  <a:gd name="T19" fmla="*/ 12 h 12"/>
                  <a:gd name="T20" fmla="*/ 12 w 18"/>
                  <a:gd name="T21" fmla="*/ 12 h 12"/>
                  <a:gd name="T22" fmla="*/ 18 w 18"/>
                  <a:gd name="T23" fmla="*/ 6 h 12"/>
                  <a:gd name="T24" fmla="*/ 18 w 18"/>
                  <a:gd name="T25" fmla="*/ 6 h 12"/>
                  <a:gd name="T26" fmla="*/ 12 w 18"/>
                  <a:gd name="T27" fmla="*/ 6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6" y="0"/>
                    </a:lnTo>
                    <a:lnTo>
                      <a:pt x="0" y="6"/>
                    </a:lnTo>
                    <a:lnTo>
                      <a:pt x="0" y="12"/>
                    </a:lnTo>
                    <a:lnTo>
                      <a:pt x="6" y="12"/>
                    </a:lnTo>
                    <a:lnTo>
                      <a:pt x="12" y="12"/>
                    </a:lnTo>
                    <a:lnTo>
                      <a:pt x="18" y="6"/>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5" name="Freeform 1060"/>
              <p:cNvSpPr>
                <a:spLocks/>
              </p:cNvSpPr>
              <p:nvPr/>
            </p:nvSpPr>
            <p:spPr bwMode="auto">
              <a:xfrm>
                <a:off x="4052" y="1493"/>
                <a:ext cx="12" cy="18"/>
              </a:xfrm>
              <a:custGeom>
                <a:avLst/>
                <a:gdLst>
                  <a:gd name="T0" fmla="*/ 6 w 12"/>
                  <a:gd name="T1" fmla="*/ 0 h 18"/>
                  <a:gd name="T2" fmla="*/ 6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6" y="0"/>
                    </a:moveTo>
                    <a:lnTo>
                      <a:pt x="6" y="6"/>
                    </a:lnTo>
                    <a:lnTo>
                      <a:pt x="0" y="6"/>
                    </a:lnTo>
                    <a:lnTo>
                      <a:pt x="0" y="12"/>
                    </a:lnTo>
                    <a:lnTo>
                      <a:pt x="6" y="18"/>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6" name="Freeform 1061"/>
              <p:cNvSpPr>
                <a:spLocks/>
              </p:cNvSpPr>
              <p:nvPr/>
            </p:nvSpPr>
            <p:spPr bwMode="auto">
              <a:xfrm>
                <a:off x="4052" y="1493"/>
                <a:ext cx="12" cy="18"/>
              </a:xfrm>
              <a:custGeom>
                <a:avLst/>
                <a:gdLst>
                  <a:gd name="T0" fmla="*/ 6 w 12"/>
                  <a:gd name="T1" fmla="*/ 0 h 18"/>
                  <a:gd name="T2" fmla="*/ 6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6 w 12"/>
                  <a:gd name="T15" fmla="*/ 18 h 18"/>
                  <a:gd name="T16" fmla="*/ 6 w 12"/>
                  <a:gd name="T17" fmla="*/ 18 h 18"/>
                  <a:gd name="T18" fmla="*/ 12 w 12"/>
                  <a:gd name="T19" fmla="*/ 12 h 18"/>
                  <a:gd name="T20" fmla="*/ 12 w 12"/>
                  <a:gd name="T21" fmla="*/ 12 h 18"/>
                  <a:gd name="T22" fmla="*/ 12 w 12"/>
                  <a:gd name="T23" fmla="*/ 6 h 18"/>
                  <a:gd name="T24" fmla="*/ 12 w 12"/>
                  <a:gd name="T25" fmla="*/ 6 h 18"/>
                  <a:gd name="T26" fmla="*/ 12 w 12"/>
                  <a:gd name="T27" fmla="*/ 6 h 18"/>
                  <a:gd name="T28" fmla="*/ 12 w 12"/>
                  <a:gd name="T29" fmla="*/ 0 h 18"/>
                  <a:gd name="T30" fmla="*/ 6 w 12"/>
                  <a:gd name="T31" fmla="*/ 0 h 18"/>
                  <a:gd name="T32" fmla="*/ 6 w 12"/>
                  <a:gd name="T33" fmla="*/ 0 h 18"/>
                  <a:gd name="T34" fmla="*/ 6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6" y="0"/>
                    </a:moveTo>
                    <a:lnTo>
                      <a:pt x="6" y="6"/>
                    </a:lnTo>
                    <a:lnTo>
                      <a:pt x="0" y="6"/>
                    </a:lnTo>
                    <a:lnTo>
                      <a:pt x="0" y="12"/>
                    </a:lnTo>
                    <a:lnTo>
                      <a:pt x="6" y="18"/>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7" name="Freeform 1062"/>
              <p:cNvSpPr>
                <a:spLocks/>
              </p:cNvSpPr>
              <p:nvPr/>
            </p:nvSpPr>
            <p:spPr bwMode="auto">
              <a:xfrm>
                <a:off x="4052" y="1481"/>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12 h 12"/>
                  <a:gd name="T12" fmla="*/ 6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8" name="Freeform 1063"/>
              <p:cNvSpPr>
                <a:spLocks/>
              </p:cNvSpPr>
              <p:nvPr/>
            </p:nvSpPr>
            <p:spPr bwMode="auto">
              <a:xfrm>
                <a:off x="4052" y="1481"/>
                <a:ext cx="12" cy="12"/>
              </a:xfrm>
              <a:custGeom>
                <a:avLst/>
                <a:gdLst>
                  <a:gd name="T0" fmla="*/ 6 w 12"/>
                  <a:gd name="T1" fmla="*/ 0 h 12"/>
                  <a:gd name="T2" fmla="*/ 0 w 12"/>
                  <a:gd name="T3" fmla="*/ 0 h 12"/>
                  <a:gd name="T4" fmla="*/ 0 w 12"/>
                  <a:gd name="T5" fmla="*/ 0 h 12"/>
                  <a:gd name="T6" fmla="*/ 0 w 12"/>
                  <a:gd name="T7" fmla="*/ 6 h 12"/>
                  <a:gd name="T8" fmla="*/ 0 w 12"/>
                  <a:gd name="T9" fmla="*/ 6 h 12"/>
                  <a:gd name="T10" fmla="*/ 0 w 12"/>
                  <a:gd name="T11" fmla="*/ 12 h 12"/>
                  <a:gd name="T12" fmla="*/ 6 w 12"/>
                  <a:gd name="T13" fmla="*/ 12 h 12"/>
                  <a:gd name="T14" fmla="*/ 6 w 12"/>
                  <a:gd name="T15" fmla="*/ 12 h 12"/>
                  <a:gd name="T16" fmla="*/ 6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29" name="Freeform 1064"/>
              <p:cNvSpPr>
                <a:spLocks/>
              </p:cNvSpPr>
              <p:nvPr/>
            </p:nvSpPr>
            <p:spPr bwMode="auto">
              <a:xfrm>
                <a:off x="4046" y="1463"/>
                <a:ext cx="12" cy="12"/>
              </a:xfrm>
              <a:custGeom>
                <a:avLst/>
                <a:gdLst>
                  <a:gd name="T0" fmla="*/ 6 w 12"/>
                  <a:gd name="T1" fmla="*/ 0 h 12"/>
                  <a:gd name="T2" fmla="*/ 0 w 12"/>
                  <a:gd name="T3" fmla="*/ 0 h 12"/>
                  <a:gd name="T4" fmla="*/ 0 w 12"/>
                  <a:gd name="T5" fmla="*/ 6 h 12"/>
                  <a:gd name="T6" fmla="*/ 0 w 12"/>
                  <a:gd name="T7" fmla="*/ 12 h 12"/>
                  <a:gd name="T8" fmla="*/ 0 w 12"/>
                  <a:gd name="T9" fmla="*/ 12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0" y="12"/>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0" name="Freeform 1065"/>
              <p:cNvSpPr>
                <a:spLocks/>
              </p:cNvSpPr>
              <p:nvPr/>
            </p:nvSpPr>
            <p:spPr bwMode="auto">
              <a:xfrm>
                <a:off x="4046" y="1463"/>
                <a:ext cx="12" cy="12"/>
              </a:xfrm>
              <a:custGeom>
                <a:avLst/>
                <a:gdLst>
                  <a:gd name="T0" fmla="*/ 6 w 12"/>
                  <a:gd name="T1" fmla="*/ 0 h 12"/>
                  <a:gd name="T2" fmla="*/ 0 w 12"/>
                  <a:gd name="T3" fmla="*/ 0 h 12"/>
                  <a:gd name="T4" fmla="*/ 0 w 12"/>
                  <a:gd name="T5" fmla="*/ 6 h 12"/>
                  <a:gd name="T6" fmla="*/ 0 w 12"/>
                  <a:gd name="T7" fmla="*/ 12 h 12"/>
                  <a:gd name="T8" fmla="*/ 0 w 12"/>
                  <a:gd name="T9" fmla="*/ 12 h 12"/>
                  <a:gd name="T10" fmla="*/ 0 w 12"/>
                  <a:gd name="T11" fmla="*/ 12 h 12"/>
                  <a:gd name="T12" fmla="*/ 6 w 12"/>
                  <a:gd name="T13" fmla="*/ 12 h 12"/>
                  <a:gd name="T14" fmla="*/ 12 w 12"/>
                  <a:gd name="T15" fmla="*/ 12 h 12"/>
                  <a:gd name="T16" fmla="*/ 12 w 12"/>
                  <a:gd name="T17" fmla="*/ 12 h 12"/>
                  <a:gd name="T18" fmla="*/ 12 w 12"/>
                  <a:gd name="T19" fmla="*/ 12 h 12"/>
                  <a:gd name="T20" fmla="*/ 12 w 12"/>
                  <a:gd name="T21" fmla="*/ 6 h 12"/>
                  <a:gd name="T22" fmla="*/ 12 w 12"/>
                  <a:gd name="T23" fmla="*/ 6 h 12"/>
                  <a:gd name="T24" fmla="*/ 12 w 12"/>
                  <a:gd name="T25" fmla="*/ 6 h 12"/>
                  <a:gd name="T26" fmla="*/ 12 w 12"/>
                  <a:gd name="T27" fmla="*/ 0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0" y="12"/>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1" name="Freeform 1066"/>
              <p:cNvSpPr>
                <a:spLocks/>
              </p:cNvSpPr>
              <p:nvPr/>
            </p:nvSpPr>
            <p:spPr bwMode="auto">
              <a:xfrm>
                <a:off x="4040" y="1451"/>
                <a:ext cx="12" cy="12"/>
              </a:xfrm>
              <a:custGeom>
                <a:avLst/>
                <a:gdLst>
                  <a:gd name="T0" fmla="*/ 6 w 12"/>
                  <a:gd name="T1" fmla="*/ 0 h 12"/>
                  <a:gd name="T2" fmla="*/ 0 w 12"/>
                  <a:gd name="T3" fmla="*/ 0 h 12"/>
                  <a:gd name="T4" fmla="*/ 0 w 12"/>
                  <a:gd name="T5" fmla="*/ 6 h 12"/>
                  <a:gd name="T6" fmla="*/ 0 w 12"/>
                  <a:gd name="T7" fmla="*/ 6 h 12"/>
                  <a:gd name="T8" fmla="*/ 0 w 12"/>
                  <a:gd name="T9" fmla="*/ 6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6 h 12"/>
                  <a:gd name="T22" fmla="*/ 12 w 12"/>
                  <a:gd name="T23" fmla="*/ 0 h 12"/>
                  <a:gd name="T24" fmla="*/ 12 w 12"/>
                  <a:gd name="T25" fmla="*/ 0 h 12"/>
                  <a:gd name="T26" fmla="*/ 12 w 12"/>
                  <a:gd name="T27" fmla="*/ 0 h 12"/>
                  <a:gd name="T28" fmla="*/ 6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0" y="0"/>
                    </a:lnTo>
                    <a:lnTo>
                      <a:pt x="0" y="6"/>
                    </a:lnTo>
                    <a:lnTo>
                      <a:pt x="6" y="12"/>
                    </a:lnTo>
                    <a:lnTo>
                      <a:pt x="12" y="12"/>
                    </a:lnTo>
                    <a:lnTo>
                      <a:pt x="12"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2" name="Freeform 1067"/>
              <p:cNvSpPr>
                <a:spLocks/>
              </p:cNvSpPr>
              <p:nvPr/>
            </p:nvSpPr>
            <p:spPr bwMode="auto">
              <a:xfrm>
                <a:off x="4040" y="1451"/>
                <a:ext cx="12" cy="12"/>
              </a:xfrm>
              <a:custGeom>
                <a:avLst/>
                <a:gdLst>
                  <a:gd name="T0" fmla="*/ 6 w 12"/>
                  <a:gd name="T1" fmla="*/ 0 h 12"/>
                  <a:gd name="T2" fmla="*/ 0 w 12"/>
                  <a:gd name="T3" fmla="*/ 0 h 12"/>
                  <a:gd name="T4" fmla="*/ 0 w 12"/>
                  <a:gd name="T5" fmla="*/ 6 h 12"/>
                  <a:gd name="T6" fmla="*/ 0 w 12"/>
                  <a:gd name="T7" fmla="*/ 6 h 12"/>
                  <a:gd name="T8" fmla="*/ 0 w 12"/>
                  <a:gd name="T9" fmla="*/ 6 h 12"/>
                  <a:gd name="T10" fmla="*/ 6 w 12"/>
                  <a:gd name="T11" fmla="*/ 12 h 12"/>
                  <a:gd name="T12" fmla="*/ 6 w 12"/>
                  <a:gd name="T13" fmla="*/ 12 h 12"/>
                  <a:gd name="T14" fmla="*/ 12 w 12"/>
                  <a:gd name="T15" fmla="*/ 12 h 12"/>
                  <a:gd name="T16" fmla="*/ 12 w 12"/>
                  <a:gd name="T17" fmla="*/ 12 h 12"/>
                  <a:gd name="T18" fmla="*/ 12 w 12"/>
                  <a:gd name="T19" fmla="*/ 6 h 12"/>
                  <a:gd name="T20" fmla="*/ 12 w 12"/>
                  <a:gd name="T21" fmla="*/ 6 h 12"/>
                  <a:gd name="T22" fmla="*/ 12 w 12"/>
                  <a:gd name="T23" fmla="*/ 0 h 12"/>
                  <a:gd name="T24" fmla="*/ 12 w 12"/>
                  <a:gd name="T25" fmla="*/ 0 h 12"/>
                  <a:gd name="T26" fmla="*/ 12 w 12"/>
                  <a:gd name="T27" fmla="*/ 0 h 12"/>
                  <a:gd name="T28" fmla="*/ 6 w 12"/>
                  <a:gd name="T29" fmla="*/ 0 h 12"/>
                  <a:gd name="T30" fmla="*/ 6 w 12"/>
                  <a:gd name="T31" fmla="*/ 0 h 12"/>
                  <a:gd name="T32" fmla="*/ 6 w 12"/>
                  <a:gd name="T33" fmla="*/ 0 h 12"/>
                  <a:gd name="T34" fmla="*/ 6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6" y="0"/>
                    </a:moveTo>
                    <a:lnTo>
                      <a:pt x="0" y="0"/>
                    </a:lnTo>
                    <a:lnTo>
                      <a:pt x="0" y="6"/>
                    </a:lnTo>
                    <a:lnTo>
                      <a:pt x="6" y="12"/>
                    </a:lnTo>
                    <a:lnTo>
                      <a:pt x="12" y="12"/>
                    </a:lnTo>
                    <a:lnTo>
                      <a:pt x="12"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3" name="Freeform 1068"/>
              <p:cNvSpPr>
                <a:spLocks/>
              </p:cNvSpPr>
              <p:nvPr/>
            </p:nvSpPr>
            <p:spPr bwMode="auto">
              <a:xfrm>
                <a:off x="4034" y="1433"/>
                <a:ext cx="12" cy="18"/>
              </a:xfrm>
              <a:custGeom>
                <a:avLst/>
                <a:gdLst>
                  <a:gd name="T0" fmla="*/ 0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12 w 12"/>
                  <a:gd name="T15" fmla="*/ 12 h 18"/>
                  <a:gd name="T16" fmla="*/ 12 w 12"/>
                  <a:gd name="T17" fmla="*/ 12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0 h 18"/>
                  <a:gd name="T32" fmla="*/ 0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0"/>
                    </a:moveTo>
                    <a:lnTo>
                      <a:pt x="0" y="6"/>
                    </a:lnTo>
                    <a:lnTo>
                      <a:pt x="0" y="12"/>
                    </a:lnTo>
                    <a:lnTo>
                      <a:pt x="6" y="18"/>
                    </a:lnTo>
                    <a:lnTo>
                      <a:pt x="12" y="12"/>
                    </a:lnTo>
                    <a:lnTo>
                      <a:pt x="12" y="6"/>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4" name="Freeform 1069"/>
              <p:cNvSpPr>
                <a:spLocks/>
              </p:cNvSpPr>
              <p:nvPr/>
            </p:nvSpPr>
            <p:spPr bwMode="auto">
              <a:xfrm>
                <a:off x="4034" y="1433"/>
                <a:ext cx="12" cy="18"/>
              </a:xfrm>
              <a:custGeom>
                <a:avLst/>
                <a:gdLst>
                  <a:gd name="T0" fmla="*/ 0 w 12"/>
                  <a:gd name="T1" fmla="*/ 0 h 18"/>
                  <a:gd name="T2" fmla="*/ 0 w 12"/>
                  <a:gd name="T3" fmla="*/ 6 h 18"/>
                  <a:gd name="T4" fmla="*/ 0 w 12"/>
                  <a:gd name="T5" fmla="*/ 6 h 18"/>
                  <a:gd name="T6" fmla="*/ 0 w 12"/>
                  <a:gd name="T7" fmla="*/ 12 h 18"/>
                  <a:gd name="T8" fmla="*/ 0 w 12"/>
                  <a:gd name="T9" fmla="*/ 12 h 18"/>
                  <a:gd name="T10" fmla="*/ 0 w 12"/>
                  <a:gd name="T11" fmla="*/ 12 h 18"/>
                  <a:gd name="T12" fmla="*/ 6 w 12"/>
                  <a:gd name="T13" fmla="*/ 18 h 18"/>
                  <a:gd name="T14" fmla="*/ 12 w 12"/>
                  <a:gd name="T15" fmla="*/ 12 h 18"/>
                  <a:gd name="T16" fmla="*/ 12 w 12"/>
                  <a:gd name="T17" fmla="*/ 12 h 18"/>
                  <a:gd name="T18" fmla="*/ 12 w 12"/>
                  <a:gd name="T19" fmla="*/ 12 h 18"/>
                  <a:gd name="T20" fmla="*/ 12 w 12"/>
                  <a:gd name="T21" fmla="*/ 6 h 18"/>
                  <a:gd name="T22" fmla="*/ 12 w 12"/>
                  <a:gd name="T23" fmla="*/ 6 h 18"/>
                  <a:gd name="T24" fmla="*/ 12 w 12"/>
                  <a:gd name="T25" fmla="*/ 6 h 18"/>
                  <a:gd name="T26" fmla="*/ 6 w 12"/>
                  <a:gd name="T27" fmla="*/ 0 h 18"/>
                  <a:gd name="T28" fmla="*/ 6 w 12"/>
                  <a:gd name="T29" fmla="*/ 0 h 18"/>
                  <a:gd name="T30" fmla="*/ 0 w 12"/>
                  <a:gd name="T31" fmla="*/ 0 h 18"/>
                  <a:gd name="T32" fmla="*/ 0 w 12"/>
                  <a:gd name="T33" fmla="*/ 0 h 18"/>
                  <a:gd name="T34" fmla="*/ 0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0"/>
                    </a:moveTo>
                    <a:lnTo>
                      <a:pt x="0" y="6"/>
                    </a:lnTo>
                    <a:lnTo>
                      <a:pt x="0" y="12"/>
                    </a:lnTo>
                    <a:lnTo>
                      <a:pt x="6" y="18"/>
                    </a:lnTo>
                    <a:lnTo>
                      <a:pt x="12" y="12"/>
                    </a:lnTo>
                    <a:lnTo>
                      <a:pt x="12" y="6"/>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5" name="Freeform 1070"/>
              <p:cNvSpPr>
                <a:spLocks/>
              </p:cNvSpPr>
              <p:nvPr/>
            </p:nvSpPr>
            <p:spPr bwMode="auto">
              <a:xfrm>
                <a:off x="4022" y="1421"/>
                <a:ext cx="18" cy="12"/>
              </a:xfrm>
              <a:custGeom>
                <a:avLst/>
                <a:gdLst>
                  <a:gd name="T0" fmla="*/ 6 w 18"/>
                  <a:gd name="T1" fmla="*/ 0 h 12"/>
                  <a:gd name="T2" fmla="*/ 0 w 18"/>
                  <a:gd name="T3" fmla="*/ 6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0" y="12"/>
                    </a:lnTo>
                    <a:lnTo>
                      <a:pt x="6" y="12"/>
                    </a:lnTo>
                    <a:lnTo>
                      <a:pt x="12" y="12"/>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6" name="Freeform 1071"/>
              <p:cNvSpPr>
                <a:spLocks/>
              </p:cNvSpPr>
              <p:nvPr/>
            </p:nvSpPr>
            <p:spPr bwMode="auto">
              <a:xfrm>
                <a:off x="4022" y="1421"/>
                <a:ext cx="18" cy="12"/>
              </a:xfrm>
              <a:custGeom>
                <a:avLst/>
                <a:gdLst>
                  <a:gd name="T0" fmla="*/ 6 w 18"/>
                  <a:gd name="T1" fmla="*/ 0 h 12"/>
                  <a:gd name="T2" fmla="*/ 0 w 18"/>
                  <a:gd name="T3" fmla="*/ 6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0" y="12"/>
                    </a:lnTo>
                    <a:lnTo>
                      <a:pt x="6" y="12"/>
                    </a:lnTo>
                    <a:lnTo>
                      <a:pt x="12" y="12"/>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7" name="Freeform 1072"/>
              <p:cNvSpPr>
                <a:spLocks/>
              </p:cNvSpPr>
              <p:nvPr/>
            </p:nvSpPr>
            <p:spPr bwMode="auto">
              <a:xfrm>
                <a:off x="4010" y="140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6" y="12"/>
                    </a:lnTo>
                    <a:lnTo>
                      <a:pt x="12"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8" name="Freeform 1073"/>
              <p:cNvSpPr>
                <a:spLocks/>
              </p:cNvSpPr>
              <p:nvPr/>
            </p:nvSpPr>
            <p:spPr bwMode="auto">
              <a:xfrm>
                <a:off x="4010" y="1409"/>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6" y="12"/>
                    </a:lnTo>
                    <a:lnTo>
                      <a:pt x="12"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39" name="Freeform 1074"/>
              <p:cNvSpPr>
                <a:spLocks/>
              </p:cNvSpPr>
              <p:nvPr/>
            </p:nvSpPr>
            <p:spPr bwMode="auto">
              <a:xfrm>
                <a:off x="3998" y="1397"/>
                <a:ext cx="18" cy="12"/>
              </a:xfrm>
              <a:custGeom>
                <a:avLst/>
                <a:gdLst>
                  <a:gd name="T0" fmla="*/ 6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8 w 18"/>
                  <a:gd name="T15" fmla="*/ 12 h 12"/>
                  <a:gd name="T16" fmla="*/ 18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6 h 12"/>
                  <a:gd name="T32" fmla="*/ 6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6"/>
                    </a:moveTo>
                    <a:lnTo>
                      <a:pt x="0" y="6"/>
                    </a:lnTo>
                    <a:lnTo>
                      <a:pt x="0" y="12"/>
                    </a:lnTo>
                    <a:lnTo>
                      <a:pt x="6" y="12"/>
                    </a:lnTo>
                    <a:lnTo>
                      <a:pt x="12" y="12"/>
                    </a:lnTo>
                    <a:lnTo>
                      <a:pt x="18" y="12"/>
                    </a:lnTo>
                    <a:lnTo>
                      <a:pt x="18"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0" name="Freeform 1075"/>
              <p:cNvSpPr>
                <a:spLocks/>
              </p:cNvSpPr>
              <p:nvPr/>
            </p:nvSpPr>
            <p:spPr bwMode="auto">
              <a:xfrm>
                <a:off x="3998" y="1397"/>
                <a:ext cx="18" cy="12"/>
              </a:xfrm>
              <a:custGeom>
                <a:avLst/>
                <a:gdLst>
                  <a:gd name="T0" fmla="*/ 6 w 18"/>
                  <a:gd name="T1" fmla="*/ 6 h 12"/>
                  <a:gd name="T2" fmla="*/ 0 w 18"/>
                  <a:gd name="T3" fmla="*/ 6 h 12"/>
                  <a:gd name="T4" fmla="*/ 0 w 18"/>
                  <a:gd name="T5" fmla="*/ 12 h 12"/>
                  <a:gd name="T6" fmla="*/ 6 w 18"/>
                  <a:gd name="T7" fmla="*/ 12 h 12"/>
                  <a:gd name="T8" fmla="*/ 6 w 18"/>
                  <a:gd name="T9" fmla="*/ 12 h 12"/>
                  <a:gd name="T10" fmla="*/ 6 w 18"/>
                  <a:gd name="T11" fmla="*/ 12 h 12"/>
                  <a:gd name="T12" fmla="*/ 12 w 18"/>
                  <a:gd name="T13" fmla="*/ 12 h 12"/>
                  <a:gd name="T14" fmla="*/ 18 w 18"/>
                  <a:gd name="T15" fmla="*/ 12 h 12"/>
                  <a:gd name="T16" fmla="*/ 18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6 w 18"/>
                  <a:gd name="T31" fmla="*/ 6 h 12"/>
                  <a:gd name="T32" fmla="*/ 6 w 18"/>
                  <a:gd name="T33" fmla="*/ 6 h 12"/>
                  <a:gd name="T34" fmla="*/ 6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6"/>
                    </a:moveTo>
                    <a:lnTo>
                      <a:pt x="0" y="6"/>
                    </a:lnTo>
                    <a:lnTo>
                      <a:pt x="0" y="12"/>
                    </a:lnTo>
                    <a:lnTo>
                      <a:pt x="6" y="12"/>
                    </a:lnTo>
                    <a:lnTo>
                      <a:pt x="12" y="12"/>
                    </a:lnTo>
                    <a:lnTo>
                      <a:pt x="18" y="12"/>
                    </a:lnTo>
                    <a:lnTo>
                      <a:pt x="18"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1" name="Freeform 1076"/>
              <p:cNvSpPr>
                <a:spLocks/>
              </p:cNvSpPr>
              <p:nvPr/>
            </p:nvSpPr>
            <p:spPr bwMode="auto">
              <a:xfrm>
                <a:off x="3986" y="1385"/>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2 w 18"/>
                  <a:gd name="T15" fmla="*/ 12 h 18"/>
                  <a:gd name="T16" fmla="*/ 12 w 18"/>
                  <a:gd name="T17" fmla="*/ 12 h 18"/>
                  <a:gd name="T18" fmla="*/ 18 w 18"/>
                  <a:gd name="T19" fmla="*/ 12 h 18"/>
                  <a:gd name="T20" fmla="*/ 12 w 18"/>
                  <a:gd name="T21" fmla="*/ 6 h 18"/>
                  <a:gd name="T22" fmla="*/ 12 w 18"/>
                  <a:gd name="T23" fmla="*/ 6 h 18"/>
                  <a:gd name="T24" fmla="*/ 12 w 18"/>
                  <a:gd name="T25" fmla="*/ 6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2" y="12"/>
                    </a:lnTo>
                    <a:lnTo>
                      <a:pt x="18" y="12"/>
                    </a:lnTo>
                    <a:lnTo>
                      <a:pt x="12" y="6"/>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2" name="Freeform 1077"/>
              <p:cNvSpPr>
                <a:spLocks/>
              </p:cNvSpPr>
              <p:nvPr/>
            </p:nvSpPr>
            <p:spPr bwMode="auto">
              <a:xfrm>
                <a:off x="3986" y="1385"/>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2 w 18"/>
                  <a:gd name="T15" fmla="*/ 12 h 18"/>
                  <a:gd name="T16" fmla="*/ 12 w 18"/>
                  <a:gd name="T17" fmla="*/ 12 h 18"/>
                  <a:gd name="T18" fmla="*/ 18 w 18"/>
                  <a:gd name="T19" fmla="*/ 12 h 18"/>
                  <a:gd name="T20" fmla="*/ 12 w 18"/>
                  <a:gd name="T21" fmla="*/ 6 h 18"/>
                  <a:gd name="T22" fmla="*/ 12 w 18"/>
                  <a:gd name="T23" fmla="*/ 6 h 18"/>
                  <a:gd name="T24" fmla="*/ 12 w 18"/>
                  <a:gd name="T25" fmla="*/ 6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2" y="12"/>
                    </a:lnTo>
                    <a:lnTo>
                      <a:pt x="18" y="12"/>
                    </a:lnTo>
                    <a:lnTo>
                      <a:pt x="12" y="6"/>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3" name="Freeform 1078"/>
              <p:cNvSpPr>
                <a:spLocks/>
              </p:cNvSpPr>
              <p:nvPr/>
            </p:nvSpPr>
            <p:spPr bwMode="auto">
              <a:xfrm>
                <a:off x="3974" y="1379"/>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6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12"/>
                    </a:lnTo>
                    <a:lnTo>
                      <a:pt x="12" y="6"/>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4" name="Freeform 1079"/>
              <p:cNvSpPr>
                <a:spLocks/>
              </p:cNvSpPr>
              <p:nvPr/>
            </p:nvSpPr>
            <p:spPr bwMode="auto">
              <a:xfrm>
                <a:off x="3974" y="1379"/>
                <a:ext cx="12" cy="12"/>
              </a:xfrm>
              <a:custGeom>
                <a:avLst/>
                <a:gdLst>
                  <a:gd name="T0" fmla="*/ 0 w 12"/>
                  <a:gd name="T1" fmla="*/ 6 h 12"/>
                  <a:gd name="T2" fmla="*/ 0 w 12"/>
                  <a:gd name="T3" fmla="*/ 6 h 12"/>
                  <a:gd name="T4" fmla="*/ 0 w 12"/>
                  <a:gd name="T5" fmla="*/ 12 h 12"/>
                  <a:gd name="T6" fmla="*/ 0 w 12"/>
                  <a:gd name="T7" fmla="*/ 12 h 12"/>
                  <a:gd name="T8" fmla="*/ 0 w 12"/>
                  <a:gd name="T9" fmla="*/ 12 h 12"/>
                  <a:gd name="T10" fmla="*/ 6 w 12"/>
                  <a:gd name="T11" fmla="*/ 12 h 12"/>
                  <a:gd name="T12" fmla="*/ 12 w 12"/>
                  <a:gd name="T13" fmla="*/ 12 h 12"/>
                  <a:gd name="T14" fmla="*/ 12 w 12"/>
                  <a:gd name="T15" fmla="*/ 12 h 12"/>
                  <a:gd name="T16" fmla="*/ 12 w 12"/>
                  <a:gd name="T17" fmla="*/ 12 h 12"/>
                  <a:gd name="T18" fmla="*/ 12 w 12"/>
                  <a:gd name="T19" fmla="*/ 6 h 12"/>
                  <a:gd name="T20" fmla="*/ 12 w 12"/>
                  <a:gd name="T21" fmla="*/ 6 h 12"/>
                  <a:gd name="T22" fmla="*/ 6 w 12"/>
                  <a:gd name="T23" fmla="*/ 0 h 12"/>
                  <a:gd name="T24" fmla="*/ 6 w 12"/>
                  <a:gd name="T25" fmla="*/ 0 h 12"/>
                  <a:gd name="T26" fmla="*/ 6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12"/>
                    </a:lnTo>
                    <a:lnTo>
                      <a:pt x="12" y="6"/>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5" name="Freeform 1080"/>
              <p:cNvSpPr>
                <a:spLocks/>
              </p:cNvSpPr>
              <p:nvPr/>
            </p:nvSpPr>
            <p:spPr bwMode="auto">
              <a:xfrm>
                <a:off x="3956" y="1373"/>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0" y="6"/>
                    </a:lnTo>
                    <a:lnTo>
                      <a:pt x="0" y="12"/>
                    </a:lnTo>
                    <a:lnTo>
                      <a:pt x="6" y="12"/>
                    </a:lnTo>
                    <a:lnTo>
                      <a:pt x="12" y="12"/>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6" name="Freeform 1081"/>
              <p:cNvSpPr>
                <a:spLocks/>
              </p:cNvSpPr>
              <p:nvPr/>
            </p:nvSpPr>
            <p:spPr bwMode="auto">
              <a:xfrm>
                <a:off x="3956" y="1373"/>
                <a:ext cx="18" cy="12"/>
              </a:xfrm>
              <a:custGeom>
                <a:avLst/>
                <a:gdLst>
                  <a:gd name="T0" fmla="*/ 0 w 18"/>
                  <a:gd name="T1" fmla="*/ 6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6 w 18"/>
                  <a:gd name="T29" fmla="*/ 0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0" y="6"/>
                    </a:lnTo>
                    <a:lnTo>
                      <a:pt x="0" y="12"/>
                    </a:lnTo>
                    <a:lnTo>
                      <a:pt x="6" y="12"/>
                    </a:lnTo>
                    <a:lnTo>
                      <a:pt x="12" y="12"/>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7" name="Freeform 1082"/>
              <p:cNvSpPr>
                <a:spLocks/>
              </p:cNvSpPr>
              <p:nvPr/>
            </p:nvSpPr>
            <p:spPr bwMode="auto">
              <a:xfrm>
                <a:off x="3938" y="1367"/>
                <a:ext cx="18" cy="12"/>
              </a:xfrm>
              <a:custGeom>
                <a:avLst/>
                <a:gdLst>
                  <a:gd name="T0" fmla="*/ 0 w 18"/>
                  <a:gd name="T1" fmla="*/ 6 h 12"/>
                  <a:gd name="T2" fmla="*/ 6 w 18"/>
                  <a:gd name="T3" fmla="*/ 12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6 w 18"/>
                  <a:gd name="T27" fmla="*/ 0 h 12"/>
                  <a:gd name="T28" fmla="*/ 6 w 18"/>
                  <a:gd name="T29" fmla="*/ 6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8" y="12"/>
                    </a:lnTo>
                    <a:lnTo>
                      <a:pt x="18" y="6"/>
                    </a:lnTo>
                    <a:lnTo>
                      <a:pt x="18" y="0"/>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8" name="Freeform 1083"/>
              <p:cNvSpPr>
                <a:spLocks/>
              </p:cNvSpPr>
              <p:nvPr/>
            </p:nvSpPr>
            <p:spPr bwMode="auto">
              <a:xfrm>
                <a:off x="3938" y="1367"/>
                <a:ext cx="18" cy="12"/>
              </a:xfrm>
              <a:custGeom>
                <a:avLst/>
                <a:gdLst>
                  <a:gd name="T0" fmla="*/ 0 w 18"/>
                  <a:gd name="T1" fmla="*/ 6 h 12"/>
                  <a:gd name="T2" fmla="*/ 6 w 18"/>
                  <a:gd name="T3" fmla="*/ 12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6 w 18"/>
                  <a:gd name="T27" fmla="*/ 0 h 12"/>
                  <a:gd name="T28" fmla="*/ 6 w 18"/>
                  <a:gd name="T29" fmla="*/ 6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8" y="12"/>
                    </a:lnTo>
                    <a:lnTo>
                      <a:pt x="18" y="6"/>
                    </a:lnTo>
                    <a:lnTo>
                      <a:pt x="18" y="0"/>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49" name="Freeform 1084"/>
              <p:cNvSpPr>
                <a:spLocks/>
              </p:cNvSpPr>
              <p:nvPr/>
            </p:nvSpPr>
            <p:spPr bwMode="auto">
              <a:xfrm>
                <a:off x="3926" y="1367"/>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0" y="6"/>
                    </a:moveTo>
                    <a:lnTo>
                      <a:pt x="0" y="6"/>
                    </a:lnTo>
                    <a:lnTo>
                      <a:pt x="0" y="12"/>
                    </a:lnTo>
                    <a:lnTo>
                      <a:pt x="6"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0" name="Freeform 1085"/>
              <p:cNvSpPr>
                <a:spLocks/>
              </p:cNvSpPr>
              <p:nvPr/>
            </p:nvSpPr>
            <p:spPr bwMode="auto">
              <a:xfrm>
                <a:off x="3926" y="1367"/>
                <a:ext cx="12" cy="12"/>
              </a:xfrm>
              <a:custGeom>
                <a:avLst/>
                <a:gdLst>
                  <a:gd name="T0" fmla="*/ 0 w 12"/>
                  <a:gd name="T1" fmla="*/ 6 h 12"/>
                  <a:gd name="T2" fmla="*/ 0 w 12"/>
                  <a:gd name="T3" fmla="*/ 6 h 12"/>
                  <a:gd name="T4" fmla="*/ 0 w 12"/>
                  <a:gd name="T5" fmla="*/ 12 h 12"/>
                  <a:gd name="T6" fmla="*/ 6 w 12"/>
                  <a:gd name="T7" fmla="*/ 12 h 12"/>
                  <a:gd name="T8" fmla="*/ 6 w 12"/>
                  <a:gd name="T9" fmla="*/ 12 h 12"/>
                  <a:gd name="T10" fmla="*/ 6 w 12"/>
                  <a:gd name="T11" fmla="*/ 12 h 12"/>
                  <a:gd name="T12" fmla="*/ 12 w 12"/>
                  <a:gd name="T13" fmla="*/ 6 h 12"/>
                  <a:gd name="T14" fmla="*/ 12 w 12"/>
                  <a:gd name="T15" fmla="*/ 6 h 12"/>
                  <a:gd name="T16" fmla="*/ 12 w 12"/>
                  <a:gd name="T17" fmla="*/ 6 h 12"/>
                  <a:gd name="T18" fmla="*/ 12 w 12"/>
                  <a:gd name="T19" fmla="*/ 0 h 12"/>
                  <a:gd name="T20" fmla="*/ 12 w 12"/>
                  <a:gd name="T21" fmla="*/ 0 h 12"/>
                  <a:gd name="T22" fmla="*/ 6 w 12"/>
                  <a:gd name="T23" fmla="*/ 0 h 12"/>
                  <a:gd name="T24" fmla="*/ 6 w 12"/>
                  <a:gd name="T25" fmla="*/ 0 h 12"/>
                  <a:gd name="T26" fmla="*/ 0 w 12"/>
                  <a:gd name="T27" fmla="*/ 0 h 12"/>
                  <a:gd name="T28" fmla="*/ 0 w 12"/>
                  <a:gd name="T29" fmla="*/ 0 h 12"/>
                  <a:gd name="T30" fmla="*/ 0 w 12"/>
                  <a:gd name="T31" fmla="*/ 6 h 12"/>
                  <a:gd name="T32" fmla="*/ 0 w 12"/>
                  <a:gd name="T33" fmla="*/ 6 h 12"/>
                  <a:gd name="T34" fmla="*/ 0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6"/>
                    </a:moveTo>
                    <a:lnTo>
                      <a:pt x="0" y="6"/>
                    </a:lnTo>
                    <a:lnTo>
                      <a:pt x="0" y="12"/>
                    </a:lnTo>
                    <a:lnTo>
                      <a:pt x="6"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1" name="Freeform 1086"/>
              <p:cNvSpPr>
                <a:spLocks/>
              </p:cNvSpPr>
              <p:nvPr/>
            </p:nvSpPr>
            <p:spPr bwMode="auto">
              <a:xfrm>
                <a:off x="3908" y="1361"/>
                <a:ext cx="12" cy="18"/>
              </a:xfrm>
              <a:custGeom>
                <a:avLst/>
                <a:gdLst>
                  <a:gd name="T0" fmla="*/ 0 w 12"/>
                  <a:gd name="T1" fmla="*/ 12 h 18"/>
                  <a:gd name="T2" fmla="*/ 0 w 12"/>
                  <a:gd name="T3" fmla="*/ 12 h 18"/>
                  <a:gd name="T4" fmla="*/ 6 w 12"/>
                  <a:gd name="T5" fmla="*/ 18 h 18"/>
                  <a:gd name="T6" fmla="*/ 6 w 12"/>
                  <a:gd name="T7" fmla="*/ 18 h 18"/>
                  <a:gd name="T8" fmla="*/ 6 w 12"/>
                  <a:gd name="T9" fmla="*/ 18 h 18"/>
                  <a:gd name="T10" fmla="*/ 12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6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2"/>
                    </a:lnTo>
                    <a:lnTo>
                      <a:pt x="6" y="18"/>
                    </a:lnTo>
                    <a:lnTo>
                      <a:pt x="12" y="18"/>
                    </a:lnTo>
                    <a:lnTo>
                      <a:pt x="12" y="12"/>
                    </a:lnTo>
                    <a:lnTo>
                      <a:pt x="12" y="6"/>
                    </a:lnTo>
                    <a:lnTo>
                      <a:pt x="6" y="0"/>
                    </a:lnTo>
                    <a:lnTo>
                      <a:pt x="6" y="6"/>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2" name="Freeform 1087"/>
              <p:cNvSpPr>
                <a:spLocks/>
              </p:cNvSpPr>
              <p:nvPr/>
            </p:nvSpPr>
            <p:spPr bwMode="auto">
              <a:xfrm>
                <a:off x="3908" y="1361"/>
                <a:ext cx="12" cy="18"/>
              </a:xfrm>
              <a:custGeom>
                <a:avLst/>
                <a:gdLst>
                  <a:gd name="T0" fmla="*/ 0 w 12"/>
                  <a:gd name="T1" fmla="*/ 12 h 18"/>
                  <a:gd name="T2" fmla="*/ 0 w 12"/>
                  <a:gd name="T3" fmla="*/ 12 h 18"/>
                  <a:gd name="T4" fmla="*/ 6 w 12"/>
                  <a:gd name="T5" fmla="*/ 18 h 18"/>
                  <a:gd name="T6" fmla="*/ 6 w 12"/>
                  <a:gd name="T7" fmla="*/ 18 h 18"/>
                  <a:gd name="T8" fmla="*/ 6 w 12"/>
                  <a:gd name="T9" fmla="*/ 18 h 18"/>
                  <a:gd name="T10" fmla="*/ 12 w 12"/>
                  <a:gd name="T11" fmla="*/ 18 h 18"/>
                  <a:gd name="T12" fmla="*/ 12 w 12"/>
                  <a:gd name="T13" fmla="*/ 12 h 18"/>
                  <a:gd name="T14" fmla="*/ 12 w 12"/>
                  <a:gd name="T15" fmla="*/ 12 h 18"/>
                  <a:gd name="T16" fmla="*/ 12 w 12"/>
                  <a:gd name="T17" fmla="*/ 12 h 18"/>
                  <a:gd name="T18" fmla="*/ 12 w 12"/>
                  <a:gd name="T19" fmla="*/ 6 h 18"/>
                  <a:gd name="T20" fmla="*/ 12 w 12"/>
                  <a:gd name="T21" fmla="*/ 6 h 18"/>
                  <a:gd name="T22" fmla="*/ 6 w 12"/>
                  <a:gd name="T23" fmla="*/ 0 h 18"/>
                  <a:gd name="T24" fmla="*/ 6 w 12"/>
                  <a:gd name="T25" fmla="*/ 0 h 18"/>
                  <a:gd name="T26" fmla="*/ 6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2"/>
                    </a:lnTo>
                    <a:lnTo>
                      <a:pt x="6" y="18"/>
                    </a:lnTo>
                    <a:lnTo>
                      <a:pt x="12" y="18"/>
                    </a:lnTo>
                    <a:lnTo>
                      <a:pt x="12" y="12"/>
                    </a:lnTo>
                    <a:lnTo>
                      <a:pt x="12" y="6"/>
                    </a:lnTo>
                    <a:lnTo>
                      <a:pt x="6" y="0"/>
                    </a:lnTo>
                    <a:lnTo>
                      <a:pt x="6" y="6"/>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3" name="Freeform 1088"/>
              <p:cNvSpPr>
                <a:spLocks/>
              </p:cNvSpPr>
              <p:nvPr/>
            </p:nvSpPr>
            <p:spPr bwMode="auto">
              <a:xfrm>
                <a:off x="3890" y="1361"/>
                <a:ext cx="18" cy="18"/>
              </a:xfrm>
              <a:custGeom>
                <a:avLst/>
                <a:gdLst>
                  <a:gd name="T0" fmla="*/ 0 w 18"/>
                  <a:gd name="T1" fmla="*/ 12 h 18"/>
                  <a:gd name="T2" fmla="*/ 0 w 18"/>
                  <a:gd name="T3" fmla="*/ 12 h 18"/>
                  <a:gd name="T4" fmla="*/ 6 w 18"/>
                  <a:gd name="T5" fmla="*/ 18 h 18"/>
                  <a:gd name="T6" fmla="*/ 6 w 18"/>
                  <a:gd name="T7" fmla="*/ 18 h 18"/>
                  <a:gd name="T8" fmla="*/ 6 w 18"/>
                  <a:gd name="T9" fmla="*/ 18 h 18"/>
                  <a:gd name="T10" fmla="*/ 12 w 18"/>
                  <a:gd name="T11" fmla="*/ 18 h 18"/>
                  <a:gd name="T12" fmla="*/ 12 w 18"/>
                  <a:gd name="T13" fmla="*/ 12 h 18"/>
                  <a:gd name="T14" fmla="*/ 18 w 18"/>
                  <a:gd name="T15" fmla="*/ 6 h 18"/>
                  <a:gd name="T16" fmla="*/ 18 w 18"/>
                  <a:gd name="T17" fmla="*/ 6 h 18"/>
                  <a:gd name="T18" fmla="*/ 12 w 18"/>
                  <a:gd name="T19" fmla="*/ 6 h 18"/>
                  <a:gd name="T20" fmla="*/ 12 w 18"/>
                  <a:gd name="T21" fmla="*/ 6 h 18"/>
                  <a:gd name="T22" fmla="*/ 6 w 18"/>
                  <a:gd name="T23" fmla="*/ 0 h 18"/>
                  <a:gd name="T24" fmla="*/ 6 w 18"/>
                  <a:gd name="T25" fmla="*/ 0 h 18"/>
                  <a:gd name="T26" fmla="*/ 6 w 18"/>
                  <a:gd name="T27" fmla="*/ 6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0" y="12"/>
                    </a:lnTo>
                    <a:lnTo>
                      <a:pt x="6" y="18"/>
                    </a:lnTo>
                    <a:lnTo>
                      <a:pt x="12" y="18"/>
                    </a:lnTo>
                    <a:lnTo>
                      <a:pt x="12" y="12"/>
                    </a:lnTo>
                    <a:lnTo>
                      <a:pt x="18" y="6"/>
                    </a:lnTo>
                    <a:lnTo>
                      <a:pt x="12" y="6"/>
                    </a:lnTo>
                    <a:lnTo>
                      <a:pt x="6" y="0"/>
                    </a:lnTo>
                    <a:lnTo>
                      <a:pt x="6" y="6"/>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4" name="Freeform 1089"/>
              <p:cNvSpPr>
                <a:spLocks/>
              </p:cNvSpPr>
              <p:nvPr/>
            </p:nvSpPr>
            <p:spPr bwMode="auto">
              <a:xfrm>
                <a:off x="3890" y="1361"/>
                <a:ext cx="18" cy="18"/>
              </a:xfrm>
              <a:custGeom>
                <a:avLst/>
                <a:gdLst>
                  <a:gd name="T0" fmla="*/ 0 w 18"/>
                  <a:gd name="T1" fmla="*/ 12 h 18"/>
                  <a:gd name="T2" fmla="*/ 0 w 18"/>
                  <a:gd name="T3" fmla="*/ 12 h 18"/>
                  <a:gd name="T4" fmla="*/ 6 w 18"/>
                  <a:gd name="T5" fmla="*/ 18 h 18"/>
                  <a:gd name="T6" fmla="*/ 6 w 18"/>
                  <a:gd name="T7" fmla="*/ 18 h 18"/>
                  <a:gd name="T8" fmla="*/ 6 w 18"/>
                  <a:gd name="T9" fmla="*/ 18 h 18"/>
                  <a:gd name="T10" fmla="*/ 12 w 18"/>
                  <a:gd name="T11" fmla="*/ 18 h 18"/>
                  <a:gd name="T12" fmla="*/ 12 w 18"/>
                  <a:gd name="T13" fmla="*/ 12 h 18"/>
                  <a:gd name="T14" fmla="*/ 18 w 18"/>
                  <a:gd name="T15" fmla="*/ 6 h 18"/>
                  <a:gd name="T16" fmla="*/ 18 w 18"/>
                  <a:gd name="T17" fmla="*/ 6 h 18"/>
                  <a:gd name="T18" fmla="*/ 12 w 18"/>
                  <a:gd name="T19" fmla="*/ 6 h 18"/>
                  <a:gd name="T20" fmla="*/ 12 w 18"/>
                  <a:gd name="T21" fmla="*/ 6 h 18"/>
                  <a:gd name="T22" fmla="*/ 6 w 18"/>
                  <a:gd name="T23" fmla="*/ 0 h 18"/>
                  <a:gd name="T24" fmla="*/ 6 w 18"/>
                  <a:gd name="T25" fmla="*/ 0 h 18"/>
                  <a:gd name="T26" fmla="*/ 6 w 18"/>
                  <a:gd name="T27" fmla="*/ 6 h 18"/>
                  <a:gd name="T28" fmla="*/ 0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0" y="12"/>
                    </a:lnTo>
                    <a:lnTo>
                      <a:pt x="6" y="18"/>
                    </a:lnTo>
                    <a:lnTo>
                      <a:pt x="12" y="18"/>
                    </a:lnTo>
                    <a:lnTo>
                      <a:pt x="12" y="12"/>
                    </a:lnTo>
                    <a:lnTo>
                      <a:pt x="18" y="6"/>
                    </a:lnTo>
                    <a:lnTo>
                      <a:pt x="12" y="6"/>
                    </a:lnTo>
                    <a:lnTo>
                      <a:pt x="6" y="0"/>
                    </a:lnTo>
                    <a:lnTo>
                      <a:pt x="6" y="6"/>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5" name="Freeform 1090"/>
              <p:cNvSpPr>
                <a:spLocks/>
              </p:cNvSpPr>
              <p:nvPr/>
            </p:nvSpPr>
            <p:spPr bwMode="auto">
              <a:xfrm>
                <a:off x="3872" y="136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6 h 12"/>
                  <a:gd name="T16" fmla="*/ 18 w 18"/>
                  <a:gd name="T17" fmla="*/ 6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6 h 12"/>
                  <a:gd name="T30" fmla="*/ 0 w 18"/>
                  <a:gd name="T31" fmla="*/ 6 h 12"/>
                  <a:gd name="T32" fmla="*/ 0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6"/>
                    </a:moveTo>
                    <a:lnTo>
                      <a:pt x="6" y="12"/>
                    </a:lnTo>
                    <a:lnTo>
                      <a:pt x="12"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6" name="Freeform 1091"/>
              <p:cNvSpPr>
                <a:spLocks/>
              </p:cNvSpPr>
              <p:nvPr/>
            </p:nvSpPr>
            <p:spPr bwMode="auto">
              <a:xfrm>
                <a:off x="3872" y="1367"/>
                <a:ext cx="18" cy="12"/>
              </a:xfrm>
              <a:custGeom>
                <a:avLst/>
                <a:gdLst>
                  <a:gd name="T0" fmla="*/ 0 w 18"/>
                  <a:gd name="T1" fmla="*/ 6 h 12"/>
                  <a:gd name="T2" fmla="*/ 6 w 18"/>
                  <a:gd name="T3" fmla="*/ 12 h 12"/>
                  <a:gd name="T4" fmla="*/ 6 w 18"/>
                  <a:gd name="T5" fmla="*/ 12 h 12"/>
                  <a:gd name="T6" fmla="*/ 12 w 18"/>
                  <a:gd name="T7" fmla="*/ 12 h 12"/>
                  <a:gd name="T8" fmla="*/ 12 w 18"/>
                  <a:gd name="T9" fmla="*/ 12 h 12"/>
                  <a:gd name="T10" fmla="*/ 12 w 18"/>
                  <a:gd name="T11" fmla="*/ 12 h 12"/>
                  <a:gd name="T12" fmla="*/ 18 w 18"/>
                  <a:gd name="T13" fmla="*/ 6 h 12"/>
                  <a:gd name="T14" fmla="*/ 18 w 18"/>
                  <a:gd name="T15" fmla="*/ 6 h 12"/>
                  <a:gd name="T16" fmla="*/ 18 w 18"/>
                  <a:gd name="T17" fmla="*/ 6 h 12"/>
                  <a:gd name="T18" fmla="*/ 12 w 18"/>
                  <a:gd name="T19" fmla="*/ 0 h 12"/>
                  <a:gd name="T20" fmla="*/ 12 w 18"/>
                  <a:gd name="T21" fmla="*/ 0 h 12"/>
                  <a:gd name="T22" fmla="*/ 6 w 18"/>
                  <a:gd name="T23" fmla="*/ 0 h 12"/>
                  <a:gd name="T24" fmla="*/ 6 w 18"/>
                  <a:gd name="T25" fmla="*/ 0 h 12"/>
                  <a:gd name="T26" fmla="*/ 6 w 18"/>
                  <a:gd name="T27" fmla="*/ 0 h 12"/>
                  <a:gd name="T28" fmla="*/ 0 w 18"/>
                  <a:gd name="T29" fmla="*/ 6 h 12"/>
                  <a:gd name="T30" fmla="*/ 0 w 18"/>
                  <a:gd name="T31" fmla="*/ 6 h 12"/>
                  <a:gd name="T32" fmla="*/ 0 w 18"/>
                  <a:gd name="T33" fmla="*/ 6 h 12"/>
                  <a:gd name="T34" fmla="*/ 0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6"/>
                    </a:moveTo>
                    <a:lnTo>
                      <a:pt x="6" y="12"/>
                    </a:lnTo>
                    <a:lnTo>
                      <a:pt x="12"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7" name="Freeform 1092"/>
              <p:cNvSpPr>
                <a:spLocks/>
              </p:cNvSpPr>
              <p:nvPr/>
            </p:nvSpPr>
            <p:spPr bwMode="auto">
              <a:xfrm>
                <a:off x="3860" y="1367"/>
                <a:ext cx="12" cy="18"/>
              </a:xfrm>
              <a:custGeom>
                <a:avLst/>
                <a:gdLst>
                  <a:gd name="T0" fmla="*/ 0 w 12"/>
                  <a:gd name="T1" fmla="*/ 12 h 18"/>
                  <a:gd name="T2" fmla="*/ 0 w 12"/>
                  <a:gd name="T3" fmla="*/ 18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0 w 12"/>
                  <a:gd name="T23" fmla="*/ 6 h 18"/>
                  <a:gd name="T24" fmla="*/ 0 w 12"/>
                  <a:gd name="T25" fmla="*/ 6 h 18"/>
                  <a:gd name="T26" fmla="*/ 0 w 12"/>
                  <a:gd name="T27" fmla="*/ 6 h 18"/>
                  <a:gd name="T28" fmla="*/ 0 w 12"/>
                  <a:gd name="T29" fmla="*/ 6 h 18"/>
                  <a:gd name="T30" fmla="*/ 0 w 12"/>
                  <a:gd name="T31" fmla="*/ 12 h 18"/>
                  <a:gd name="T32" fmla="*/ 0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12"/>
                    </a:moveTo>
                    <a:lnTo>
                      <a:pt x="0" y="18"/>
                    </a:lnTo>
                    <a:lnTo>
                      <a:pt x="6" y="18"/>
                    </a:lnTo>
                    <a:lnTo>
                      <a:pt x="12"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8" name="Freeform 1093"/>
              <p:cNvSpPr>
                <a:spLocks/>
              </p:cNvSpPr>
              <p:nvPr/>
            </p:nvSpPr>
            <p:spPr bwMode="auto">
              <a:xfrm>
                <a:off x="3860" y="1367"/>
                <a:ext cx="12" cy="18"/>
              </a:xfrm>
              <a:custGeom>
                <a:avLst/>
                <a:gdLst>
                  <a:gd name="T0" fmla="*/ 0 w 12"/>
                  <a:gd name="T1" fmla="*/ 12 h 18"/>
                  <a:gd name="T2" fmla="*/ 0 w 12"/>
                  <a:gd name="T3" fmla="*/ 18 h 18"/>
                  <a:gd name="T4" fmla="*/ 6 w 12"/>
                  <a:gd name="T5" fmla="*/ 18 h 18"/>
                  <a:gd name="T6" fmla="*/ 6 w 12"/>
                  <a:gd name="T7" fmla="*/ 18 h 18"/>
                  <a:gd name="T8" fmla="*/ 6 w 12"/>
                  <a:gd name="T9" fmla="*/ 18 h 18"/>
                  <a:gd name="T10" fmla="*/ 12 w 12"/>
                  <a:gd name="T11" fmla="*/ 12 h 18"/>
                  <a:gd name="T12" fmla="*/ 12 w 12"/>
                  <a:gd name="T13" fmla="*/ 12 h 18"/>
                  <a:gd name="T14" fmla="*/ 12 w 12"/>
                  <a:gd name="T15" fmla="*/ 6 h 18"/>
                  <a:gd name="T16" fmla="*/ 12 w 12"/>
                  <a:gd name="T17" fmla="*/ 6 h 18"/>
                  <a:gd name="T18" fmla="*/ 12 w 12"/>
                  <a:gd name="T19" fmla="*/ 6 h 18"/>
                  <a:gd name="T20" fmla="*/ 6 w 12"/>
                  <a:gd name="T21" fmla="*/ 0 h 18"/>
                  <a:gd name="T22" fmla="*/ 0 w 12"/>
                  <a:gd name="T23" fmla="*/ 6 h 18"/>
                  <a:gd name="T24" fmla="*/ 0 w 12"/>
                  <a:gd name="T25" fmla="*/ 6 h 18"/>
                  <a:gd name="T26" fmla="*/ 0 w 12"/>
                  <a:gd name="T27" fmla="*/ 6 h 18"/>
                  <a:gd name="T28" fmla="*/ 0 w 12"/>
                  <a:gd name="T29" fmla="*/ 6 h 18"/>
                  <a:gd name="T30" fmla="*/ 0 w 12"/>
                  <a:gd name="T31" fmla="*/ 12 h 18"/>
                  <a:gd name="T32" fmla="*/ 0 w 12"/>
                  <a:gd name="T33" fmla="*/ 12 h 18"/>
                  <a:gd name="T34" fmla="*/ 0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12"/>
                    </a:moveTo>
                    <a:lnTo>
                      <a:pt x="0" y="18"/>
                    </a:lnTo>
                    <a:lnTo>
                      <a:pt x="6" y="18"/>
                    </a:lnTo>
                    <a:lnTo>
                      <a:pt x="12"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59" name="Freeform 1094"/>
              <p:cNvSpPr>
                <a:spLocks/>
              </p:cNvSpPr>
              <p:nvPr/>
            </p:nvSpPr>
            <p:spPr bwMode="auto">
              <a:xfrm>
                <a:off x="4076" y="1403"/>
                <a:ext cx="30" cy="42"/>
              </a:xfrm>
              <a:custGeom>
                <a:avLst/>
                <a:gdLst>
                  <a:gd name="T0" fmla="*/ 6 w 30"/>
                  <a:gd name="T1" fmla="*/ 30 h 42"/>
                  <a:gd name="T2" fmla="*/ 12 w 30"/>
                  <a:gd name="T3" fmla="*/ 36 h 42"/>
                  <a:gd name="T4" fmla="*/ 24 w 30"/>
                  <a:gd name="T5" fmla="*/ 42 h 42"/>
                  <a:gd name="T6" fmla="*/ 30 w 30"/>
                  <a:gd name="T7" fmla="*/ 42 h 42"/>
                  <a:gd name="T8" fmla="*/ 30 w 30"/>
                  <a:gd name="T9" fmla="*/ 42 h 42"/>
                  <a:gd name="T10" fmla="*/ 30 w 30"/>
                  <a:gd name="T11" fmla="*/ 36 h 42"/>
                  <a:gd name="T12" fmla="*/ 30 w 30"/>
                  <a:gd name="T13" fmla="*/ 30 h 42"/>
                  <a:gd name="T14" fmla="*/ 24 w 30"/>
                  <a:gd name="T15" fmla="*/ 18 h 42"/>
                  <a:gd name="T16" fmla="*/ 24 w 30"/>
                  <a:gd name="T17" fmla="*/ 18 h 42"/>
                  <a:gd name="T18" fmla="*/ 18 w 30"/>
                  <a:gd name="T19" fmla="*/ 6 h 42"/>
                  <a:gd name="T20" fmla="*/ 12 w 30"/>
                  <a:gd name="T21" fmla="*/ 0 h 42"/>
                  <a:gd name="T22" fmla="*/ 6 w 30"/>
                  <a:gd name="T23" fmla="*/ 0 h 42"/>
                  <a:gd name="T24" fmla="*/ 6 w 30"/>
                  <a:gd name="T25" fmla="*/ 0 h 42"/>
                  <a:gd name="T26" fmla="*/ 0 w 30"/>
                  <a:gd name="T27" fmla="*/ 6 h 42"/>
                  <a:gd name="T28" fmla="*/ 0 w 30"/>
                  <a:gd name="T29" fmla="*/ 18 h 42"/>
                  <a:gd name="T30" fmla="*/ 6 w 30"/>
                  <a:gd name="T31" fmla="*/ 30 h 42"/>
                  <a:gd name="T32" fmla="*/ 6 w 30"/>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2"/>
                  <a:gd name="T53" fmla="*/ 30 w 3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2">
                    <a:moveTo>
                      <a:pt x="6" y="30"/>
                    </a:moveTo>
                    <a:lnTo>
                      <a:pt x="12" y="36"/>
                    </a:lnTo>
                    <a:lnTo>
                      <a:pt x="24" y="42"/>
                    </a:lnTo>
                    <a:lnTo>
                      <a:pt x="30" y="42"/>
                    </a:lnTo>
                    <a:lnTo>
                      <a:pt x="30" y="36"/>
                    </a:lnTo>
                    <a:lnTo>
                      <a:pt x="30" y="30"/>
                    </a:lnTo>
                    <a:lnTo>
                      <a:pt x="24" y="18"/>
                    </a:lnTo>
                    <a:lnTo>
                      <a:pt x="18" y="6"/>
                    </a:lnTo>
                    <a:lnTo>
                      <a:pt x="12" y="0"/>
                    </a:lnTo>
                    <a:lnTo>
                      <a:pt x="6" y="0"/>
                    </a:lnTo>
                    <a:lnTo>
                      <a:pt x="0" y="6"/>
                    </a:lnTo>
                    <a:lnTo>
                      <a:pt x="0" y="18"/>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0" name="Freeform 1095"/>
              <p:cNvSpPr>
                <a:spLocks/>
              </p:cNvSpPr>
              <p:nvPr/>
            </p:nvSpPr>
            <p:spPr bwMode="auto">
              <a:xfrm>
                <a:off x="4058" y="1433"/>
                <a:ext cx="18" cy="12"/>
              </a:xfrm>
              <a:custGeom>
                <a:avLst/>
                <a:gdLst>
                  <a:gd name="T0" fmla="*/ 0 w 18"/>
                  <a:gd name="T1" fmla="*/ 12 h 12"/>
                  <a:gd name="T2" fmla="*/ 18 w 18"/>
                  <a:gd name="T3" fmla="*/ 6 h 12"/>
                  <a:gd name="T4" fmla="*/ 18 w 18"/>
                  <a:gd name="T5" fmla="*/ 0 h 12"/>
                  <a:gd name="T6" fmla="*/ 0 w 18"/>
                  <a:gd name="T7" fmla="*/ 6 h 12"/>
                  <a:gd name="T8" fmla="*/ 0 w 18"/>
                  <a:gd name="T9" fmla="*/ 12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12"/>
                    </a:moveTo>
                    <a:lnTo>
                      <a:pt x="18" y="6"/>
                    </a:lnTo>
                    <a:lnTo>
                      <a:pt x="18" y="0"/>
                    </a:lnTo>
                    <a:lnTo>
                      <a:pt x="0" y="6"/>
                    </a:lnTo>
                    <a:lnTo>
                      <a:pt x="0"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1" name="Freeform 1096"/>
              <p:cNvSpPr>
                <a:spLocks/>
              </p:cNvSpPr>
              <p:nvPr/>
            </p:nvSpPr>
            <p:spPr bwMode="auto">
              <a:xfrm>
                <a:off x="3656" y="1535"/>
                <a:ext cx="36" cy="36"/>
              </a:xfrm>
              <a:custGeom>
                <a:avLst/>
                <a:gdLst>
                  <a:gd name="T0" fmla="*/ 6 w 36"/>
                  <a:gd name="T1" fmla="*/ 36 h 36"/>
                  <a:gd name="T2" fmla="*/ 36 w 36"/>
                  <a:gd name="T3" fmla="*/ 6 h 36"/>
                  <a:gd name="T4" fmla="*/ 30 w 36"/>
                  <a:gd name="T5" fmla="*/ 0 h 36"/>
                  <a:gd name="T6" fmla="*/ 0 w 36"/>
                  <a:gd name="T7" fmla="*/ 30 h 36"/>
                  <a:gd name="T8" fmla="*/ 6 w 36"/>
                  <a:gd name="T9" fmla="*/ 3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6" y="36"/>
                    </a:moveTo>
                    <a:lnTo>
                      <a:pt x="36" y="6"/>
                    </a:lnTo>
                    <a:lnTo>
                      <a:pt x="30" y="0"/>
                    </a:lnTo>
                    <a:lnTo>
                      <a:pt x="0" y="30"/>
                    </a:lnTo>
                    <a:lnTo>
                      <a:pt x="6" y="3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2" name="Line 1097"/>
              <p:cNvSpPr>
                <a:spLocks noChangeShapeType="1"/>
              </p:cNvSpPr>
              <p:nvPr/>
            </p:nvSpPr>
            <p:spPr bwMode="auto">
              <a:xfrm flipH="1">
                <a:off x="4076" y="142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3" name="Freeform 1098"/>
              <p:cNvSpPr>
                <a:spLocks/>
              </p:cNvSpPr>
              <p:nvPr/>
            </p:nvSpPr>
            <p:spPr bwMode="auto">
              <a:xfrm>
                <a:off x="4022" y="1349"/>
                <a:ext cx="42" cy="36"/>
              </a:xfrm>
              <a:custGeom>
                <a:avLst/>
                <a:gdLst>
                  <a:gd name="T0" fmla="*/ 12 w 42"/>
                  <a:gd name="T1" fmla="*/ 24 h 36"/>
                  <a:gd name="T2" fmla="*/ 24 w 42"/>
                  <a:gd name="T3" fmla="*/ 30 h 36"/>
                  <a:gd name="T4" fmla="*/ 36 w 42"/>
                  <a:gd name="T5" fmla="*/ 36 h 36"/>
                  <a:gd name="T6" fmla="*/ 42 w 42"/>
                  <a:gd name="T7" fmla="*/ 30 h 36"/>
                  <a:gd name="T8" fmla="*/ 42 w 42"/>
                  <a:gd name="T9" fmla="*/ 30 h 36"/>
                  <a:gd name="T10" fmla="*/ 42 w 42"/>
                  <a:gd name="T11" fmla="*/ 24 h 36"/>
                  <a:gd name="T12" fmla="*/ 36 w 42"/>
                  <a:gd name="T13" fmla="*/ 18 h 36"/>
                  <a:gd name="T14" fmla="*/ 30 w 42"/>
                  <a:gd name="T15" fmla="*/ 6 h 36"/>
                  <a:gd name="T16" fmla="*/ 30 w 42"/>
                  <a:gd name="T17" fmla="*/ 6 h 36"/>
                  <a:gd name="T18" fmla="*/ 18 w 42"/>
                  <a:gd name="T19" fmla="*/ 0 h 36"/>
                  <a:gd name="T20" fmla="*/ 6 w 42"/>
                  <a:gd name="T21" fmla="*/ 0 h 36"/>
                  <a:gd name="T22" fmla="*/ 0 w 42"/>
                  <a:gd name="T23" fmla="*/ 0 h 36"/>
                  <a:gd name="T24" fmla="*/ 0 w 42"/>
                  <a:gd name="T25" fmla="*/ 0 h 36"/>
                  <a:gd name="T26" fmla="*/ 0 w 42"/>
                  <a:gd name="T27" fmla="*/ 6 h 36"/>
                  <a:gd name="T28" fmla="*/ 6 w 42"/>
                  <a:gd name="T29" fmla="*/ 18 h 36"/>
                  <a:gd name="T30" fmla="*/ 12 w 42"/>
                  <a:gd name="T31" fmla="*/ 24 h 36"/>
                  <a:gd name="T32" fmla="*/ 12 w 42"/>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12" y="24"/>
                    </a:moveTo>
                    <a:lnTo>
                      <a:pt x="24" y="30"/>
                    </a:lnTo>
                    <a:lnTo>
                      <a:pt x="36" y="36"/>
                    </a:lnTo>
                    <a:lnTo>
                      <a:pt x="42" y="30"/>
                    </a:lnTo>
                    <a:lnTo>
                      <a:pt x="42" y="24"/>
                    </a:lnTo>
                    <a:lnTo>
                      <a:pt x="36" y="18"/>
                    </a:lnTo>
                    <a:lnTo>
                      <a:pt x="30" y="6"/>
                    </a:lnTo>
                    <a:lnTo>
                      <a:pt x="18" y="0"/>
                    </a:lnTo>
                    <a:lnTo>
                      <a:pt x="6" y="0"/>
                    </a:lnTo>
                    <a:lnTo>
                      <a:pt x="0" y="0"/>
                    </a:lnTo>
                    <a:lnTo>
                      <a:pt x="0" y="6"/>
                    </a:lnTo>
                    <a:lnTo>
                      <a:pt x="6" y="18"/>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4" name="Freeform 1099"/>
              <p:cNvSpPr>
                <a:spLocks/>
              </p:cNvSpPr>
              <p:nvPr/>
            </p:nvSpPr>
            <p:spPr bwMode="auto">
              <a:xfrm>
                <a:off x="4016" y="1379"/>
                <a:ext cx="18" cy="18"/>
              </a:xfrm>
              <a:custGeom>
                <a:avLst/>
                <a:gdLst>
                  <a:gd name="T0" fmla="*/ 6 w 18"/>
                  <a:gd name="T1" fmla="*/ 18 h 18"/>
                  <a:gd name="T2" fmla="*/ 18 w 18"/>
                  <a:gd name="T3" fmla="*/ 0 h 18"/>
                  <a:gd name="T4" fmla="*/ 12 w 18"/>
                  <a:gd name="T5" fmla="*/ 0 h 18"/>
                  <a:gd name="T6" fmla="*/ 0 w 18"/>
                  <a:gd name="T7" fmla="*/ 12 h 18"/>
                  <a:gd name="T8" fmla="*/ 6 w 18"/>
                  <a:gd name="T9" fmla="*/ 18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6" y="18"/>
                    </a:moveTo>
                    <a:lnTo>
                      <a:pt x="18" y="0"/>
                    </a:lnTo>
                    <a:lnTo>
                      <a:pt x="12" y="0"/>
                    </a:lnTo>
                    <a:lnTo>
                      <a:pt x="0" y="12"/>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5" name="Line 1100"/>
              <p:cNvSpPr>
                <a:spLocks noChangeShapeType="1"/>
              </p:cNvSpPr>
              <p:nvPr/>
            </p:nvSpPr>
            <p:spPr bwMode="auto">
              <a:xfrm flipH="1">
                <a:off x="4034" y="137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6" name="Freeform 1101"/>
              <p:cNvSpPr>
                <a:spLocks/>
              </p:cNvSpPr>
              <p:nvPr/>
            </p:nvSpPr>
            <p:spPr bwMode="auto">
              <a:xfrm>
                <a:off x="3950" y="1313"/>
                <a:ext cx="48" cy="30"/>
              </a:xfrm>
              <a:custGeom>
                <a:avLst/>
                <a:gdLst>
                  <a:gd name="T0" fmla="*/ 18 w 48"/>
                  <a:gd name="T1" fmla="*/ 24 h 30"/>
                  <a:gd name="T2" fmla="*/ 36 w 48"/>
                  <a:gd name="T3" fmla="*/ 30 h 30"/>
                  <a:gd name="T4" fmla="*/ 42 w 48"/>
                  <a:gd name="T5" fmla="*/ 24 h 30"/>
                  <a:gd name="T6" fmla="*/ 48 w 48"/>
                  <a:gd name="T7" fmla="*/ 24 h 30"/>
                  <a:gd name="T8" fmla="*/ 48 w 48"/>
                  <a:gd name="T9" fmla="*/ 24 h 30"/>
                  <a:gd name="T10" fmla="*/ 48 w 48"/>
                  <a:gd name="T11" fmla="*/ 18 h 30"/>
                  <a:gd name="T12" fmla="*/ 42 w 48"/>
                  <a:gd name="T13" fmla="*/ 12 h 30"/>
                  <a:gd name="T14" fmla="*/ 30 w 48"/>
                  <a:gd name="T15" fmla="*/ 6 h 30"/>
                  <a:gd name="T16" fmla="*/ 30 w 48"/>
                  <a:gd name="T17" fmla="*/ 6 h 30"/>
                  <a:gd name="T18" fmla="*/ 18 w 48"/>
                  <a:gd name="T19" fmla="*/ 0 h 30"/>
                  <a:gd name="T20" fmla="*/ 6 w 48"/>
                  <a:gd name="T21" fmla="*/ 6 h 30"/>
                  <a:gd name="T22" fmla="*/ 0 w 48"/>
                  <a:gd name="T23" fmla="*/ 6 h 30"/>
                  <a:gd name="T24" fmla="*/ 0 w 48"/>
                  <a:gd name="T25" fmla="*/ 6 h 30"/>
                  <a:gd name="T26" fmla="*/ 0 w 48"/>
                  <a:gd name="T27" fmla="*/ 12 h 30"/>
                  <a:gd name="T28" fmla="*/ 12 w 48"/>
                  <a:gd name="T29" fmla="*/ 18 h 30"/>
                  <a:gd name="T30" fmla="*/ 18 w 48"/>
                  <a:gd name="T31" fmla="*/ 24 h 30"/>
                  <a:gd name="T32" fmla="*/ 18 w 48"/>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18" y="24"/>
                    </a:moveTo>
                    <a:lnTo>
                      <a:pt x="36" y="30"/>
                    </a:lnTo>
                    <a:lnTo>
                      <a:pt x="42" y="24"/>
                    </a:lnTo>
                    <a:lnTo>
                      <a:pt x="48" y="24"/>
                    </a:lnTo>
                    <a:lnTo>
                      <a:pt x="48" y="18"/>
                    </a:lnTo>
                    <a:lnTo>
                      <a:pt x="42" y="12"/>
                    </a:lnTo>
                    <a:lnTo>
                      <a:pt x="30" y="6"/>
                    </a:lnTo>
                    <a:lnTo>
                      <a:pt x="18" y="0"/>
                    </a:lnTo>
                    <a:lnTo>
                      <a:pt x="6" y="6"/>
                    </a:lnTo>
                    <a:lnTo>
                      <a:pt x="0" y="6"/>
                    </a:lnTo>
                    <a:lnTo>
                      <a:pt x="0" y="12"/>
                    </a:lnTo>
                    <a:lnTo>
                      <a:pt x="12" y="18"/>
                    </a:lnTo>
                    <a:lnTo>
                      <a:pt x="18"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7" name="Freeform 1102"/>
              <p:cNvSpPr>
                <a:spLocks/>
              </p:cNvSpPr>
              <p:nvPr/>
            </p:nvSpPr>
            <p:spPr bwMode="auto">
              <a:xfrm>
                <a:off x="3956" y="1343"/>
                <a:ext cx="18" cy="24"/>
              </a:xfrm>
              <a:custGeom>
                <a:avLst/>
                <a:gdLst>
                  <a:gd name="T0" fmla="*/ 12 w 18"/>
                  <a:gd name="T1" fmla="*/ 24 h 24"/>
                  <a:gd name="T2" fmla="*/ 18 w 18"/>
                  <a:gd name="T3" fmla="*/ 6 h 24"/>
                  <a:gd name="T4" fmla="*/ 6 w 18"/>
                  <a:gd name="T5" fmla="*/ 0 h 24"/>
                  <a:gd name="T6" fmla="*/ 0 w 18"/>
                  <a:gd name="T7" fmla="*/ 18 h 24"/>
                  <a:gd name="T8" fmla="*/ 12 w 18"/>
                  <a:gd name="T9" fmla="*/ 24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2" y="24"/>
                    </a:moveTo>
                    <a:lnTo>
                      <a:pt x="18" y="6"/>
                    </a:lnTo>
                    <a:lnTo>
                      <a:pt x="6" y="0"/>
                    </a:lnTo>
                    <a:lnTo>
                      <a:pt x="0" y="18"/>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8" name="Line 1103"/>
              <p:cNvSpPr>
                <a:spLocks noChangeShapeType="1"/>
              </p:cNvSpPr>
              <p:nvPr/>
            </p:nvSpPr>
            <p:spPr bwMode="auto">
              <a:xfrm flipH="1">
                <a:off x="3968" y="1337"/>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69" name="Freeform 1104"/>
              <p:cNvSpPr>
                <a:spLocks/>
              </p:cNvSpPr>
              <p:nvPr/>
            </p:nvSpPr>
            <p:spPr bwMode="auto">
              <a:xfrm>
                <a:off x="3872" y="1307"/>
                <a:ext cx="48" cy="24"/>
              </a:xfrm>
              <a:custGeom>
                <a:avLst/>
                <a:gdLst>
                  <a:gd name="T0" fmla="*/ 24 w 48"/>
                  <a:gd name="T1" fmla="*/ 24 h 24"/>
                  <a:gd name="T2" fmla="*/ 36 w 48"/>
                  <a:gd name="T3" fmla="*/ 18 h 24"/>
                  <a:gd name="T4" fmla="*/ 48 w 48"/>
                  <a:gd name="T5" fmla="*/ 12 h 24"/>
                  <a:gd name="T6" fmla="*/ 48 w 48"/>
                  <a:gd name="T7" fmla="*/ 12 h 24"/>
                  <a:gd name="T8" fmla="*/ 48 w 48"/>
                  <a:gd name="T9" fmla="*/ 12 h 24"/>
                  <a:gd name="T10" fmla="*/ 42 w 48"/>
                  <a:gd name="T11" fmla="*/ 6 h 24"/>
                  <a:gd name="T12" fmla="*/ 36 w 48"/>
                  <a:gd name="T13" fmla="*/ 0 h 24"/>
                  <a:gd name="T14" fmla="*/ 24 w 48"/>
                  <a:gd name="T15" fmla="*/ 0 h 24"/>
                  <a:gd name="T16" fmla="*/ 24 w 48"/>
                  <a:gd name="T17" fmla="*/ 0 h 24"/>
                  <a:gd name="T18" fmla="*/ 12 w 48"/>
                  <a:gd name="T19" fmla="*/ 6 h 24"/>
                  <a:gd name="T20" fmla="*/ 0 w 48"/>
                  <a:gd name="T21" fmla="*/ 6 h 24"/>
                  <a:gd name="T22" fmla="*/ 0 w 48"/>
                  <a:gd name="T23" fmla="*/ 12 h 24"/>
                  <a:gd name="T24" fmla="*/ 0 w 48"/>
                  <a:gd name="T25" fmla="*/ 12 h 24"/>
                  <a:gd name="T26" fmla="*/ 0 w 48"/>
                  <a:gd name="T27" fmla="*/ 18 h 24"/>
                  <a:gd name="T28" fmla="*/ 12 w 48"/>
                  <a:gd name="T29" fmla="*/ 24 h 24"/>
                  <a:gd name="T30" fmla="*/ 24 w 48"/>
                  <a:gd name="T31" fmla="*/ 24 h 24"/>
                  <a:gd name="T32" fmla="*/ 24 w 4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24" y="24"/>
                    </a:moveTo>
                    <a:lnTo>
                      <a:pt x="36" y="18"/>
                    </a:lnTo>
                    <a:lnTo>
                      <a:pt x="48" y="12"/>
                    </a:lnTo>
                    <a:lnTo>
                      <a:pt x="42" y="6"/>
                    </a:lnTo>
                    <a:lnTo>
                      <a:pt x="36" y="0"/>
                    </a:lnTo>
                    <a:lnTo>
                      <a:pt x="24" y="0"/>
                    </a:lnTo>
                    <a:lnTo>
                      <a:pt x="12" y="6"/>
                    </a:lnTo>
                    <a:lnTo>
                      <a:pt x="0" y="6"/>
                    </a:lnTo>
                    <a:lnTo>
                      <a:pt x="0" y="12"/>
                    </a:lnTo>
                    <a:lnTo>
                      <a:pt x="0" y="18"/>
                    </a:lnTo>
                    <a:lnTo>
                      <a:pt x="12" y="24"/>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0" name="Freeform 1105"/>
              <p:cNvSpPr>
                <a:spLocks/>
              </p:cNvSpPr>
              <p:nvPr/>
            </p:nvSpPr>
            <p:spPr bwMode="auto">
              <a:xfrm>
                <a:off x="3890" y="1337"/>
                <a:ext cx="12" cy="18"/>
              </a:xfrm>
              <a:custGeom>
                <a:avLst/>
                <a:gdLst>
                  <a:gd name="T0" fmla="*/ 12 w 12"/>
                  <a:gd name="T1" fmla="*/ 18 h 18"/>
                  <a:gd name="T2" fmla="*/ 12 w 12"/>
                  <a:gd name="T3" fmla="*/ 0 h 18"/>
                  <a:gd name="T4" fmla="*/ 0 w 12"/>
                  <a:gd name="T5" fmla="*/ 0 h 18"/>
                  <a:gd name="T6" fmla="*/ 6 w 12"/>
                  <a:gd name="T7" fmla="*/ 18 h 18"/>
                  <a:gd name="T8" fmla="*/ 12 w 12"/>
                  <a:gd name="T9" fmla="*/ 18 h 18"/>
                  <a:gd name="T10" fmla="*/ 0 60000 65536"/>
                  <a:gd name="T11" fmla="*/ 0 60000 65536"/>
                  <a:gd name="T12" fmla="*/ 0 60000 65536"/>
                  <a:gd name="T13" fmla="*/ 0 60000 65536"/>
                  <a:gd name="T14" fmla="*/ 0 60000 65536"/>
                  <a:gd name="T15" fmla="*/ 0 w 12"/>
                  <a:gd name="T16" fmla="*/ 0 h 18"/>
                  <a:gd name="T17" fmla="*/ 12 w 12"/>
                  <a:gd name="T18" fmla="*/ 18 h 18"/>
                </a:gdLst>
                <a:ahLst/>
                <a:cxnLst>
                  <a:cxn ang="T10">
                    <a:pos x="T0" y="T1"/>
                  </a:cxn>
                  <a:cxn ang="T11">
                    <a:pos x="T2" y="T3"/>
                  </a:cxn>
                  <a:cxn ang="T12">
                    <a:pos x="T4" y="T5"/>
                  </a:cxn>
                  <a:cxn ang="T13">
                    <a:pos x="T6" y="T7"/>
                  </a:cxn>
                  <a:cxn ang="T14">
                    <a:pos x="T8" y="T9"/>
                  </a:cxn>
                </a:cxnLst>
                <a:rect l="T15" t="T16" r="T17" b="T18"/>
                <a:pathLst>
                  <a:path w="12" h="18">
                    <a:moveTo>
                      <a:pt x="12" y="18"/>
                    </a:moveTo>
                    <a:lnTo>
                      <a:pt x="12" y="0"/>
                    </a:lnTo>
                    <a:lnTo>
                      <a:pt x="0" y="0"/>
                    </a:lnTo>
                    <a:lnTo>
                      <a:pt x="6" y="18"/>
                    </a:lnTo>
                    <a:lnTo>
                      <a:pt x="12"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1" name="Line 1106"/>
              <p:cNvSpPr>
                <a:spLocks noChangeShapeType="1"/>
              </p:cNvSpPr>
              <p:nvPr/>
            </p:nvSpPr>
            <p:spPr bwMode="auto">
              <a:xfrm>
                <a:off x="3896" y="1325"/>
                <a:ext cx="1" cy="12"/>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2" name="Freeform 1107"/>
              <p:cNvSpPr>
                <a:spLocks/>
              </p:cNvSpPr>
              <p:nvPr/>
            </p:nvSpPr>
            <p:spPr bwMode="auto">
              <a:xfrm>
                <a:off x="3794" y="1325"/>
                <a:ext cx="48" cy="30"/>
              </a:xfrm>
              <a:custGeom>
                <a:avLst/>
                <a:gdLst>
                  <a:gd name="T0" fmla="*/ 30 w 48"/>
                  <a:gd name="T1" fmla="*/ 24 h 30"/>
                  <a:gd name="T2" fmla="*/ 42 w 48"/>
                  <a:gd name="T3" fmla="*/ 18 h 30"/>
                  <a:gd name="T4" fmla="*/ 48 w 48"/>
                  <a:gd name="T5" fmla="*/ 6 h 30"/>
                  <a:gd name="T6" fmla="*/ 48 w 48"/>
                  <a:gd name="T7" fmla="*/ 0 h 30"/>
                  <a:gd name="T8" fmla="*/ 48 w 48"/>
                  <a:gd name="T9" fmla="*/ 0 h 30"/>
                  <a:gd name="T10" fmla="*/ 42 w 48"/>
                  <a:gd name="T11" fmla="*/ 0 h 30"/>
                  <a:gd name="T12" fmla="*/ 30 w 48"/>
                  <a:gd name="T13" fmla="*/ 0 h 30"/>
                  <a:gd name="T14" fmla="*/ 18 w 48"/>
                  <a:gd name="T15" fmla="*/ 6 h 30"/>
                  <a:gd name="T16" fmla="*/ 18 w 48"/>
                  <a:gd name="T17" fmla="*/ 6 h 30"/>
                  <a:gd name="T18" fmla="*/ 6 w 48"/>
                  <a:gd name="T19" fmla="*/ 12 h 30"/>
                  <a:gd name="T20" fmla="*/ 0 w 48"/>
                  <a:gd name="T21" fmla="*/ 18 h 30"/>
                  <a:gd name="T22" fmla="*/ 0 w 48"/>
                  <a:gd name="T23" fmla="*/ 24 h 30"/>
                  <a:gd name="T24" fmla="*/ 0 w 48"/>
                  <a:gd name="T25" fmla="*/ 24 h 30"/>
                  <a:gd name="T26" fmla="*/ 6 w 48"/>
                  <a:gd name="T27" fmla="*/ 30 h 30"/>
                  <a:gd name="T28" fmla="*/ 18 w 48"/>
                  <a:gd name="T29" fmla="*/ 24 h 30"/>
                  <a:gd name="T30" fmla="*/ 30 w 48"/>
                  <a:gd name="T31" fmla="*/ 24 h 30"/>
                  <a:gd name="T32" fmla="*/ 30 w 48"/>
                  <a:gd name="T33" fmla="*/ 24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0"/>
                  <a:gd name="T53" fmla="*/ 48 w 48"/>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0">
                    <a:moveTo>
                      <a:pt x="30" y="24"/>
                    </a:moveTo>
                    <a:lnTo>
                      <a:pt x="42" y="18"/>
                    </a:lnTo>
                    <a:lnTo>
                      <a:pt x="48" y="6"/>
                    </a:lnTo>
                    <a:lnTo>
                      <a:pt x="48" y="0"/>
                    </a:lnTo>
                    <a:lnTo>
                      <a:pt x="42" y="0"/>
                    </a:lnTo>
                    <a:lnTo>
                      <a:pt x="30" y="0"/>
                    </a:lnTo>
                    <a:lnTo>
                      <a:pt x="18" y="6"/>
                    </a:lnTo>
                    <a:lnTo>
                      <a:pt x="6" y="12"/>
                    </a:lnTo>
                    <a:lnTo>
                      <a:pt x="0" y="18"/>
                    </a:lnTo>
                    <a:lnTo>
                      <a:pt x="0" y="24"/>
                    </a:lnTo>
                    <a:lnTo>
                      <a:pt x="6" y="30"/>
                    </a:lnTo>
                    <a:lnTo>
                      <a:pt x="18" y="24"/>
                    </a:lnTo>
                    <a:lnTo>
                      <a:pt x="3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3" name="Freeform 1108"/>
              <p:cNvSpPr>
                <a:spLocks/>
              </p:cNvSpPr>
              <p:nvPr/>
            </p:nvSpPr>
            <p:spPr bwMode="auto">
              <a:xfrm>
                <a:off x="3824" y="1355"/>
                <a:ext cx="18" cy="18"/>
              </a:xfrm>
              <a:custGeom>
                <a:avLst/>
                <a:gdLst>
                  <a:gd name="T0" fmla="*/ 18 w 18"/>
                  <a:gd name="T1" fmla="*/ 12 h 18"/>
                  <a:gd name="T2" fmla="*/ 6 w 18"/>
                  <a:gd name="T3" fmla="*/ 0 h 18"/>
                  <a:gd name="T4" fmla="*/ 0 w 18"/>
                  <a:gd name="T5" fmla="*/ 0 h 18"/>
                  <a:gd name="T6" fmla="*/ 6 w 18"/>
                  <a:gd name="T7" fmla="*/ 18 h 18"/>
                  <a:gd name="T8" fmla="*/ 18 w 18"/>
                  <a:gd name="T9" fmla="*/ 12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12"/>
                    </a:moveTo>
                    <a:lnTo>
                      <a:pt x="6" y="0"/>
                    </a:lnTo>
                    <a:lnTo>
                      <a:pt x="0" y="0"/>
                    </a:lnTo>
                    <a:lnTo>
                      <a:pt x="6" y="18"/>
                    </a:lnTo>
                    <a:lnTo>
                      <a:pt x="18"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4" name="Line 1109"/>
              <p:cNvSpPr>
                <a:spLocks noChangeShapeType="1"/>
              </p:cNvSpPr>
              <p:nvPr/>
            </p:nvSpPr>
            <p:spPr bwMode="auto">
              <a:xfrm>
                <a:off x="3824" y="1349"/>
                <a:ext cx="1"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5" name="Freeform 1110"/>
              <p:cNvSpPr>
                <a:spLocks/>
              </p:cNvSpPr>
              <p:nvPr/>
            </p:nvSpPr>
            <p:spPr bwMode="auto">
              <a:xfrm>
                <a:off x="3734" y="1367"/>
                <a:ext cx="42" cy="36"/>
              </a:xfrm>
              <a:custGeom>
                <a:avLst/>
                <a:gdLst>
                  <a:gd name="T0" fmla="*/ 30 w 42"/>
                  <a:gd name="T1" fmla="*/ 24 h 36"/>
                  <a:gd name="T2" fmla="*/ 36 w 42"/>
                  <a:gd name="T3" fmla="*/ 12 h 36"/>
                  <a:gd name="T4" fmla="*/ 42 w 42"/>
                  <a:gd name="T5" fmla="*/ 6 h 36"/>
                  <a:gd name="T6" fmla="*/ 36 w 42"/>
                  <a:gd name="T7" fmla="*/ 0 h 36"/>
                  <a:gd name="T8" fmla="*/ 36 w 42"/>
                  <a:gd name="T9" fmla="*/ 0 h 36"/>
                  <a:gd name="T10" fmla="*/ 30 w 42"/>
                  <a:gd name="T11" fmla="*/ 0 h 36"/>
                  <a:gd name="T12" fmla="*/ 24 w 42"/>
                  <a:gd name="T13" fmla="*/ 0 h 36"/>
                  <a:gd name="T14" fmla="*/ 12 w 42"/>
                  <a:gd name="T15" fmla="*/ 12 h 36"/>
                  <a:gd name="T16" fmla="*/ 12 w 42"/>
                  <a:gd name="T17" fmla="*/ 12 h 36"/>
                  <a:gd name="T18" fmla="*/ 6 w 42"/>
                  <a:gd name="T19" fmla="*/ 24 h 36"/>
                  <a:gd name="T20" fmla="*/ 0 w 42"/>
                  <a:gd name="T21" fmla="*/ 30 h 36"/>
                  <a:gd name="T22" fmla="*/ 6 w 42"/>
                  <a:gd name="T23" fmla="*/ 36 h 36"/>
                  <a:gd name="T24" fmla="*/ 6 w 42"/>
                  <a:gd name="T25" fmla="*/ 36 h 36"/>
                  <a:gd name="T26" fmla="*/ 12 w 42"/>
                  <a:gd name="T27" fmla="*/ 36 h 36"/>
                  <a:gd name="T28" fmla="*/ 18 w 42"/>
                  <a:gd name="T29" fmla="*/ 36 h 36"/>
                  <a:gd name="T30" fmla="*/ 30 w 42"/>
                  <a:gd name="T31" fmla="*/ 24 h 36"/>
                  <a:gd name="T32" fmla="*/ 30 w 42"/>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6"/>
                  <a:gd name="T53" fmla="*/ 42 w 42"/>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6">
                    <a:moveTo>
                      <a:pt x="30" y="24"/>
                    </a:moveTo>
                    <a:lnTo>
                      <a:pt x="36" y="12"/>
                    </a:lnTo>
                    <a:lnTo>
                      <a:pt x="42" y="6"/>
                    </a:lnTo>
                    <a:lnTo>
                      <a:pt x="36" y="0"/>
                    </a:lnTo>
                    <a:lnTo>
                      <a:pt x="30" y="0"/>
                    </a:lnTo>
                    <a:lnTo>
                      <a:pt x="24" y="0"/>
                    </a:lnTo>
                    <a:lnTo>
                      <a:pt x="12" y="12"/>
                    </a:lnTo>
                    <a:lnTo>
                      <a:pt x="6" y="24"/>
                    </a:lnTo>
                    <a:lnTo>
                      <a:pt x="0" y="30"/>
                    </a:lnTo>
                    <a:lnTo>
                      <a:pt x="6" y="36"/>
                    </a:lnTo>
                    <a:lnTo>
                      <a:pt x="12" y="36"/>
                    </a:lnTo>
                    <a:lnTo>
                      <a:pt x="18" y="36"/>
                    </a:lnTo>
                    <a:lnTo>
                      <a:pt x="3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6" name="Freeform 1111"/>
              <p:cNvSpPr>
                <a:spLocks/>
              </p:cNvSpPr>
              <p:nvPr/>
            </p:nvSpPr>
            <p:spPr bwMode="auto">
              <a:xfrm>
                <a:off x="3764" y="1391"/>
                <a:ext cx="24" cy="24"/>
              </a:xfrm>
              <a:custGeom>
                <a:avLst/>
                <a:gdLst>
                  <a:gd name="T0" fmla="*/ 24 w 24"/>
                  <a:gd name="T1" fmla="*/ 18 h 24"/>
                  <a:gd name="T2" fmla="*/ 6 w 24"/>
                  <a:gd name="T3" fmla="*/ 0 h 24"/>
                  <a:gd name="T4" fmla="*/ 0 w 24"/>
                  <a:gd name="T5" fmla="*/ 6 h 24"/>
                  <a:gd name="T6" fmla="*/ 18 w 24"/>
                  <a:gd name="T7" fmla="*/ 24 h 24"/>
                  <a:gd name="T8" fmla="*/ 24 w 24"/>
                  <a:gd name="T9" fmla="*/ 18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18"/>
                    </a:moveTo>
                    <a:lnTo>
                      <a:pt x="6" y="0"/>
                    </a:lnTo>
                    <a:lnTo>
                      <a:pt x="0" y="6"/>
                    </a:lnTo>
                    <a:lnTo>
                      <a:pt x="18" y="24"/>
                    </a:lnTo>
                    <a:lnTo>
                      <a:pt x="24"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7" name="Line 1112"/>
              <p:cNvSpPr>
                <a:spLocks noChangeShapeType="1"/>
              </p:cNvSpPr>
              <p:nvPr/>
            </p:nvSpPr>
            <p:spPr bwMode="auto">
              <a:xfrm>
                <a:off x="3764" y="139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8" name="Freeform 1113"/>
              <p:cNvSpPr>
                <a:spLocks/>
              </p:cNvSpPr>
              <p:nvPr/>
            </p:nvSpPr>
            <p:spPr bwMode="auto">
              <a:xfrm>
                <a:off x="3980" y="1673"/>
                <a:ext cx="42" cy="30"/>
              </a:xfrm>
              <a:custGeom>
                <a:avLst/>
                <a:gdLst>
                  <a:gd name="T0" fmla="*/ 18 w 42"/>
                  <a:gd name="T1" fmla="*/ 6 h 30"/>
                  <a:gd name="T2" fmla="*/ 6 w 42"/>
                  <a:gd name="T3" fmla="*/ 12 h 30"/>
                  <a:gd name="T4" fmla="*/ 0 w 42"/>
                  <a:gd name="T5" fmla="*/ 18 h 30"/>
                  <a:gd name="T6" fmla="*/ 0 w 42"/>
                  <a:gd name="T7" fmla="*/ 24 h 30"/>
                  <a:gd name="T8" fmla="*/ 0 w 42"/>
                  <a:gd name="T9" fmla="*/ 24 h 30"/>
                  <a:gd name="T10" fmla="*/ 6 w 42"/>
                  <a:gd name="T11" fmla="*/ 30 h 30"/>
                  <a:gd name="T12" fmla="*/ 12 w 42"/>
                  <a:gd name="T13" fmla="*/ 30 h 30"/>
                  <a:gd name="T14" fmla="*/ 24 w 42"/>
                  <a:gd name="T15" fmla="*/ 24 h 30"/>
                  <a:gd name="T16" fmla="*/ 24 w 42"/>
                  <a:gd name="T17" fmla="*/ 24 h 30"/>
                  <a:gd name="T18" fmla="*/ 36 w 42"/>
                  <a:gd name="T19" fmla="*/ 18 h 30"/>
                  <a:gd name="T20" fmla="*/ 42 w 42"/>
                  <a:gd name="T21" fmla="*/ 12 h 30"/>
                  <a:gd name="T22" fmla="*/ 42 w 42"/>
                  <a:gd name="T23" fmla="*/ 6 h 30"/>
                  <a:gd name="T24" fmla="*/ 42 w 42"/>
                  <a:gd name="T25" fmla="*/ 6 h 30"/>
                  <a:gd name="T26" fmla="*/ 36 w 42"/>
                  <a:gd name="T27" fmla="*/ 0 h 30"/>
                  <a:gd name="T28" fmla="*/ 30 w 42"/>
                  <a:gd name="T29" fmla="*/ 0 h 30"/>
                  <a:gd name="T30" fmla="*/ 18 w 42"/>
                  <a:gd name="T31" fmla="*/ 6 h 30"/>
                  <a:gd name="T32" fmla="*/ 18 w 42"/>
                  <a:gd name="T33" fmla="*/ 6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30"/>
                  <a:gd name="T53" fmla="*/ 42 w 42"/>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30">
                    <a:moveTo>
                      <a:pt x="18" y="6"/>
                    </a:moveTo>
                    <a:lnTo>
                      <a:pt x="6" y="12"/>
                    </a:lnTo>
                    <a:lnTo>
                      <a:pt x="0" y="18"/>
                    </a:lnTo>
                    <a:lnTo>
                      <a:pt x="0" y="24"/>
                    </a:lnTo>
                    <a:lnTo>
                      <a:pt x="6" y="30"/>
                    </a:lnTo>
                    <a:lnTo>
                      <a:pt x="12" y="30"/>
                    </a:lnTo>
                    <a:lnTo>
                      <a:pt x="24" y="24"/>
                    </a:lnTo>
                    <a:lnTo>
                      <a:pt x="36" y="18"/>
                    </a:lnTo>
                    <a:lnTo>
                      <a:pt x="42" y="12"/>
                    </a:lnTo>
                    <a:lnTo>
                      <a:pt x="42" y="6"/>
                    </a:lnTo>
                    <a:lnTo>
                      <a:pt x="36" y="0"/>
                    </a:lnTo>
                    <a:lnTo>
                      <a:pt x="30" y="0"/>
                    </a:lnTo>
                    <a:lnTo>
                      <a:pt x="18"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79" name="Freeform 1114"/>
              <p:cNvSpPr>
                <a:spLocks/>
              </p:cNvSpPr>
              <p:nvPr/>
            </p:nvSpPr>
            <p:spPr bwMode="auto">
              <a:xfrm>
                <a:off x="4010" y="2033"/>
                <a:ext cx="36" cy="36"/>
              </a:xfrm>
              <a:custGeom>
                <a:avLst/>
                <a:gdLst>
                  <a:gd name="T0" fmla="*/ 12 w 36"/>
                  <a:gd name="T1" fmla="*/ 24 h 36"/>
                  <a:gd name="T2" fmla="*/ 18 w 36"/>
                  <a:gd name="T3" fmla="*/ 36 h 36"/>
                  <a:gd name="T4" fmla="*/ 30 w 36"/>
                  <a:gd name="T5" fmla="*/ 36 h 36"/>
                  <a:gd name="T6" fmla="*/ 36 w 36"/>
                  <a:gd name="T7" fmla="*/ 36 h 36"/>
                  <a:gd name="T8" fmla="*/ 36 w 36"/>
                  <a:gd name="T9" fmla="*/ 36 h 36"/>
                  <a:gd name="T10" fmla="*/ 36 w 36"/>
                  <a:gd name="T11" fmla="*/ 30 h 36"/>
                  <a:gd name="T12" fmla="*/ 36 w 36"/>
                  <a:gd name="T13" fmla="*/ 24 h 36"/>
                  <a:gd name="T14" fmla="*/ 30 w 36"/>
                  <a:gd name="T15" fmla="*/ 12 h 36"/>
                  <a:gd name="T16" fmla="*/ 30 w 36"/>
                  <a:gd name="T17" fmla="*/ 12 h 36"/>
                  <a:gd name="T18" fmla="*/ 18 w 36"/>
                  <a:gd name="T19" fmla="*/ 6 h 36"/>
                  <a:gd name="T20" fmla="*/ 12 w 36"/>
                  <a:gd name="T21" fmla="*/ 0 h 36"/>
                  <a:gd name="T22" fmla="*/ 6 w 36"/>
                  <a:gd name="T23" fmla="*/ 0 h 36"/>
                  <a:gd name="T24" fmla="*/ 6 w 36"/>
                  <a:gd name="T25" fmla="*/ 0 h 36"/>
                  <a:gd name="T26" fmla="*/ 0 w 36"/>
                  <a:gd name="T27" fmla="*/ 6 h 36"/>
                  <a:gd name="T28" fmla="*/ 6 w 36"/>
                  <a:gd name="T29" fmla="*/ 12 h 36"/>
                  <a:gd name="T30" fmla="*/ 12 w 36"/>
                  <a:gd name="T31" fmla="*/ 24 h 36"/>
                  <a:gd name="T32" fmla="*/ 12 w 36"/>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12" y="24"/>
                    </a:moveTo>
                    <a:lnTo>
                      <a:pt x="18" y="36"/>
                    </a:lnTo>
                    <a:lnTo>
                      <a:pt x="30" y="36"/>
                    </a:lnTo>
                    <a:lnTo>
                      <a:pt x="36" y="36"/>
                    </a:lnTo>
                    <a:lnTo>
                      <a:pt x="36" y="30"/>
                    </a:lnTo>
                    <a:lnTo>
                      <a:pt x="36" y="24"/>
                    </a:lnTo>
                    <a:lnTo>
                      <a:pt x="30" y="12"/>
                    </a:lnTo>
                    <a:lnTo>
                      <a:pt x="18" y="6"/>
                    </a:lnTo>
                    <a:lnTo>
                      <a:pt x="12" y="0"/>
                    </a:lnTo>
                    <a:lnTo>
                      <a:pt x="6" y="0"/>
                    </a:lnTo>
                    <a:lnTo>
                      <a:pt x="0" y="6"/>
                    </a:lnTo>
                    <a:lnTo>
                      <a:pt x="6" y="12"/>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0" name="Freeform 1115"/>
              <p:cNvSpPr>
                <a:spLocks/>
              </p:cNvSpPr>
              <p:nvPr/>
            </p:nvSpPr>
            <p:spPr bwMode="auto">
              <a:xfrm>
                <a:off x="3920" y="1811"/>
                <a:ext cx="30" cy="42"/>
              </a:xfrm>
              <a:custGeom>
                <a:avLst/>
                <a:gdLst>
                  <a:gd name="T0" fmla="*/ 6 w 30"/>
                  <a:gd name="T1" fmla="*/ 30 h 42"/>
                  <a:gd name="T2" fmla="*/ 12 w 30"/>
                  <a:gd name="T3" fmla="*/ 36 h 42"/>
                  <a:gd name="T4" fmla="*/ 24 w 30"/>
                  <a:gd name="T5" fmla="*/ 42 h 42"/>
                  <a:gd name="T6" fmla="*/ 30 w 30"/>
                  <a:gd name="T7" fmla="*/ 42 h 42"/>
                  <a:gd name="T8" fmla="*/ 30 w 30"/>
                  <a:gd name="T9" fmla="*/ 42 h 42"/>
                  <a:gd name="T10" fmla="*/ 30 w 30"/>
                  <a:gd name="T11" fmla="*/ 42 h 42"/>
                  <a:gd name="T12" fmla="*/ 30 w 30"/>
                  <a:gd name="T13" fmla="*/ 30 h 42"/>
                  <a:gd name="T14" fmla="*/ 24 w 30"/>
                  <a:gd name="T15" fmla="*/ 18 h 42"/>
                  <a:gd name="T16" fmla="*/ 24 w 30"/>
                  <a:gd name="T17" fmla="*/ 18 h 42"/>
                  <a:gd name="T18" fmla="*/ 18 w 30"/>
                  <a:gd name="T19" fmla="*/ 6 h 42"/>
                  <a:gd name="T20" fmla="*/ 12 w 30"/>
                  <a:gd name="T21" fmla="*/ 0 h 42"/>
                  <a:gd name="T22" fmla="*/ 6 w 30"/>
                  <a:gd name="T23" fmla="*/ 0 h 42"/>
                  <a:gd name="T24" fmla="*/ 6 w 30"/>
                  <a:gd name="T25" fmla="*/ 0 h 42"/>
                  <a:gd name="T26" fmla="*/ 0 w 30"/>
                  <a:gd name="T27" fmla="*/ 6 h 42"/>
                  <a:gd name="T28" fmla="*/ 0 w 30"/>
                  <a:gd name="T29" fmla="*/ 18 h 42"/>
                  <a:gd name="T30" fmla="*/ 6 w 30"/>
                  <a:gd name="T31" fmla="*/ 30 h 42"/>
                  <a:gd name="T32" fmla="*/ 6 w 30"/>
                  <a:gd name="T33" fmla="*/ 30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2"/>
                  <a:gd name="T53" fmla="*/ 30 w 3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2">
                    <a:moveTo>
                      <a:pt x="6" y="30"/>
                    </a:moveTo>
                    <a:lnTo>
                      <a:pt x="12" y="36"/>
                    </a:lnTo>
                    <a:lnTo>
                      <a:pt x="24" y="42"/>
                    </a:lnTo>
                    <a:lnTo>
                      <a:pt x="30" y="42"/>
                    </a:lnTo>
                    <a:lnTo>
                      <a:pt x="30" y="30"/>
                    </a:lnTo>
                    <a:lnTo>
                      <a:pt x="24" y="18"/>
                    </a:lnTo>
                    <a:lnTo>
                      <a:pt x="18" y="6"/>
                    </a:lnTo>
                    <a:lnTo>
                      <a:pt x="12" y="0"/>
                    </a:lnTo>
                    <a:lnTo>
                      <a:pt x="6" y="0"/>
                    </a:lnTo>
                    <a:lnTo>
                      <a:pt x="0" y="6"/>
                    </a:lnTo>
                    <a:lnTo>
                      <a:pt x="0" y="18"/>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1" name="Freeform 1116"/>
              <p:cNvSpPr>
                <a:spLocks/>
              </p:cNvSpPr>
              <p:nvPr/>
            </p:nvSpPr>
            <p:spPr bwMode="auto">
              <a:xfrm>
                <a:off x="4040" y="2291"/>
                <a:ext cx="24" cy="42"/>
              </a:xfrm>
              <a:custGeom>
                <a:avLst/>
                <a:gdLst>
                  <a:gd name="T0" fmla="*/ 0 w 24"/>
                  <a:gd name="T1" fmla="*/ 24 h 42"/>
                  <a:gd name="T2" fmla="*/ 6 w 24"/>
                  <a:gd name="T3" fmla="*/ 36 h 42"/>
                  <a:gd name="T4" fmla="*/ 6 w 24"/>
                  <a:gd name="T5" fmla="*/ 42 h 42"/>
                  <a:gd name="T6" fmla="*/ 12 w 24"/>
                  <a:gd name="T7" fmla="*/ 42 h 42"/>
                  <a:gd name="T8" fmla="*/ 12 w 24"/>
                  <a:gd name="T9" fmla="*/ 42 h 42"/>
                  <a:gd name="T10" fmla="*/ 18 w 24"/>
                  <a:gd name="T11" fmla="*/ 42 h 42"/>
                  <a:gd name="T12" fmla="*/ 24 w 24"/>
                  <a:gd name="T13" fmla="*/ 36 h 42"/>
                  <a:gd name="T14" fmla="*/ 24 w 24"/>
                  <a:gd name="T15" fmla="*/ 24 h 42"/>
                  <a:gd name="T16" fmla="*/ 24 w 24"/>
                  <a:gd name="T17" fmla="*/ 24 h 42"/>
                  <a:gd name="T18" fmla="*/ 24 w 24"/>
                  <a:gd name="T19" fmla="*/ 12 h 42"/>
                  <a:gd name="T20" fmla="*/ 18 w 24"/>
                  <a:gd name="T21" fmla="*/ 0 h 42"/>
                  <a:gd name="T22" fmla="*/ 12 w 24"/>
                  <a:gd name="T23" fmla="*/ 0 h 42"/>
                  <a:gd name="T24" fmla="*/ 12 w 24"/>
                  <a:gd name="T25" fmla="*/ 0 h 42"/>
                  <a:gd name="T26" fmla="*/ 6 w 24"/>
                  <a:gd name="T27" fmla="*/ 0 h 42"/>
                  <a:gd name="T28" fmla="*/ 6 w 24"/>
                  <a:gd name="T29" fmla="*/ 12 h 42"/>
                  <a:gd name="T30" fmla="*/ 0 w 24"/>
                  <a:gd name="T31" fmla="*/ 24 h 42"/>
                  <a:gd name="T32" fmla="*/ 0 w 24"/>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2"/>
                  <a:gd name="T53" fmla="*/ 24 w 24"/>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2">
                    <a:moveTo>
                      <a:pt x="0" y="24"/>
                    </a:moveTo>
                    <a:lnTo>
                      <a:pt x="6" y="36"/>
                    </a:lnTo>
                    <a:lnTo>
                      <a:pt x="6" y="42"/>
                    </a:lnTo>
                    <a:lnTo>
                      <a:pt x="12" y="42"/>
                    </a:lnTo>
                    <a:lnTo>
                      <a:pt x="18" y="42"/>
                    </a:lnTo>
                    <a:lnTo>
                      <a:pt x="24" y="36"/>
                    </a:lnTo>
                    <a:lnTo>
                      <a:pt x="24" y="24"/>
                    </a:lnTo>
                    <a:lnTo>
                      <a:pt x="24" y="12"/>
                    </a:lnTo>
                    <a:lnTo>
                      <a:pt x="18" y="0"/>
                    </a:lnTo>
                    <a:lnTo>
                      <a:pt x="12" y="0"/>
                    </a:lnTo>
                    <a:lnTo>
                      <a:pt x="6" y="0"/>
                    </a:lnTo>
                    <a:lnTo>
                      <a:pt x="6"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2" name="Freeform 1117"/>
              <p:cNvSpPr>
                <a:spLocks/>
              </p:cNvSpPr>
              <p:nvPr/>
            </p:nvSpPr>
            <p:spPr bwMode="auto">
              <a:xfrm>
                <a:off x="3896" y="1745"/>
                <a:ext cx="30" cy="42"/>
              </a:xfrm>
              <a:custGeom>
                <a:avLst/>
                <a:gdLst>
                  <a:gd name="T0" fmla="*/ 6 w 30"/>
                  <a:gd name="T1" fmla="*/ 24 h 42"/>
                  <a:gd name="T2" fmla="*/ 12 w 30"/>
                  <a:gd name="T3" fmla="*/ 36 h 42"/>
                  <a:gd name="T4" fmla="*/ 18 w 30"/>
                  <a:gd name="T5" fmla="*/ 42 h 42"/>
                  <a:gd name="T6" fmla="*/ 30 w 30"/>
                  <a:gd name="T7" fmla="*/ 42 h 42"/>
                  <a:gd name="T8" fmla="*/ 30 w 30"/>
                  <a:gd name="T9" fmla="*/ 42 h 42"/>
                  <a:gd name="T10" fmla="*/ 30 w 30"/>
                  <a:gd name="T11" fmla="*/ 36 h 42"/>
                  <a:gd name="T12" fmla="*/ 30 w 30"/>
                  <a:gd name="T13" fmla="*/ 24 h 42"/>
                  <a:gd name="T14" fmla="*/ 24 w 30"/>
                  <a:gd name="T15" fmla="*/ 18 h 42"/>
                  <a:gd name="T16" fmla="*/ 24 w 30"/>
                  <a:gd name="T17" fmla="*/ 18 h 42"/>
                  <a:gd name="T18" fmla="*/ 18 w 30"/>
                  <a:gd name="T19" fmla="*/ 6 h 42"/>
                  <a:gd name="T20" fmla="*/ 6 w 30"/>
                  <a:gd name="T21" fmla="*/ 0 h 42"/>
                  <a:gd name="T22" fmla="*/ 0 w 30"/>
                  <a:gd name="T23" fmla="*/ 0 h 42"/>
                  <a:gd name="T24" fmla="*/ 0 w 30"/>
                  <a:gd name="T25" fmla="*/ 0 h 42"/>
                  <a:gd name="T26" fmla="*/ 0 w 30"/>
                  <a:gd name="T27" fmla="*/ 6 h 42"/>
                  <a:gd name="T28" fmla="*/ 0 w 30"/>
                  <a:gd name="T29" fmla="*/ 12 h 42"/>
                  <a:gd name="T30" fmla="*/ 6 w 30"/>
                  <a:gd name="T31" fmla="*/ 24 h 42"/>
                  <a:gd name="T32" fmla="*/ 6 w 30"/>
                  <a:gd name="T33" fmla="*/ 24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2"/>
                  <a:gd name="T53" fmla="*/ 30 w 3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2">
                    <a:moveTo>
                      <a:pt x="6" y="24"/>
                    </a:moveTo>
                    <a:lnTo>
                      <a:pt x="12" y="36"/>
                    </a:lnTo>
                    <a:lnTo>
                      <a:pt x="18" y="42"/>
                    </a:lnTo>
                    <a:lnTo>
                      <a:pt x="30" y="42"/>
                    </a:lnTo>
                    <a:lnTo>
                      <a:pt x="30" y="36"/>
                    </a:lnTo>
                    <a:lnTo>
                      <a:pt x="30" y="24"/>
                    </a:lnTo>
                    <a:lnTo>
                      <a:pt x="24" y="18"/>
                    </a:lnTo>
                    <a:lnTo>
                      <a:pt x="18" y="6"/>
                    </a:lnTo>
                    <a:lnTo>
                      <a:pt x="6" y="0"/>
                    </a:lnTo>
                    <a:lnTo>
                      <a:pt x="0" y="0"/>
                    </a:lnTo>
                    <a:lnTo>
                      <a:pt x="0" y="6"/>
                    </a:lnTo>
                    <a:lnTo>
                      <a:pt x="0" y="12"/>
                    </a:lnTo>
                    <a:lnTo>
                      <a:pt x="6"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3" name="Freeform 1118"/>
              <p:cNvSpPr>
                <a:spLocks/>
              </p:cNvSpPr>
              <p:nvPr/>
            </p:nvSpPr>
            <p:spPr bwMode="auto">
              <a:xfrm>
                <a:off x="3674" y="1517"/>
                <a:ext cx="36" cy="36"/>
              </a:xfrm>
              <a:custGeom>
                <a:avLst/>
                <a:gdLst>
                  <a:gd name="T0" fmla="*/ 12 w 36"/>
                  <a:gd name="T1" fmla="*/ 24 h 36"/>
                  <a:gd name="T2" fmla="*/ 24 w 36"/>
                  <a:gd name="T3" fmla="*/ 36 h 36"/>
                  <a:gd name="T4" fmla="*/ 30 w 36"/>
                  <a:gd name="T5" fmla="*/ 36 h 36"/>
                  <a:gd name="T6" fmla="*/ 36 w 36"/>
                  <a:gd name="T7" fmla="*/ 36 h 36"/>
                  <a:gd name="T8" fmla="*/ 36 w 36"/>
                  <a:gd name="T9" fmla="*/ 36 h 36"/>
                  <a:gd name="T10" fmla="*/ 36 w 36"/>
                  <a:gd name="T11" fmla="*/ 30 h 36"/>
                  <a:gd name="T12" fmla="*/ 36 w 36"/>
                  <a:gd name="T13" fmla="*/ 24 h 36"/>
                  <a:gd name="T14" fmla="*/ 30 w 36"/>
                  <a:gd name="T15" fmla="*/ 12 h 36"/>
                  <a:gd name="T16" fmla="*/ 30 w 36"/>
                  <a:gd name="T17" fmla="*/ 12 h 36"/>
                  <a:gd name="T18" fmla="*/ 18 w 36"/>
                  <a:gd name="T19" fmla="*/ 0 h 36"/>
                  <a:gd name="T20" fmla="*/ 12 w 36"/>
                  <a:gd name="T21" fmla="*/ 0 h 36"/>
                  <a:gd name="T22" fmla="*/ 6 w 36"/>
                  <a:gd name="T23" fmla="*/ 0 h 36"/>
                  <a:gd name="T24" fmla="*/ 6 w 36"/>
                  <a:gd name="T25" fmla="*/ 0 h 36"/>
                  <a:gd name="T26" fmla="*/ 0 w 36"/>
                  <a:gd name="T27" fmla="*/ 6 h 36"/>
                  <a:gd name="T28" fmla="*/ 6 w 36"/>
                  <a:gd name="T29" fmla="*/ 12 h 36"/>
                  <a:gd name="T30" fmla="*/ 12 w 36"/>
                  <a:gd name="T31" fmla="*/ 24 h 36"/>
                  <a:gd name="T32" fmla="*/ 12 w 36"/>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12" y="24"/>
                    </a:moveTo>
                    <a:lnTo>
                      <a:pt x="24" y="36"/>
                    </a:lnTo>
                    <a:lnTo>
                      <a:pt x="30" y="36"/>
                    </a:lnTo>
                    <a:lnTo>
                      <a:pt x="36" y="36"/>
                    </a:lnTo>
                    <a:lnTo>
                      <a:pt x="36" y="30"/>
                    </a:lnTo>
                    <a:lnTo>
                      <a:pt x="36" y="24"/>
                    </a:lnTo>
                    <a:lnTo>
                      <a:pt x="30" y="12"/>
                    </a:lnTo>
                    <a:lnTo>
                      <a:pt x="18" y="0"/>
                    </a:lnTo>
                    <a:lnTo>
                      <a:pt x="12" y="0"/>
                    </a:lnTo>
                    <a:lnTo>
                      <a:pt x="6" y="0"/>
                    </a:lnTo>
                    <a:lnTo>
                      <a:pt x="0" y="6"/>
                    </a:lnTo>
                    <a:lnTo>
                      <a:pt x="6" y="12"/>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4" name="Freeform 1119"/>
              <p:cNvSpPr>
                <a:spLocks/>
              </p:cNvSpPr>
              <p:nvPr/>
            </p:nvSpPr>
            <p:spPr bwMode="auto">
              <a:xfrm>
                <a:off x="3632" y="1469"/>
                <a:ext cx="36" cy="36"/>
              </a:xfrm>
              <a:custGeom>
                <a:avLst/>
                <a:gdLst>
                  <a:gd name="T0" fmla="*/ 12 w 36"/>
                  <a:gd name="T1" fmla="*/ 24 h 36"/>
                  <a:gd name="T2" fmla="*/ 18 w 36"/>
                  <a:gd name="T3" fmla="*/ 36 h 36"/>
                  <a:gd name="T4" fmla="*/ 30 w 36"/>
                  <a:gd name="T5" fmla="*/ 36 h 36"/>
                  <a:gd name="T6" fmla="*/ 36 w 36"/>
                  <a:gd name="T7" fmla="*/ 36 h 36"/>
                  <a:gd name="T8" fmla="*/ 36 w 36"/>
                  <a:gd name="T9" fmla="*/ 36 h 36"/>
                  <a:gd name="T10" fmla="*/ 36 w 36"/>
                  <a:gd name="T11" fmla="*/ 30 h 36"/>
                  <a:gd name="T12" fmla="*/ 36 w 36"/>
                  <a:gd name="T13" fmla="*/ 24 h 36"/>
                  <a:gd name="T14" fmla="*/ 24 w 36"/>
                  <a:gd name="T15" fmla="*/ 12 h 36"/>
                  <a:gd name="T16" fmla="*/ 24 w 36"/>
                  <a:gd name="T17" fmla="*/ 12 h 36"/>
                  <a:gd name="T18" fmla="*/ 18 w 36"/>
                  <a:gd name="T19" fmla="*/ 0 h 36"/>
                  <a:gd name="T20" fmla="*/ 6 w 36"/>
                  <a:gd name="T21" fmla="*/ 0 h 36"/>
                  <a:gd name="T22" fmla="*/ 0 w 36"/>
                  <a:gd name="T23" fmla="*/ 0 h 36"/>
                  <a:gd name="T24" fmla="*/ 0 w 36"/>
                  <a:gd name="T25" fmla="*/ 0 h 36"/>
                  <a:gd name="T26" fmla="*/ 0 w 36"/>
                  <a:gd name="T27" fmla="*/ 6 h 36"/>
                  <a:gd name="T28" fmla="*/ 0 w 36"/>
                  <a:gd name="T29" fmla="*/ 12 h 36"/>
                  <a:gd name="T30" fmla="*/ 12 w 36"/>
                  <a:gd name="T31" fmla="*/ 24 h 36"/>
                  <a:gd name="T32" fmla="*/ 12 w 36"/>
                  <a:gd name="T33" fmla="*/ 24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6"/>
                  <a:gd name="T53" fmla="*/ 36 w 36"/>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6">
                    <a:moveTo>
                      <a:pt x="12" y="24"/>
                    </a:moveTo>
                    <a:lnTo>
                      <a:pt x="18" y="36"/>
                    </a:lnTo>
                    <a:lnTo>
                      <a:pt x="30" y="36"/>
                    </a:lnTo>
                    <a:lnTo>
                      <a:pt x="36" y="36"/>
                    </a:lnTo>
                    <a:lnTo>
                      <a:pt x="36" y="30"/>
                    </a:lnTo>
                    <a:lnTo>
                      <a:pt x="36" y="24"/>
                    </a:lnTo>
                    <a:lnTo>
                      <a:pt x="24" y="12"/>
                    </a:lnTo>
                    <a:lnTo>
                      <a:pt x="18" y="0"/>
                    </a:lnTo>
                    <a:lnTo>
                      <a:pt x="6" y="0"/>
                    </a:lnTo>
                    <a:lnTo>
                      <a:pt x="0" y="0"/>
                    </a:lnTo>
                    <a:lnTo>
                      <a:pt x="0" y="6"/>
                    </a:lnTo>
                    <a:lnTo>
                      <a:pt x="0" y="12"/>
                    </a:lnTo>
                    <a:lnTo>
                      <a:pt x="12"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5" name="Freeform 1120"/>
              <p:cNvSpPr>
                <a:spLocks/>
              </p:cNvSpPr>
              <p:nvPr/>
            </p:nvSpPr>
            <p:spPr bwMode="auto">
              <a:xfrm>
                <a:off x="3872" y="1703"/>
                <a:ext cx="48" cy="24"/>
              </a:xfrm>
              <a:custGeom>
                <a:avLst/>
                <a:gdLst>
                  <a:gd name="T0" fmla="*/ 24 w 48"/>
                  <a:gd name="T1" fmla="*/ 24 h 24"/>
                  <a:gd name="T2" fmla="*/ 36 w 48"/>
                  <a:gd name="T3" fmla="*/ 18 h 24"/>
                  <a:gd name="T4" fmla="*/ 48 w 48"/>
                  <a:gd name="T5" fmla="*/ 18 h 24"/>
                  <a:gd name="T6" fmla="*/ 48 w 48"/>
                  <a:gd name="T7" fmla="*/ 12 h 24"/>
                  <a:gd name="T8" fmla="*/ 48 w 48"/>
                  <a:gd name="T9" fmla="*/ 12 h 24"/>
                  <a:gd name="T10" fmla="*/ 48 w 48"/>
                  <a:gd name="T11" fmla="*/ 6 h 24"/>
                  <a:gd name="T12" fmla="*/ 36 w 48"/>
                  <a:gd name="T13" fmla="*/ 0 h 24"/>
                  <a:gd name="T14" fmla="*/ 24 w 48"/>
                  <a:gd name="T15" fmla="*/ 0 h 24"/>
                  <a:gd name="T16" fmla="*/ 24 w 48"/>
                  <a:gd name="T17" fmla="*/ 0 h 24"/>
                  <a:gd name="T18" fmla="*/ 12 w 48"/>
                  <a:gd name="T19" fmla="*/ 0 h 24"/>
                  <a:gd name="T20" fmla="*/ 0 w 48"/>
                  <a:gd name="T21" fmla="*/ 6 h 24"/>
                  <a:gd name="T22" fmla="*/ 0 w 48"/>
                  <a:gd name="T23" fmla="*/ 12 h 24"/>
                  <a:gd name="T24" fmla="*/ 0 w 48"/>
                  <a:gd name="T25" fmla="*/ 12 h 24"/>
                  <a:gd name="T26" fmla="*/ 0 w 48"/>
                  <a:gd name="T27" fmla="*/ 18 h 24"/>
                  <a:gd name="T28" fmla="*/ 12 w 48"/>
                  <a:gd name="T29" fmla="*/ 18 h 24"/>
                  <a:gd name="T30" fmla="*/ 24 w 48"/>
                  <a:gd name="T31" fmla="*/ 24 h 24"/>
                  <a:gd name="T32" fmla="*/ 24 w 48"/>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24"/>
                  <a:gd name="T53" fmla="*/ 48 w 4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24">
                    <a:moveTo>
                      <a:pt x="24" y="24"/>
                    </a:moveTo>
                    <a:lnTo>
                      <a:pt x="36" y="18"/>
                    </a:lnTo>
                    <a:lnTo>
                      <a:pt x="48" y="18"/>
                    </a:lnTo>
                    <a:lnTo>
                      <a:pt x="48" y="12"/>
                    </a:lnTo>
                    <a:lnTo>
                      <a:pt x="48" y="6"/>
                    </a:lnTo>
                    <a:lnTo>
                      <a:pt x="36" y="0"/>
                    </a:lnTo>
                    <a:lnTo>
                      <a:pt x="24" y="0"/>
                    </a:lnTo>
                    <a:lnTo>
                      <a:pt x="12" y="0"/>
                    </a:lnTo>
                    <a:lnTo>
                      <a:pt x="0" y="6"/>
                    </a:lnTo>
                    <a:lnTo>
                      <a:pt x="0" y="12"/>
                    </a:lnTo>
                    <a:lnTo>
                      <a:pt x="0" y="18"/>
                    </a:lnTo>
                    <a:lnTo>
                      <a:pt x="12" y="18"/>
                    </a:lnTo>
                    <a:lnTo>
                      <a:pt x="24"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6" name="Freeform 1121"/>
              <p:cNvSpPr>
                <a:spLocks/>
              </p:cNvSpPr>
              <p:nvPr/>
            </p:nvSpPr>
            <p:spPr bwMode="auto">
              <a:xfrm>
                <a:off x="3998" y="1961"/>
                <a:ext cx="18" cy="48"/>
              </a:xfrm>
              <a:custGeom>
                <a:avLst/>
                <a:gdLst>
                  <a:gd name="T0" fmla="*/ 0 w 18"/>
                  <a:gd name="T1" fmla="*/ 30 h 48"/>
                  <a:gd name="T2" fmla="*/ 0 w 18"/>
                  <a:gd name="T3" fmla="*/ 42 h 48"/>
                  <a:gd name="T4" fmla="*/ 6 w 18"/>
                  <a:gd name="T5" fmla="*/ 48 h 48"/>
                  <a:gd name="T6" fmla="*/ 12 w 18"/>
                  <a:gd name="T7" fmla="*/ 48 h 48"/>
                  <a:gd name="T8" fmla="*/ 12 w 18"/>
                  <a:gd name="T9" fmla="*/ 48 h 48"/>
                  <a:gd name="T10" fmla="*/ 18 w 18"/>
                  <a:gd name="T11" fmla="*/ 48 h 48"/>
                  <a:gd name="T12" fmla="*/ 18 w 18"/>
                  <a:gd name="T13" fmla="*/ 36 h 48"/>
                  <a:gd name="T14" fmla="*/ 18 w 18"/>
                  <a:gd name="T15" fmla="*/ 24 h 48"/>
                  <a:gd name="T16" fmla="*/ 18 w 18"/>
                  <a:gd name="T17" fmla="*/ 24 h 48"/>
                  <a:gd name="T18" fmla="*/ 18 w 18"/>
                  <a:gd name="T19" fmla="*/ 12 h 48"/>
                  <a:gd name="T20" fmla="*/ 12 w 18"/>
                  <a:gd name="T21" fmla="*/ 6 h 48"/>
                  <a:gd name="T22" fmla="*/ 6 w 18"/>
                  <a:gd name="T23" fmla="*/ 0 h 48"/>
                  <a:gd name="T24" fmla="*/ 6 w 18"/>
                  <a:gd name="T25" fmla="*/ 0 h 48"/>
                  <a:gd name="T26" fmla="*/ 0 w 18"/>
                  <a:gd name="T27" fmla="*/ 6 h 48"/>
                  <a:gd name="T28" fmla="*/ 0 w 18"/>
                  <a:gd name="T29" fmla="*/ 18 h 48"/>
                  <a:gd name="T30" fmla="*/ 0 w 18"/>
                  <a:gd name="T31" fmla="*/ 30 h 48"/>
                  <a:gd name="T32" fmla="*/ 0 w 18"/>
                  <a:gd name="T33" fmla="*/ 3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48"/>
                  <a:gd name="T53" fmla="*/ 18 w 1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48">
                    <a:moveTo>
                      <a:pt x="0" y="30"/>
                    </a:moveTo>
                    <a:lnTo>
                      <a:pt x="0" y="42"/>
                    </a:lnTo>
                    <a:lnTo>
                      <a:pt x="6" y="48"/>
                    </a:lnTo>
                    <a:lnTo>
                      <a:pt x="12" y="48"/>
                    </a:lnTo>
                    <a:lnTo>
                      <a:pt x="18" y="48"/>
                    </a:lnTo>
                    <a:lnTo>
                      <a:pt x="18" y="36"/>
                    </a:lnTo>
                    <a:lnTo>
                      <a:pt x="18" y="24"/>
                    </a:lnTo>
                    <a:lnTo>
                      <a:pt x="18" y="12"/>
                    </a:lnTo>
                    <a:lnTo>
                      <a:pt x="12" y="6"/>
                    </a:lnTo>
                    <a:lnTo>
                      <a:pt x="6" y="0"/>
                    </a:lnTo>
                    <a:lnTo>
                      <a:pt x="0" y="6"/>
                    </a:lnTo>
                    <a:lnTo>
                      <a:pt x="0" y="18"/>
                    </a:lnTo>
                    <a:lnTo>
                      <a:pt x="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7" name="Freeform 1122"/>
              <p:cNvSpPr>
                <a:spLocks/>
              </p:cNvSpPr>
              <p:nvPr/>
            </p:nvSpPr>
            <p:spPr bwMode="auto">
              <a:xfrm>
                <a:off x="4046" y="2231"/>
                <a:ext cx="24" cy="48"/>
              </a:xfrm>
              <a:custGeom>
                <a:avLst/>
                <a:gdLst>
                  <a:gd name="T0" fmla="*/ 0 w 24"/>
                  <a:gd name="T1" fmla="*/ 18 h 48"/>
                  <a:gd name="T2" fmla="*/ 0 w 24"/>
                  <a:gd name="T3" fmla="*/ 30 h 48"/>
                  <a:gd name="T4" fmla="*/ 0 w 24"/>
                  <a:gd name="T5" fmla="*/ 42 h 48"/>
                  <a:gd name="T6" fmla="*/ 6 w 24"/>
                  <a:gd name="T7" fmla="*/ 48 h 48"/>
                  <a:gd name="T8" fmla="*/ 6 w 24"/>
                  <a:gd name="T9" fmla="*/ 48 h 48"/>
                  <a:gd name="T10" fmla="*/ 12 w 24"/>
                  <a:gd name="T11" fmla="*/ 42 h 48"/>
                  <a:gd name="T12" fmla="*/ 18 w 24"/>
                  <a:gd name="T13" fmla="*/ 36 h 48"/>
                  <a:gd name="T14" fmla="*/ 24 w 24"/>
                  <a:gd name="T15" fmla="*/ 24 h 48"/>
                  <a:gd name="T16" fmla="*/ 24 w 24"/>
                  <a:gd name="T17" fmla="*/ 24 h 48"/>
                  <a:gd name="T18" fmla="*/ 24 w 24"/>
                  <a:gd name="T19" fmla="*/ 12 h 48"/>
                  <a:gd name="T20" fmla="*/ 18 w 24"/>
                  <a:gd name="T21" fmla="*/ 0 h 48"/>
                  <a:gd name="T22" fmla="*/ 18 w 24"/>
                  <a:gd name="T23" fmla="*/ 0 h 48"/>
                  <a:gd name="T24" fmla="*/ 18 w 24"/>
                  <a:gd name="T25" fmla="*/ 0 h 48"/>
                  <a:gd name="T26" fmla="*/ 6 w 24"/>
                  <a:gd name="T27" fmla="*/ 0 h 48"/>
                  <a:gd name="T28" fmla="*/ 6 w 24"/>
                  <a:gd name="T29" fmla="*/ 6 h 48"/>
                  <a:gd name="T30" fmla="*/ 0 w 24"/>
                  <a:gd name="T31" fmla="*/ 18 h 48"/>
                  <a:gd name="T32" fmla="*/ 0 w 24"/>
                  <a:gd name="T33" fmla="*/ 18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48"/>
                  <a:gd name="T53" fmla="*/ 24 w 24"/>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48">
                    <a:moveTo>
                      <a:pt x="0" y="18"/>
                    </a:moveTo>
                    <a:lnTo>
                      <a:pt x="0" y="30"/>
                    </a:lnTo>
                    <a:lnTo>
                      <a:pt x="0" y="42"/>
                    </a:lnTo>
                    <a:lnTo>
                      <a:pt x="6" y="48"/>
                    </a:lnTo>
                    <a:lnTo>
                      <a:pt x="12" y="42"/>
                    </a:lnTo>
                    <a:lnTo>
                      <a:pt x="18" y="36"/>
                    </a:lnTo>
                    <a:lnTo>
                      <a:pt x="24" y="24"/>
                    </a:lnTo>
                    <a:lnTo>
                      <a:pt x="24" y="12"/>
                    </a:lnTo>
                    <a:lnTo>
                      <a:pt x="18" y="0"/>
                    </a:lnTo>
                    <a:lnTo>
                      <a:pt x="6" y="0"/>
                    </a:lnTo>
                    <a:lnTo>
                      <a:pt x="6" y="6"/>
                    </a:lnTo>
                    <a:lnTo>
                      <a:pt x="0"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8" name="Freeform 1123"/>
              <p:cNvSpPr>
                <a:spLocks/>
              </p:cNvSpPr>
              <p:nvPr/>
            </p:nvSpPr>
            <p:spPr bwMode="auto">
              <a:xfrm>
                <a:off x="3980" y="1655"/>
                <a:ext cx="18" cy="18"/>
              </a:xfrm>
              <a:custGeom>
                <a:avLst/>
                <a:gdLst>
                  <a:gd name="T0" fmla="*/ 0 w 18"/>
                  <a:gd name="T1" fmla="*/ 0 h 18"/>
                  <a:gd name="T2" fmla="*/ 6 w 18"/>
                  <a:gd name="T3" fmla="*/ 18 h 18"/>
                  <a:gd name="T4" fmla="*/ 18 w 18"/>
                  <a:gd name="T5" fmla="*/ 12 h 18"/>
                  <a:gd name="T6" fmla="*/ 6 w 18"/>
                  <a:gd name="T7" fmla="*/ 0 h 18"/>
                  <a:gd name="T8" fmla="*/ 0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0"/>
                    </a:moveTo>
                    <a:lnTo>
                      <a:pt x="6" y="18"/>
                    </a:lnTo>
                    <a:lnTo>
                      <a:pt x="18" y="12"/>
                    </a:lnTo>
                    <a:lnTo>
                      <a:pt x="6" y="0"/>
                    </a:lnTo>
                    <a:lnTo>
                      <a:pt x="0" y="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89" name="Line 1124"/>
              <p:cNvSpPr>
                <a:spLocks noChangeShapeType="1"/>
              </p:cNvSpPr>
              <p:nvPr/>
            </p:nvSpPr>
            <p:spPr bwMode="auto">
              <a:xfrm flipH="1" flipV="1">
                <a:off x="3992" y="1673"/>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0" name="Freeform 1125"/>
              <p:cNvSpPr>
                <a:spLocks/>
              </p:cNvSpPr>
              <p:nvPr/>
            </p:nvSpPr>
            <p:spPr bwMode="auto">
              <a:xfrm>
                <a:off x="4046" y="1619"/>
                <a:ext cx="36" cy="42"/>
              </a:xfrm>
              <a:custGeom>
                <a:avLst/>
                <a:gdLst>
                  <a:gd name="T0" fmla="*/ 12 w 36"/>
                  <a:gd name="T1" fmla="*/ 12 h 42"/>
                  <a:gd name="T2" fmla="*/ 0 w 36"/>
                  <a:gd name="T3" fmla="*/ 24 h 42"/>
                  <a:gd name="T4" fmla="*/ 0 w 36"/>
                  <a:gd name="T5" fmla="*/ 36 h 42"/>
                  <a:gd name="T6" fmla="*/ 0 w 36"/>
                  <a:gd name="T7" fmla="*/ 42 h 42"/>
                  <a:gd name="T8" fmla="*/ 0 w 36"/>
                  <a:gd name="T9" fmla="*/ 42 h 42"/>
                  <a:gd name="T10" fmla="*/ 6 w 36"/>
                  <a:gd name="T11" fmla="*/ 42 h 42"/>
                  <a:gd name="T12" fmla="*/ 18 w 36"/>
                  <a:gd name="T13" fmla="*/ 36 h 42"/>
                  <a:gd name="T14" fmla="*/ 24 w 36"/>
                  <a:gd name="T15" fmla="*/ 30 h 42"/>
                  <a:gd name="T16" fmla="*/ 24 w 36"/>
                  <a:gd name="T17" fmla="*/ 30 h 42"/>
                  <a:gd name="T18" fmla="*/ 36 w 36"/>
                  <a:gd name="T19" fmla="*/ 18 h 42"/>
                  <a:gd name="T20" fmla="*/ 36 w 36"/>
                  <a:gd name="T21" fmla="*/ 12 h 42"/>
                  <a:gd name="T22" fmla="*/ 36 w 36"/>
                  <a:gd name="T23" fmla="*/ 6 h 42"/>
                  <a:gd name="T24" fmla="*/ 36 w 36"/>
                  <a:gd name="T25" fmla="*/ 6 h 42"/>
                  <a:gd name="T26" fmla="*/ 30 w 36"/>
                  <a:gd name="T27" fmla="*/ 0 h 42"/>
                  <a:gd name="T28" fmla="*/ 18 w 36"/>
                  <a:gd name="T29" fmla="*/ 6 h 42"/>
                  <a:gd name="T30" fmla="*/ 12 w 36"/>
                  <a:gd name="T31" fmla="*/ 12 h 42"/>
                  <a:gd name="T32" fmla="*/ 12 w 36"/>
                  <a:gd name="T33" fmla="*/ 12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42"/>
                  <a:gd name="T53" fmla="*/ 36 w 36"/>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42">
                    <a:moveTo>
                      <a:pt x="12" y="12"/>
                    </a:moveTo>
                    <a:lnTo>
                      <a:pt x="0" y="24"/>
                    </a:lnTo>
                    <a:lnTo>
                      <a:pt x="0" y="36"/>
                    </a:lnTo>
                    <a:lnTo>
                      <a:pt x="0" y="42"/>
                    </a:lnTo>
                    <a:lnTo>
                      <a:pt x="6" y="42"/>
                    </a:lnTo>
                    <a:lnTo>
                      <a:pt x="18" y="36"/>
                    </a:lnTo>
                    <a:lnTo>
                      <a:pt x="24" y="30"/>
                    </a:lnTo>
                    <a:lnTo>
                      <a:pt x="36" y="18"/>
                    </a:lnTo>
                    <a:lnTo>
                      <a:pt x="36" y="12"/>
                    </a:lnTo>
                    <a:lnTo>
                      <a:pt x="36" y="6"/>
                    </a:lnTo>
                    <a:lnTo>
                      <a:pt x="30" y="0"/>
                    </a:lnTo>
                    <a:lnTo>
                      <a:pt x="18" y="6"/>
                    </a:lnTo>
                    <a:lnTo>
                      <a:pt x="12" y="12"/>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1" name="Freeform 1126"/>
              <p:cNvSpPr>
                <a:spLocks/>
              </p:cNvSpPr>
              <p:nvPr/>
            </p:nvSpPr>
            <p:spPr bwMode="auto">
              <a:xfrm>
                <a:off x="4034" y="1613"/>
                <a:ext cx="18" cy="18"/>
              </a:xfrm>
              <a:custGeom>
                <a:avLst/>
                <a:gdLst>
                  <a:gd name="T0" fmla="*/ 0 w 18"/>
                  <a:gd name="T1" fmla="*/ 6 h 18"/>
                  <a:gd name="T2" fmla="*/ 12 w 18"/>
                  <a:gd name="T3" fmla="*/ 18 h 18"/>
                  <a:gd name="T4" fmla="*/ 18 w 18"/>
                  <a:gd name="T5" fmla="*/ 12 h 18"/>
                  <a:gd name="T6" fmla="*/ 6 w 18"/>
                  <a:gd name="T7" fmla="*/ 0 h 18"/>
                  <a:gd name="T8" fmla="*/ 0 w 18"/>
                  <a:gd name="T9" fmla="*/ 6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0" y="6"/>
                    </a:moveTo>
                    <a:lnTo>
                      <a:pt x="12" y="18"/>
                    </a:lnTo>
                    <a:lnTo>
                      <a:pt x="18" y="12"/>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2" name="Line 1127"/>
              <p:cNvSpPr>
                <a:spLocks noChangeShapeType="1"/>
              </p:cNvSpPr>
              <p:nvPr/>
            </p:nvSpPr>
            <p:spPr bwMode="auto">
              <a:xfrm flipH="1" flipV="1">
                <a:off x="4052" y="1631"/>
                <a:ext cx="6" cy="6"/>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3" name="Freeform 1128"/>
              <p:cNvSpPr>
                <a:spLocks/>
              </p:cNvSpPr>
              <p:nvPr/>
            </p:nvSpPr>
            <p:spPr bwMode="auto">
              <a:xfrm>
                <a:off x="4088" y="1553"/>
                <a:ext cx="30" cy="42"/>
              </a:xfrm>
              <a:custGeom>
                <a:avLst/>
                <a:gdLst>
                  <a:gd name="T0" fmla="*/ 6 w 30"/>
                  <a:gd name="T1" fmla="*/ 18 h 42"/>
                  <a:gd name="T2" fmla="*/ 0 w 30"/>
                  <a:gd name="T3" fmla="*/ 30 h 42"/>
                  <a:gd name="T4" fmla="*/ 6 w 30"/>
                  <a:gd name="T5" fmla="*/ 42 h 42"/>
                  <a:gd name="T6" fmla="*/ 6 w 30"/>
                  <a:gd name="T7" fmla="*/ 42 h 42"/>
                  <a:gd name="T8" fmla="*/ 6 w 30"/>
                  <a:gd name="T9" fmla="*/ 42 h 42"/>
                  <a:gd name="T10" fmla="*/ 12 w 30"/>
                  <a:gd name="T11" fmla="*/ 42 h 42"/>
                  <a:gd name="T12" fmla="*/ 18 w 30"/>
                  <a:gd name="T13" fmla="*/ 36 h 42"/>
                  <a:gd name="T14" fmla="*/ 24 w 30"/>
                  <a:gd name="T15" fmla="*/ 24 h 42"/>
                  <a:gd name="T16" fmla="*/ 24 w 30"/>
                  <a:gd name="T17" fmla="*/ 24 h 42"/>
                  <a:gd name="T18" fmla="*/ 30 w 30"/>
                  <a:gd name="T19" fmla="*/ 12 h 42"/>
                  <a:gd name="T20" fmla="*/ 30 w 30"/>
                  <a:gd name="T21" fmla="*/ 6 h 42"/>
                  <a:gd name="T22" fmla="*/ 24 w 30"/>
                  <a:gd name="T23" fmla="*/ 0 h 42"/>
                  <a:gd name="T24" fmla="*/ 24 w 30"/>
                  <a:gd name="T25" fmla="*/ 0 h 42"/>
                  <a:gd name="T26" fmla="*/ 18 w 30"/>
                  <a:gd name="T27" fmla="*/ 0 h 42"/>
                  <a:gd name="T28" fmla="*/ 12 w 30"/>
                  <a:gd name="T29" fmla="*/ 6 h 42"/>
                  <a:gd name="T30" fmla="*/ 6 w 30"/>
                  <a:gd name="T31" fmla="*/ 18 h 42"/>
                  <a:gd name="T32" fmla="*/ 6 w 30"/>
                  <a:gd name="T33" fmla="*/ 18 h 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2"/>
                  <a:gd name="T53" fmla="*/ 30 w 30"/>
                  <a:gd name="T54" fmla="*/ 42 h 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2">
                    <a:moveTo>
                      <a:pt x="6" y="18"/>
                    </a:moveTo>
                    <a:lnTo>
                      <a:pt x="0" y="30"/>
                    </a:lnTo>
                    <a:lnTo>
                      <a:pt x="6" y="42"/>
                    </a:lnTo>
                    <a:lnTo>
                      <a:pt x="12" y="42"/>
                    </a:lnTo>
                    <a:lnTo>
                      <a:pt x="18" y="36"/>
                    </a:lnTo>
                    <a:lnTo>
                      <a:pt x="24" y="24"/>
                    </a:lnTo>
                    <a:lnTo>
                      <a:pt x="30" y="12"/>
                    </a:lnTo>
                    <a:lnTo>
                      <a:pt x="30" y="6"/>
                    </a:lnTo>
                    <a:lnTo>
                      <a:pt x="24" y="0"/>
                    </a:lnTo>
                    <a:lnTo>
                      <a:pt x="18" y="0"/>
                    </a:lnTo>
                    <a:lnTo>
                      <a:pt x="12" y="6"/>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4" name="Freeform 1129"/>
              <p:cNvSpPr>
                <a:spLocks/>
              </p:cNvSpPr>
              <p:nvPr/>
            </p:nvSpPr>
            <p:spPr bwMode="auto">
              <a:xfrm>
                <a:off x="4064" y="1559"/>
                <a:ext cx="24" cy="12"/>
              </a:xfrm>
              <a:custGeom>
                <a:avLst/>
                <a:gdLst>
                  <a:gd name="T0" fmla="*/ 0 w 24"/>
                  <a:gd name="T1" fmla="*/ 6 h 12"/>
                  <a:gd name="T2" fmla="*/ 18 w 24"/>
                  <a:gd name="T3" fmla="*/ 12 h 12"/>
                  <a:gd name="T4" fmla="*/ 24 w 24"/>
                  <a:gd name="T5" fmla="*/ 6 h 12"/>
                  <a:gd name="T6" fmla="*/ 6 w 24"/>
                  <a:gd name="T7" fmla="*/ 0 h 12"/>
                  <a:gd name="T8" fmla="*/ 0 w 24"/>
                  <a:gd name="T9" fmla="*/ 6 h 12"/>
                  <a:gd name="T10" fmla="*/ 0 60000 65536"/>
                  <a:gd name="T11" fmla="*/ 0 60000 65536"/>
                  <a:gd name="T12" fmla="*/ 0 60000 65536"/>
                  <a:gd name="T13" fmla="*/ 0 60000 65536"/>
                  <a:gd name="T14" fmla="*/ 0 60000 65536"/>
                  <a:gd name="T15" fmla="*/ 0 w 24"/>
                  <a:gd name="T16" fmla="*/ 0 h 12"/>
                  <a:gd name="T17" fmla="*/ 24 w 24"/>
                  <a:gd name="T18" fmla="*/ 12 h 12"/>
                </a:gdLst>
                <a:ahLst/>
                <a:cxnLst>
                  <a:cxn ang="T10">
                    <a:pos x="T0" y="T1"/>
                  </a:cxn>
                  <a:cxn ang="T11">
                    <a:pos x="T2" y="T3"/>
                  </a:cxn>
                  <a:cxn ang="T12">
                    <a:pos x="T4" y="T5"/>
                  </a:cxn>
                  <a:cxn ang="T13">
                    <a:pos x="T6" y="T7"/>
                  </a:cxn>
                  <a:cxn ang="T14">
                    <a:pos x="T8" y="T9"/>
                  </a:cxn>
                </a:cxnLst>
                <a:rect l="T15" t="T16" r="T17" b="T18"/>
                <a:pathLst>
                  <a:path w="24" h="12">
                    <a:moveTo>
                      <a:pt x="0" y="6"/>
                    </a:moveTo>
                    <a:lnTo>
                      <a:pt x="18" y="12"/>
                    </a:lnTo>
                    <a:lnTo>
                      <a:pt x="24" y="6"/>
                    </a:lnTo>
                    <a:lnTo>
                      <a:pt x="6" y="0"/>
                    </a:lnTo>
                    <a:lnTo>
                      <a:pt x="0" y="6"/>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5" name="Line 1130"/>
              <p:cNvSpPr>
                <a:spLocks noChangeShapeType="1"/>
              </p:cNvSpPr>
              <p:nvPr/>
            </p:nvSpPr>
            <p:spPr bwMode="auto">
              <a:xfrm flipH="1">
                <a:off x="4088" y="1571"/>
                <a:ext cx="6"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6" name="Freeform 1131"/>
              <p:cNvSpPr>
                <a:spLocks/>
              </p:cNvSpPr>
              <p:nvPr/>
            </p:nvSpPr>
            <p:spPr bwMode="auto">
              <a:xfrm>
                <a:off x="4106" y="1475"/>
                <a:ext cx="18" cy="48"/>
              </a:xfrm>
              <a:custGeom>
                <a:avLst/>
                <a:gdLst>
                  <a:gd name="T0" fmla="*/ 0 w 18"/>
                  <a:gd name="T1" fmla="*/ 24 h 48"/>
                  <a:gd name="T2" fmla="*/ 0 w 18"/>
                  <a:gd name="T3" fmla="*/ 36 h 48"/>
                  <a:gd name="T4" fmla="*/ 6 w 18"/>
                  <a:gd name="T5" fmla="*/ 48 h 48"/>
                  <a:gd name="T6" fmla="*/ 12 w 18"/>
                  <a:gd name="T7" fmla="*/ 48 h 48"/>
                  <a:gd name="T8" fmla="*/ 12 w 18"/>
                  <a:gd name="T9" fmla="*/ 48 h 48"/>
                  <a:gd name="T10" fmla="*/ 18 w 18"/>
                  <a:gd name="T11" fmla="*/ 42 h 48"/>
                  <a:gd name="T12" fmla="*/ 18 w 18"/>
                  <a:gd name="T13" fmla="*/ 36 h 48"/>
                  <a:gd name="T14" fmla="*/ 18 w 18"/>
                  <a:gd name="T15" fmla="*/ 24 h 48"/>
                  <a:gd name="T16" fmla="*/ 18 w 18"/>
                  <a:gd name="T17" fmla="*/ 24 h 48"/>
                  <a:gd name="T18" fmla="*/ 18 w 18"/>
                  <a:gd name="T19" fmla="*/ 12 h 48"/>
                  <a:gd name="T20" fmla="*/ 12 w 18"/>
                  <a:gd name="T21" fmla="*/ 0 h 48"/>
                  <a:gd name="T22" fmla="*/ 6 w 18"/>
                  <a:gd name="T23" fmla="*/ 0 h 48"/>
                  <a:gd name="T24" fmla="*/ 6 w 18"/>
                  <a:gd name="T25" fmla="*/ 0 h 48"/>
                  <a:gd name="T26" fmla="*/ 0 w 18"/>
                  <a:gd name="T27" fmla="*/ 6 h 48"/>
                  <a:gd name="T28" fmla="*/ 0 w 18"/>
                  <a:gd name="T29" fmla="*/ 12 h 48"/>
                  <a:gd name="T30" fmla="*/ 0 w 18"/>
                  <a:gd name="T31" fmla="*/ 24 h 48"/>
                  <a:gd name="T32" fmla="*/ 0 w 18"/>
                  <a:gd name="T33" fmla="*/ 2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48"/>
                  <a:gd name="T53" fmla="*/ 18 w 18"/>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48">
                    <a:moveTo>
                      <a:pt x="0" y="24"/>
                    </a:moveTo>
                    <a:lnTo>
                      <a:pt x="0" y="36"/>
                    </a:lnTo>
                    <a:lnTo>
                      <a:pt x="6" y="48"/>
                    </a:lnTo>
                    <a:lnTo>
                      <a:pt x="12" y="48"/>
                    </a:lnTo>
                    <a:lnTo>
                      <a:pt x="18" y="42"/>
                    </a:lnTo>
                    <a:lnTo>
                      <a:pt x="18" y="36"/>
                    </a:lnTo>
                    <a:lnTo>
                      <a:pt x="18" y="24"/>
                    </a:lnTo>
                    <a:lnTo>
                      <a:pt x="18" y="12"/>
                    </a:lnTo>
                    <a:lnTo>
                      <a:pt x="12" y="0"/>
                    </a:lnTo>
                    <a:lnTo>
                      <a:pt x="6" y="0"/>
                    </a:lnTo>
                    <a:lnTo>
                      <a:pt x="0" y="6"/>
                    </a:lnTo>
                    <a:lnTo>
                      <a:pt x="0"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7" name="Rectangle 1132"/>
              <p:cNvSpPr>
                <a:spLocks noChangeArrowheads="1"/>
              </p:cNvSpPr>
              <p:nvPr/>
            </p:nvSpPr>
            <p:spPr bwMode="auto">
              <a:xfrm>
                <a:off x="4076" y="1499"/>
                <a:ext cx="18"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8" name="Line 1133"/>
              <p:cNvSpPr>
                <a:spLocks noChangeShapeType="1"/>
              </p:cNvSpPr>
              <p:nvPr/>
            </p:nvSpPr>
            <p:spPr bwMode="auto">
              <a:xfrm flipH="1">
                <a:off x="4094" y="1499"/>
                <a:ext cx="12" cy="1"/>
              </a:xfrm>
              <a:prstGeom prst="line">
                <a:avLst/>
              </a:prstGeom>
              <a:noFill/>
              <a:ln w="19050">
                <a:solidFill>
                  <a:srgbClr val="FA8086"/>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99" name="Freeform 1134"/>
              <p:cNvSpPr>
                <a:spLocks/>
              </p:cNvSpPr>
              <p:nvPr/>
            </p:nvSpPr>
            <p:spPr bwMode="auto">
              <a:xfrm>
                <a:off x="3980" y="1427"/>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2"/>
                    </a:lnTo>
                    <a:lnTo>
                      <a:pt x="6" y="18"/>
                    </a:lnTo>
                    <a:lnTo>
                      <a:pt x="12" y="18"/>
                    </a:lnTo>
                    <a:lnTo>
                      <a:pt x="18" y="18"/>
                    </a:lnTo>
                    <a:lnTo>
                      <a:pt x="18" y="12"/>
                    </a:lnTo>
                    <a:lnTo>
                      <a:pt x="18" y="6"/>
                    </a:lnTo>
                    <a:lnTo>
                      <a:pt x="12" y="0"/>
                    </a:lnTo>
                    <a:lnTo>
                      <a:pt x="6" y="0"/>
                    </a:lnTo>
                    <a:lnTo>
                      <a:pt x="6"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0" name="Freeform 1135"/>
              <p:cNvSpPr>
                <a:spLocks/>
              </p:cNvSpPr>
              <p:nvPr/>
            </p:nvSpPr>
            <p:spPr bwMode="auto">
              <a:xfrm>
                <a:off x="3980" y="1427"/>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6" y="12"/>
                    </a:lnTo>
                    <a:lnTo>
                      <a:pt x="6" y="18"/>
                    </a:lnTo>
                    <a:lnTo>
                      <a:pt x="12" y="18"/>
                    </a:lnTo>
                    <a:lnTo>
                      <a:pt x="18" y="18"/>
                    </a:lnTo>
                    <a:lnTo>
                      <a:pt x="18" y="12"/>
                    </a:lnTo>
                    <a:lnTo>
                      <a:pt x="18" y="6"/>
                    </a:lnTo>
                    <a:lnTo>
                      <a:pt x="12" y="0"/>
                    </a:lnTo>
                    <a:lnTo>
                      <a:pt x="6" y="0"/>
                    </a:lnTo>
                    <a:lnTo>
                      <a:pt x="6"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1" name="Freeform 1136"/>
              <p:cNvSpPr>
                <a:spLocks/>
              </p:cNvSpPr>
              <p:nvPr/>
            </p:nvSpPr>
            <p:spPr bwMode="auto">
              <a:xfrm>
                <a:off x="3992" y="1445"/>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2" name="Freeform 1137"/>
              <p:cNvSpPr>
                <a:spLocks/>
              </p:cNvSpPr>
              <p:nvPr/>
            </p:nvSpPr>
            <p:spPr bwMode="auto">
              <a:xfrm>
                <a:off x="3992" y="1445"/>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3" name="Freeform 1138"/>
              <p:cNvSpPr>
                <a:spLocks/>
              </p:cNvSpPr>
              <p:nvPr/>
            </p:nvSpPr>
            <p:spPr bwMode="auto">
              <a:xfrm>
                <a:off x="4004" y="1463"/>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2 w 18"/>
                  <a:gd name="T19" fmla="*/ 6 h 18"/>
                  <a:gd name="T20" fmla="*/ 12 w 18"/>
                  <a:gd name="T21" fmla="*/ 0 h 18"/>
                  <a:gd name="T22" fmla="*/ 6 w 18"/>
                  <a:gd name="T23" fmla="*/ 0 h 18"/>
                  <a:gd name="T24" fmla="*/ 6 w 18"/>
                  <a:gd name="T25" fmla="*/ 0 h 18"/>
                  <a:gd name="T26" fmla="*/ 0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4" name="Freeform 1139"/>
              <p:cNvSpPr>
                <a:spLocks/>
              </p:cNvSpPr>
              <p:nvPr/>
            </p:nvSpPr>
            <p:spPr bwMode="auto">
              <a:xfrm>
                <a:off x="4004" y="1463"/>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2 w 18"/>
                  <a:gd name="T19" fmla="*/ 6 h 18"/>
                  <a:gd name="T20" fmla="*/ 12 w 18"/>
                  <a:gd name="T21" fmla="*/ 0 h 18"/>
                  <a:gd name="T22" fmla="*/ 6 w 18"/>
                  <a:gd name="T23" fmla="*/ 0 h 18"/>
                  <a:gd name="T24" fmla="*/ 6 w 18"/>
                  <a:gd name="T25" fmla="*/ 0 h 18"/>
                  <a:gd name="T26" fmla="*/ 0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5" name="Freeform 1140"/>
              <p:cNvSpPr>
                <a:spLocks/>
              </p:cNvSpPr>
              <p:nvPr/>
            </p:nvSpPr>
            <p:spPr bwMode="auto">
              <a:xfrm>
                <a:off x="4010" y="1487"/>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6" name="Freeform 1141"/>
              <p:cNvSpPr>
                <a:spLocks/>
              </p:cNvSpPr>
              <p:nvPr/>
            </p:nvSpPr>
            <p:spPr bwMode="auto">
              <a:xfrm>
                <a:off x="4010" y="1487"/>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7" name="Freeform 1142"/>
              <p:cNvSpPr>
                <a:spLocks/>
              </p:cNvSpPr>
              <p:nvPr/>
            </p:nvSpPr>
            <p:spPr bwMode="auto">
              <a:xfrm>
                <a:off x="3992" y="1499"/>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8" y="0"/>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8" name="Freeform 1143"/>
              <p:cNvSpPr>
                <a:spLocks/>
              </p:cNvSpPr>
              <p:nvPr/>
            </p:nvSpPr>
            <p:spPr bwMode="auto">
              <a:xfrm>
                <a:off x="3992" y="1499"/>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8" y="0"/>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09" name="Freeform 1144"/>
              <p:cNvSpPr>
                <a:spLocks/>
              </p:cNvSpPr>
              <p:nvPr/>
            </p:nvSpPr>
            <p:spPr bwMode="auto">
              <a:xfrm>
                <a:off x="3950" y="1421"/>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8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6" y="12"/>
                    </a:lnTo>
                    <a:lnTo>
                      <a:pt x="12" y="18"/>
                    </a:lnTo>
                    <a:lnTo>
                      <a:pt x="18" y="18"/>
                    </a:lnTo>
                    <a:lnTo>
                      <a:pt x="18" y="12"/>
                    </a:lnTo>
                    <a:lnTo>
                      <a:pt x="18" y="6"/>
                    </a:lnTo>
                    <a:lnTo>
                      <a:pt x="18" y="0"/>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0" name="Freeform 1145"/>
              <p:cNvSpPr>
                <a:spLocks/>
              </p:cNvSpPr>
              <p:nvPr/>
            </p:nvSpPr>
            <p:spPr bwMode="auto">
              <a:xfrm>
                <a:off x="3950" y="1421"/>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8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6" y="12"/>
                    </a:lnTo>
                    <a:lnTo>
                      <a:pt x="12" y="18"/>
                    </a:lnTo>
                    <a:lnTo>
                      <a:pt x="18" y="18"/>
                    </a:lnTo>
                    <a:lnTo>
                      <a:pt x="18" y="12"/>
                    </a:lnTo>
                    <a:lnTo>
                      <a:pt x="18" y="6"/>
                    </a:lnTo>
                    <a:lnTo>
                      <a:pt x="18" y="0"/>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1" name="Freeform 1146"/>
              <p:cNvSpPr>
                <a:spLocks/>
              </p:cNvSpPr>
              <p:nvPr/>
            </p:nvSpPr>
            <p:spPr bwMode="auto">
              <a:xfrm>
                <a:off x="3920" y="1409"/>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2"/>
                    </a:lnTo>
                    <a:lnTo>
                      <a:pt x="6" y="18"/>
                    </a:lnTo>
                    <a:lnTo>
                      <a:pt x="12" y="18"/>
                    </a:lnTo>
                    <a:lnTo>
                      <a:pt x="18" y="18"/>
                    </a:lnTo>
                    <a:lnTo>
                      <a:pt x="18" y="12"/>
                    </a:lnTo>
                    <a:lnTo>
                      <a:pt x="18" y="6"/>
                    </a:lnTo>
                    <a:lnTo>
                      <a:pt x="12" y="0"/>
                    </a:lnTo>
                    <a:lnTo>
                      <a:pt x="6" y="0"/>
                    </a:lnTo>
                    <a:lnTo>
                      <a:pt x="6"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2" name="Freeform 1147"/>
              <p:cNvSpPr>
                <a:spLocks/>
              </p:cNvSpPr>
              <p:nvPr/>
            </p:nvSpPr>
            <p:spPr bwMode="auto">
              <a:xfrm>
                <a:off x="3920" y="1409"/>
                <a:ext cx="18" cy="18"/>
              </a:xfrm>
              <a:custGeom>
                <a:avLst/>
                <a:gdLst>
                  <a:gd name="T0" fmla="*/ 0 w 18"/>
                  <a:gd name="T1" fmla="*/ 12 h 18"/>
                  <a:gd name="T2" fmla="*/ 6 w 18"/>
                  <a:gd name="T3" fmla="*/ 12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6" y="12"/>
                    </a:lnTo>
                    <a:lnTo>
                      <a:pt x="6" y="18"/>
                    </a:lnTo>
                    <a:lnTo>
                      <a:pt x="12" y="18"/>
                    </a:lnTo>
                    <a:lnTo>
                      <a:pt x="18" y="18"/>
                    </a:lnTo>
                    <a:lnTo>
                      <a:pt x="18" y="12"/>
                    </a:lnTo>
                    <a:lnTo>
                      <a:pt x="18" y="6"/>
                    </a:lnTo>
                    <a:lnTo>
                      <a:pt x="12" y="0"/>
                    </a:lnTo>
                    <a:lnTo>
                      <a:pt x="6" y="0"/>
                    </a:lnTo>
                    <a:lnTo>
                      <a:pt x="6"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3" name="Freeform 1148"/>
              <p:cNvSpPr>
                <a:spLocks/>
              </p:cNvSpPr>
              <p:nvPr/>
            </p:nvSpPr>
            <p:spPr bwMode="auto">
              <a:xfrm>
                <a:off x="3908" y="1421"/>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6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8" y="6"/>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4" name="Freeform 1149"/>
              <p:cNvSpPr>
                <a:spLocks/>
              </p:cNvSpPr>
              <p:nvPr/>
            </p:nvSpPr>
            <p:spPr bwMode="auto">
              <a:xfrm>
                <a:off x="3908" y="1421"/>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6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8" y="6"/>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5" name="Freeform 1150"/>
              <p:cNvSpPr>
                <a:spLocks/>
              </p:cNvSpPr>
              <p:nvPr/>
            </p:nvSpPr>
            <p:spPr bwMode="auto">
              <a:xfrm>
                <a:off x="3896" y="143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6" name="Freeform 1151"/>
              <p:cNvSpPr>
                <a:spLocks/>
              </p:cNvSpPr>
              <p:nvPr/>
            </p:nvSpPr>
            <p:spPr bwMode="auto">
              <a:xfrm>
                <a:off x="3896" y="143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7" name="Freeform 1152"/>
              <p:cNvSpPr>
                <a:spLocks/>
              </p:cNvSpPr>
              <p:nvPr/>
            </p:nvSpPr>
            <p:spPr bwMode="auto">
              <a:xfrm>
                <a:off x="3878" y="1445"/>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8" y="0"/>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8" name="Freeform 1153"/>
              <p:cNvSpPr>
                <a:spLocks/>
              </p:cNvSpPr>
              <p:nvPr/>
            </p:nvSpPr>
            <p:spPr bwMode="auto">
              <a:xfrm>
                <a:off x="3878" y="1445"/>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8" y="0"/>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19" name="Freeform 1154"/>
              <p:cNvSpPr>
                <a:spLocks/>
              </p:cNvSpPr>
              <p:nvPr/>
            </p:nvSpPr>
            <p:spPr bwMode="auto">
              <a:xfrm>
                <a:off x="3860" y="1451"/>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8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6" y="12"/>
                    </a:lnTo>
                    <a:lnTo>
                      <a:pt x="12" y="18"/>
                    </a:lnTo>
                    <a:lnTo>
                      <a:pt x="18" y="18"/>
                    </a:lnTo>
                    <a:lnTo>
                      <a:pt x="18" y="12"/>
                    </a:lnTo>
                    <a:lnTo>
                      <a:pt x="18" y="6"/>
                    </a:lnTo>
                    <a:lnTo>
                      <a:pt x="18" y="0"/>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0" name="Freeform 1155"/>
              <p:cNvSpPr>
                <a:spLocks/>
              </p:cNvSpPr>
              <p:nvPr/>
            </p:nvSpPr>
            <p:spPr bwMode="auto">
              <a:xfrm>
                <a:off x="3860" y="1451"/>
                <a:ext cx="18" cy="18"/>
              </a:xfrm>
              <a:custGeom>
                <a:avLst/>
                <a:gdLst>
                  <a:gd name="T0" fmla="*/ 0 w 18"/>
                  <a:gd name="T1" fmla="*/ 6 h 18"/>
                  <a:gd name="T2" fmla="*/ 6 w 18"/>
                  <a:gd name="T3" fmla="*/ 12 h 18"/>
                  <a:gd name="T4" fmla="*/ 6 w 18"/>
                  <a:gd name="T5" fmla="*/ 12 h 18"/>
                  <a:gd name="T6" fmla="*/ 12 w 18"/>
                  <a:gd name="T7" fmla="*/ 18 h 18"/>
                  <a:gd name="T8" fmla="*/ 12 w 18"/>
                  <a:gd name="T9" fmla="*/ 18 h 18"/>
                  <a:gd name="T10" fmla="*/ 18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6" y="12"/>
                    </a:lnTo>
                    <a:lnTo>
                      <a:pt x="12" y="18"/>
                    </a:lnTo>
                    <a:lnTo>
                      <a:pt x="18" y="18"/>
                    </a:lnTo>
                    <a:lnTo>
                      <a:pt x="18" y="12"/>
                    </a:lnTo>
                    <a:lnTo>
                      <a:pt x="18" y="6"/>
                    </a:lnTo>
                    <a:lnTo>
                      <a:pt x="18" y="0"/>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1" name="Freeform 1156"/>
              <p:cNvSpPr>
                <a:spLocks/>
              </p:cNvSpPr>
              <p:nvPr/>
            </p:nvSpPr>
            <p:spPr bwMode="auto">
              <a:xfrm>
                <a:off x="3842" y="1457"/>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2" name="Freeform 1157"/>
              <p:cNvSpPr>
                <a:spLocks/>
              </p:cNvSpPr>
              <p:nvPr/>
            </p:nvSpPr>
            <p:spPr bwMode="auto">
              <a:xfrm>
                <a:off x="3842" y="1457"/>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3" name="Freeform 1158"/>
              <p:cNvSpPr>
                <a:spLocks/>
              </p:cNvSpPr>
              <p:nvPr/>
            </p:nvSpPr>
            <p:spPr bwMode="auto">
              <a:xfrm>
                <a:off x="3830" y="1475"/>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2"/>
                    </a:lnTo>
                    <a:lnTo>
                      <a:pt x="6" y="18"/>
                    </a:lnTo>
                    <a:lnTo>
                      <a:pt x="12" y="18"/>
                    </a:lnTo>
                    <a:lnTo>
                      <a:pt x="18" y="12"/>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4" name="Freeform 1159"/>
              <p:cNvSpPr>
                <a:spLocks/>
              </p:cNvSpPr>
              <p:nvPr/>
            </p:nvSpPr>
            <p:spPr bwMode="auto">
              <a:xfrm>
                <a:off x="3830" y="1475"/>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8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2"/>
                    </a:lnTo>
                    <a:lnTo>
                      <a:pt x="6" y="18"/>
                    </a:lnTo>
                    <a:lnTo>
                      <a:pt x="12" y="18"/>
                    </a:lnTo>
                    <a:lnTo>
                      <a:pt x="18" y="12"/>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5" name="Freeform 1160"/>
              <p:cNvSpPr>
                <a:spLocks/>
              </p:cNvSpPr>
              <p:nvPr/>
            </p:nvSpPr>
            <p:spPr bwMode="auto">
              <a:xfrm>
                <a:off x="3818" y="14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2" y="12"/>
                    </a:lnTo>
                    <a:lnTo>
                      <a:pt x="18"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6" name="Freeform 1161"/>
              <p:cNvSpPr>
                <a:spLocks/>
              </p:cNvSpPr>
              <p:nvPr/>
            </p:nvSpPr>
            <p:spPr bwMode="auto">
              <a:xfrm>
                <a:off x="3818" y="14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2" y="12"/>
                    </a:lnTo>
                    <a:lnTo>
                      <a:pt x="18"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7" name="Freeform 1162"/>
              <p:cNvSpPr>
                <a:spLocks/>
              </p:cNvSpPr>
              <p:nvPr/>
            </p:nvSpPr>
            <p:spPr bwMode="auto">
              <a:xfrm>
                <a:off x="3800" y="1499"/>
                <a:ext cx="18" cy="18"/>
              </a:xfrm>
              <a:custGeom>
                <a:avLst/>
                <a:gdLst>
                  <a:gd name="T0" fmla="*/ 0 w 18"/>
                  <a:gd name="T1" fmla="*/ 6 h 18"/>
                  <a:gd name="T2" fmla="*/ 0 w 18"/>
                  <a:gd name="T3" fmla="*/ 12 h 18"/>
                  <a:gd name="T4" fmla="*/ 6 w 18"/>
                  <a:gd name="T5" fmla="*/ 12 h 18"/>
                  <a:gd name="T6" fmla="*/ 12 w 18"/>
                  <a:gd name="T7" fmla="*/ 18 h 18"/>
                  <a:gd name="T8" fmla="*/ 12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2"/>
                    </a:lnTo>
                    <a:lnTo>
                      <a:pt x="12" y="18"/>
                    </a:lnTo>
                    <a:lnTo>
                      <a:pt x="18" y="12"/>
                    </a:lnTo>
                    <a:lnTo>
                      <a:pt x="18" y="6"/>
                    </a:lnTo>
                    <a:lnTo>
                      <a:pt x="18" y="0"/>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8" name="Freeform 1163"/>
              <p:cNvSpPr>
                <a:spLocks/>
              </p:cNvSpPr>
              <p:nvPr/>
            </p:nvSpPr>
            <p:spPr bwMode="auto">
              <a:xfrm>
                <a:off x="3800" y="1499"/>
                <a:ext cx="18" cy="18"/>
              </a:xfrm>
              <a:custGeom>
                <a:avLst/>
                <a:gdLst>
                  <a:gd name="T0" fmla="*/ 0 w 18"/>
                  <a:gd name="T1" fmla="*/ 6 h 18"/>
                  <a:gd name="T2" fmla="*/ 0 w 18"/>
                  <a:gd name="T3" fmla="*/ 12 h 18"/>
                  <a:gd name="T4" fmla="*/ 6 w 18"/>
                  <a:gd name="T5" fmla="*/ 12 h 18"/>
                  <a:gd name="T6" fmla="*/ 12 w 18"/>
                  <a:gd name="T7" fmla="*/ 18 h 18"/>
                  <a:gd name="T8" fmla="*/ 12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2"/>
                    </a:lnTo>
                    <a:lnTo>
                      <a:pt x="12" y="18"/>
                    </a:lnTo>
                    <a:lnTo>
                      <a:pt x="18" y="12"/>
                    </a:lnTo>
                    <a:lnTo>
                      <a:pt x="18" y="6"/>
                    </a:lnTo>
                    <a:lnTo>
                      <a:pt x="18" y="0"/>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29" name="Freeform 1164"/>
              <p:cNvSpPr>
                <a:spLocks/>
              </p:cNvSpPr>
              <p:nvPr/>
            </p:nvSpPr>
            <p:spPr bwMode="auto">
              <a:xfrm>
                <a:off x="3518" y="1745"/>
                <a:ext cx="18" cy="18"/>
              </a:xfrm>
              <a:custGeom>
                <a:avLst/>
                <a:gdLst>
                  <a:gd name="T0" fmla="*/ 6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8 h 18"/>
                  <a:gd name="T16" fmla="*/ 12 w 18"/>
                  <a:gd name="T17" fmla="*/ 18 h 18"/>
                  <a:gd name="T18" fmla="*/ 18 w 18"/>
                  <a:gd name="T19" fmla="*/ 18 h 18"/>
                  <a:gd name="T20" fmla="*/ 18 w 18"/>
                  <a:gd name="T21" fmla="*/ 12 h 18"/>
                  <a:gd name="T22" fmla="*/ 18 w 18"/>
                  <a:gd name="T23" fmla="*/ 6 h 18"/>
                  <a:gd name="T24" fmla="*/ 18 w 18"/>
                  <a:gd name="T25" fmla="*/ 6 h 18"/>
                  <a:gd name="T26" fmla="*/ 18 w 18"/>
                  <a:gd name="T27" fmla="*/ 6 h 18"/>
                  <a:gd name="T28" fmla="*/ 12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6"/>
                    </a:lnTo>
                    <a:lnTo>
                      <a:pt x="0" y="12"/>
                    </a:lnTo>
                    <a:lnTo>
                      <a:pt x="0" y="18"/>
                    </a:lnTo>
                    <a:lnTo>
                      <a:pt x="6" y="18"/>
                    </a:lnTo>
                    <a:lnTo>
                      <a:pt x="12" y="18"/>
                    </a:lnTo>
                    <a:lnTo>
                      <a:pt x="18" y="18"/>
                    </a:lnTo>
                    <a:lnTo>
                      <a:pt x="18" y="12"/>
                    </a:lnTo>
                    <a:lnTo>
                      <a:pt x="18" y="6"/>
                    </a:lnTo>
                    <a:lnTo>
                      <a:pt x="12"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0" name="Freeform 1165"/>
              <p:cNvSpPr>
                <a:spLocks/>
              </p:cNvSpPr>
              <p:nvPr/>
            </p:nvSpPr>
            <p:spPr bwMode="auto">
              <a:xfrm>
                <a:off x="3518" y="1745"/>
                <a:ext cx="18" cy="18"/>
              </a:xfrm>
              <a:custGeom>
                <a:avLst/>
                <a:gdLst>
                  <a:gd name="T0" fmla="*/ 6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8 h 18"/>
                  <a:gd name="T16" fmla="*/ 12 w 18"/>
                  <a:gd name="T17" fmla="*/ 18 h 18"/>
                  <a:gd name="T18" fmla="*/ 18 w 18"/>
                  <a:gd name="T19" fmla="*/ 18 h 18"/>
                  <a:gd name="T20" fmla="*/ 18 w 18"/>
                  <a:gd name="T21" fmla="*/ 12 h 18"/>
                  <a:gd name="T22" fmla="*/ 18 w 18"/>
                  <a:gd name="T23" fmla="*/ 6 h 18"/>
                  <a:gd name="T24" fmla="*/ 18 w 18"/>
                  <a:gd name="T25" fmla="*/ 6 h 18"/>
                  <a:gd name="T26" fmla="*/ 18 w 18"/>
                  <a:gd name="T27" fmla="*/ 6 h 18"/>
                  <a:gd name="T28" fmla="*/ 12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6"/>
                    </a:lnTo>
                    <a:lnTo>
                      <a:pt x="0" y="12"/>
                    </a:lnTo>
                    <a:lnTo>
                      <a:pt x="0" y="18"/>
                    </a:lnTo>
                    <a:lnTo>
                      <a:pt x="6" y="18"/>
                    </a:lnTo>
                    <a:lnTo>
                      <a:pt x="12" y="18"/>
                    </a:lnTo>
                    <a:lnTo>
                      <a:pt x="18" y="18"/>
                    </a:lnTo>
                    <a:lnTo>
                      <a:pt x="18" y="12"/>
                    </a:lnTo>
                    <a:lnTo>
                      <a:pt x="18" y="6"/>
                    </a:lnTo>
                    <a:lnTo>
                      <a:pt x="12"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1" name="Freeform 1166"/>
              <p:cNvSpPr>
                <a:spLocks/>
              </p:cNvSpPr>
              <p:nvPr/>
            </p:nvSpPr>
            <p:spPr bwMode="auto">
              <a:xfrm>
                <a:off x="3500" y="1739"/>
                <a:ext cx="18" cy="18"/>
              </a:xfrm>
              <a:custGeom>
                <a:avLst/>
                <a:gdLst>
                  <a:gd name="T0" fmla="*/ 6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6 w 18"/>
                  <a:gd name="T13" fmla="*/ 18 h 18"/>
                  <a:gd name="T14" fmla="*/ 12 w 18"/>
                  <a:gd name="T15" fmla="*/ 18 h 18"/>
                  <a:gd name="T16" fmla="*/ 12 w 18"/>
                  <a:gd name="T17" fmla="*/ 18 h 18"/>
                  <a:gd name="T18" fmla="*/ 18 w 18"/>
                  <a:gd name="T19" fmla="*/ 18 h 18"/>
                  <a:gd name="T20" fmla="*/ 18 w 18"/>
                  <a:gd name="T21" fmla="*/ 12 h 18"/>
                  <a:gd name="T22" fmla="*/ 18 w 18"/>
                  <a:gd name="T23" fmla="*/ 6 h 18"/>
                  <a:gd name="T24" fmla="*/ 18 w 18"/>
                  <a:gd name="T25" fmla="*/ 6 h 18"/>
                  <a:gd name="T26" fmla="*/ 12 w 18"/>
                  <a:gd name="T27" fmla="*/ 6 h 18"/>
                  <a:gd name="T28" fmla="*/ 6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6"/>
                    </a:lnTo>
                    <a:lnTo>
                      <a:pt x="0" y="12"/>
                    </a:lnTo>
                    <a:lnTo>
                      <a:pt x="0" y="18"/>
                    </a:lnTo>
                    <a:lnTo>
                      <a:pt x="6" y="18"/>
                    </a:lnTo>
                    <a:lnTo>
                      <a:pt x="12" y="18"/>
                    </a:lnTo>
                    <a:lnTo>
                      <a:pt x="18" y="18"/>
                    </a:lnTo>
                    <a:lnTo>
                      <a:pt x="18" y="12"/>
                    </a:lnTo>
                    <a:lnTo>
                      <a:pt x="18" y="6"/>
                    </a:lnTo>
                    <a:lnTo>
                      <a:pt x="12" y="6"/>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2" name="Freeform 1167"/>
              <p:cNvSpPr>
                <a:spLocks/>
              </p:cNvSpPr>
              <p:nvPr/>
            </p:nvSpPr>
            <p:spPr bwMode="auto">
              <a:xfrm>
                <a:off x="3500" y="1739"/>
                <a:ext cx="18" cy="18"/>
              </a:xfrm>
              <a:custGeom>
                <a:avLst/>
                <a:gdLst>
                  <a:gd name="T0" fmla="*/ 6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6 w 18"/>
                  <a:gd name="T13" fmla="*/ 18 h 18"/>
                  <a:gd name="T14" fmla="*/ 12 w 18"/>
                  <a:gd name="T15" fmla="*/ 18 h 18"/>
                  <a:gd name="T16" fmla="*/ 12 w 18"/>
                  <a:gd name="T17" fmla="*/ 18 h 18"/>
                  <a:gd name="T18" fmla="*/ 18 w 18"/>
                  <a:gd name="T19" fmla="*/ 18 h 18"/>
                  <a:gd name="T20" fmla="*/ 18 w 18"/>
                  <a:gd name="T21" fmla="*/ 12 h 18"/>
                  <a:gd name="T22" fmla="*/ 18 w 18"/>
                  <a:gd name="T23" fmla="*/ 6 h 18"/>
                  <a:gd name="T24" fmla="*/ 18 w 18"/>
                  <a:gd name="T25" fmla="*/ 6 h 18"/>
                  <a:gd name="T26" fmla="*/ 12 w 18"/>
                  <a:gd name="T27" fmla="*/ 6 h 18"/>
                  <a:gd name="T28" fmla="*/ 6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6"/>
                    </a:lnTo>
                    <a:lnTo>
                      <a:pt x="0" y="12"/>
                    </a:lnTo>
                    <a:lnTo>
                      <a:pt x="0" y="18"/>
                    </a:lnTo>
                    <a:lnTo>
                      <a:pt x="6" y="18"/>
                    </a:lnTo>
                    <a:lnTo>
                      <a:pt x="12" y="18"/>
                    </a:lnTo>
                    <a:lnTo>
                      <a:pt x="18" y="18"/>
                    </a:lnTo>
                    <a:lnTo>
                      <a:pt x="18" y="12"/>
                    </a:lnTo>
                    <a:lnTo>
                      <a:pt x="18" y="6"/>
                    </a:lnTo>
                    <a:lnTo>
                      <a:pt x="12" y="6"/>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3" name="Freeform 1168"/>
              <p:cNvSpPr>
                <a:spLocks/>
              </p:cNvSpPr>
              <p:nvPr/>
            </p:nvSpPr>
            <p:spPr bwMode="auto">
              <a:xfrm>
                <a:off x="3482" y="1745"/>
                <a:ext cx="18" cy="18"/>
              </a:xfrm>
              <a:custGeom>
                <a:avLst/>
                <a:gdLst>
                  <a:gd name="T0" fmla="*/ 6 w 18"/>
                  <a:gd name="T1" fmla="*/ 0 h 18"/>
                  <a:gd name="T2" fmla="*/ 0 w 18"/>
                  <a:gd name="T3" fmla="*/ 0 h 18"/>
                  <a:gd name="T4" fmla="*/ 0 w 18"/>
                  <a:gd name="T5" fmla="*/ 6 h 18"/>
                  <a:gd name="T6" fmla="*/ 0 w 18"/>
                  <a:gd name="T7" fmla="*/ 12 h 18"/>
                  <a:gd name="T8" fmla="*/ 0 w 18"/>
                  <a:gd name="T9" fmla="*/ 12 h 18"/>
                  <a:gd name="T10" fmla="*/ 0 w 18"/>
                  <a:gd name="T11" fmla="*/ 12 h 18"/>
                  <a:gd name="T12" fmla="*/ 6 w 18"/>
                  <a:gd name="T13" fmla="*/ 18 h 18"/>
                  <a:gd name="T14" fmla="*/ 12 w 18"/>
                  <a:gd name="T15" fmla="*/ 12 h 18"/>
                  <a:gd name="T16" fmla="*/ 12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0"/>
                    </a:lnTo>
                    <a:lnTo>
                      <a:pt x="0" y="6"/>
                    </a:lnTo>
                    <a:lnTo>
                      <a:pt x="0" y="12"/>
                    </a:lnTo>
                    <a:lnTo>
                      <a:pt x="6" y="18"/>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4" name="Freeform 1169"/>
              <p:cNvSpPr>
                <a:spLocks/>
              </p:cNvSpPr>
              <p:nvPr/>
            </p:nvSpPr>
            <p:spPr bwMode="auto">
              <a:xfrm>
                <a:off x="3482" y="1745"/>
                <a:ext cx="18" cy="18"/>
              </a:xfrm>
              <a:custGeom>
                <a:avLst/>
                <a:gdLst>
                  <a:gd name="T0" fmla="*/ 6 w 18"/>
                  <a:gd name="T1" fmla="*/ 0 h 18"/>
                  <a:gd name="T2" fmla="*/ 0 w 18"/>
                  <a:gd name="T3" fmla="*/ 0 h 18"/>
                  <a:gd name="T4" fmla="*/ 0 w 18"/>
                  <a:gd name="T5" fmla="*/ 6 h 18"/>
                  <a:gd name="T6" fmla="*/ 0 w 18"/>
                  <a:gd name="T7" fmla="*/ 12 h 18"/>
                  <a:gd name="T8" fmla="*/ 0 w 18"/>
                  <a:gd name="T9" fmla="*/ 12 h 18"/>
                  <a:gd name="T10" fmla="*/ 0 w 18"/>
                  <a:gd name="T11" fmla="*/ 12 h 18"/>
                  <a:gd name="T12" fmla="*/ 6 w 18"/>
                  <a:gd name="T13" fmla="*/ 18 h 18"/>
                  <a:gd name="T14" fmla="*/ 12 w 18"/>
                  <a:gd name="T15" fmla="*/ 12 h 18"/>
                  <a:gd name="T16" fmla="*/ 12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0"/>
                    </a:lnTo>
                    <a:lnTo>
                      <a:pt x="0" y="6"/>
                    </a:lnTo>
                    <a:lnTo>
                      <a:pt x="0" y="12"/>
                    </a:lnTo>
                    <a:lnTo>
                      <a:pt x="6" y="18"/>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5" name="Freeform 1170"/>
              <p:cNvSpPr>
                <a:spLocks/>
              </p:cNvSpPr>
              <p:nvPr/>
            </p:nvSpPr>
            <p:spPr bwMode="auto">
              <a:xfrm>
                <a:off x="3464" y="1739"/>
                <a:ext cx="18" cy="12"/>
              </a:xfrm>
              <a:custGeom>
                <a:avLst/>
                <a:gdLst>
                  <a:gd name="T0" fmla="*/ 6 w 18"/>
                  <a:gd name="T1" fmla="*/ 0 h 12"/>
                  <a:gd name="T2" fmla="*/ 0 w 18"/>
                  <a:gd name="T3" fmla="*/ 0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8 w 18"/>
                  <a:gd name="T23" fmla="*/ 0 h 12"/>
                  <a:gd name="T24" fmla="*/ 18 w 18"/>
                  <a:gd name="T25" fmla="*/ 0 h 12"/>
                  <a:gd name="T26" fmla="*/ 12 w 18"/>
                  <a:gd name="T27" fmla="*/ 0 h 12"/>
                  <a:gd name="T28" fmla="*/ 12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0"/>
                    </a:lnTo>
                    <a:lnTo>
                      <a:pt x="0" y="6"/>
                    </a:lnTo>
                    <a:lnTo>
                      <a:pt x="0" y="12"/>
                    </a:lnTo>
                    <a:lnTo>
                      <a:pt x="6" y="12"/>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6" name="Freeform 1171"/>
              <p:cNvSpPr>
                <a:spLocks/>
              </p:cNvSpPr>
              <p:nvPr/>
            </p:nvSpPr>
            <p:spPr bwMode="auto">
              <a:xfrm>
                <a:off x="3464" y="1739"/>
                <a:ext cx="18" cy="12"/>
              </a:xfrm>
              <a:custGeom>
                <a:avLst/>
                <a:gdLst>
                  <a:gd name="T0" fmla="*/ 6 w 18"/>
                  <a:gd name="T1" fmla="*/ 0 h 12"/>
                  <a:gd name="T2" fmla="*/ 0 w 18"/>
                  <a:gd name="T3" fmla="*/ 0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12 h 12"/>
                  <a:gd name="T20" fmla="*/ 18 w 18"/>
                  <a:gd name="T21" fmla="*/ 6 h 12"/>
                  <a:gd name="T22" fmla="*/ 18 w 18"/>
                  <a:gd name="T23" fmla="*/ 0 h 12"/>
                  <a:gd name="T24" fmla="*/ 18 w 18"/>
                  <a:gd name="T25" fmla="*/ 0 h 12"/>
                  <a:gd name="T26" fmla="*/ 12 w 18"/>
                  <a:gd name="T27" fmla="*/ 0 h 12"/>
                  <a:gd name="T28" fmla="*/ 12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0"/>
                    </a:lnTo>
                    <a:lnTo>
                      <a:pt x="0" y="6"/>
                    </a:lnTo>
                    <a:lnTo>
                      <a:pt x="0" y="12"/>
                    </a:lnTo>
                    <a:lnTo>
                      <a:pt x="6" y="12"/>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7" name="Freeform 1172"/>
              <p:cNvSpPr>
                <a:spLocks/>
              </p:cNvSpPr>
              <p:nvPr/>
            </p:nvSpPr>
            <p:spPr bwMode="auto">
              <a:xfrm>
                <a:off x="3452" y="1727"/>
                <a:ext cx="18" cy="18"/>
              </a:xfrm>
              <a:custGeom>
                <a:avLst/>
                <a:gdLst>
                  <a:gd name="T0" fmla="*/ 6 w 18"/>
                  <a:gd name="T1" fmla="*/ 0 h 18"/>
                  <a:gd name="T2" fmla="*/ 0 w 18"/>
                  <a:gd name="T3" fmla="*/ 6 h 18"/>
                  <a:gd name="T4" fmla="*/ 0 w 18"/>
                  <a:gd name="T5" fmla="*/ 6 h 18"/>
                  <a:gd name="T6" fmla="*/ 0 w 18"/>
                  <a:gd name="T7" fmla="*/ 12 h 18"/>
                  <a:gd name="T8" fmla="*/ 0 w 18"/>
                  <a:gd name="T9" fmla="*/ 12 h 18"/>
                  <a:gd name="T10" fmla="*/ 6 w 18"/>
                  <a:gd name="T11" fmla="*/ 18 h 18"/>
                  <a:gd name="T12" fmla="*/ 6 w 18"/>
                  <a:gd name="T13" fmla="*/ 18 h 18"/>
                  <a:gd name="T14" fmla="*/ 12 w 18"/>
                  <a:gd name="T15" fmla="*/ 18 h 18"/>
                  <a:gd name="T16" fmla="*/ 12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6"/>
                    </a:lnTo>
                    <a:lnTo>
                      <a:pt x="0" y="12"/>
                    </a:lnTo>
                    <a:lnTo>
                      <a:pt x="6" y="18"/>
                    </a:lnTo>
                    <a:lnTo>
                      <a:pt x="12" y="18"/>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8" name="Freeform 1173"/>
              <p:cNvSpPr>
                <a:spLocks/>
              </p:cNvSpPr>
              <p:nvPr/>
            </p:nvSpPr>
            <p:spPr bwMode="auto">
              <a:xfrm>
                <a:off x="3452" y="1727"/>
                <a:ext cx="18" cy="18"/>
              </a:xfrm>
              <a:custGeom>
                <a:avLst/>
                <a:gdLst>
                  <a:gd name="T0" fmla="*/ 6 w 18"/>
                  <a:gd name="T1" fmla="*/ 0 h 18"/>
                  <a:gd name="T2" fmla="*/ 0 w 18"/>
                  <a:gd name="T3" fmla="*/ 6 h 18"/>
                  <a:gd name="T4" fmla="*/ 0 w 18"/>
                  <a:gd name="T5" fmla="*/ 6 h 18"/>
                  <a:gd name="T6" fmla="*/ 0 w 18"/>
                  <a:gd name="T7" fmla="*/ 12 h 18"/>
                  <a:gd name="T8" fmla="*/ 0 w 18"/>
                  <a:gd name="T9" fmla="*/ 12 h 18"/>
                  <a:gd name="T10" fmla="*/ 6 w 18"/>
                  <a:gd name="T11" fmla="*/ 18 h 18"/>
                  <a:gd name="T12" fmla="*/ 6 w 18"/>
                  <a:gd name="T13" fmla="*/ 18 h 18"/>
                  <a:gd name="T14" fmla="*/ 12 w 18"/>
                  <a:gd name="T15" fmla="*/ 18 h 18"/>
                  <a:gd name="T16" fmla="*/ 12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6"/>
                    </a:lnTo>
                    <a:lnTo>
                      <a:pt x="0" y="12"/>
                    </a:lnTo>
                    <a:lnTo>
                      <a:pt x="6" y="18"/>
                    </a:lnTo>
                    <a:lnTo>
                      <a:pt x="12" y="18"/>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39" name="Freeform 1174"/>
              <p:cNvSpPr>
                <a:spLocks/>
              </p:cNvSpPr>
              <p:nvPr/>
            </p:nvSpPr>
            <p:spPr bwMode="auto">
              <a:xfrm>
                <a:off x="3440" y="1715"/>
                <a:ext cx="12" cy="18"/>
              </a:xfrm>
              <a:custGeom>
                <a:avLst/>
                <a:gdLst>
                  <a:gd name="T0" fmla="*/ 0 w 12"/>
                  <a:gd name="T1" fmla="*/ 0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12 w 12"/>
                  <a:gd name="T15" fmla="*/ 18 h 18"/>
                  <a:gd name="T16" fmla="*/ 12 w 12"/>
                  <a:gd name="T17" fmla="*/ 18 h 18"/>
                  <a:gd name="T18" fmla="*/ 12 w 12"/>
                  <a:gd name="T19" fmla="*/ 12 h 18"/>
                  <a:gd name="T20" fmla="*/ 12 w 12"/>
                  <a:gd name="T21" fmla="*/ 12 h 18"/>
                  <a:gd name="T22" fmla="*/ 12 w 12"/>
                  <a:gd name="T23" fmla="*/ 6 h 18"/>
                  <a:gd name="T24" fmla="*/ 12 w 12"/>
                  <a:gd name="T25" fmla="*/ 6 h 18"/>
                  <a:gd name="T26" fmla="*/ 12 w 12"/>
                  <a:gd name="T27" fmla="*/ 0 h 18"/>
                  <a:gd name="T28" fmla="*/ 6 w 12"/>
                  <a:gd name="T29" fmla="*/ 0 h 18"/>
                  <a:gd name="T30" fmla="*/ 0 w 12"/>
                  <a:gd name="T31" fmla="*/ 0 h 18"/>
                  <a:gd name="T32" fmla="*/ 0 w 12"/>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0" y="0"/>
                    </a:moveTo>
                    <a:lnTo>
                      <a:pt x="0" y="6"/>
                    </a:lnTo>
                    <a:lnTo>
                      <a:pt x="0" y="12"/>
                    </a:lnTo>
                    <a:lnTo>
                      <a:pt x="0" y="18"/>
                    </a:lnTo>
                    <a:lnTo>
                      <a:pt x="6" y="18"/>
                    </a:lnTo>
                    <a:lnTo>
                      <a:pt x="12" y="18"/>
                    </a:lnTo>
                    <a:lnTo>
                      <a:pt x="12" y="12"/>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0" name="Freeform 1175"/>
              <p:cNvSpPr>
                <a:spLocks/>
              </p:cNvSpPr>
              <p:nvPr/>
            </p:nvSpPr>
            <p:spPr bwMode="auto">
              <a:xfrm>
                <a:off x="3440" y="1715"/>
                <a:ext cx="12" cy="18"/>
              </a:xfrm>
              <a:custGeom>
                <a:avLst/>
                <a:gdLst>
                  <a:gd name="T0" fmla="*/ 0 w 12"/>
                  <a:gd name="T1" fmla="*/ 0 h 18"/>
                  <a:gd name="T2" fmla="*/ 0 w 12"/>
                  <a:gd name="T3" fmla="*/ 6 h 18"/>
                  <a:gd name="T4" fmla="*/ 0 w 12"/>
                  <a:gd name="T5" fmla="*/ 12 h 18"/>
                  <a:gd name="T6" fmla="*/ 0 w 12"/>
                  <a:gd name="T7" fmla="*/ 12 h 18"/>
                  <a:gd name="T8" fmla="*/ 0 w 12"/>
                  <a:gd name="T9" fmla="*/ 12 h 18"/>
                  <a:gd name="T10" fmla="*/ 0 w 12"/>
                  <a:gd name="T11" fmla="*/ 18 h 18"/>
                  <a:gd name="T12" fmla="*/ 6 w 12"/>
                  <a:gd name="T13" fmla="*/ 18 h 18"/>
                  <a:gd name="T14" fmla="*/ 12 w 12"/>
                  <a:gd name="T15" fmla="*/ 18 h 18"/>
                  <a:gd name="T16" fmla="*/ 12 w 12"/>
                  <a:gd name="T17" fmla="*/ 18 h 18"/>
                  <a:gd name="T18" fmla="*/ 12 w 12"/>
                  <a:gd name="T19" fmla="*/ 12 h 18"/>
                  <a:gd name="T20" fmla="*/ 12 w 12"/>
                  <a:gd name="T21" fmla="*/ 12 h 18"/>
                  <a:gd name="T22" fmla="*/ 12 w 12"/>
                  <a:gd name="T23" fmla="*/ 6 h 18"/>
                  <a:gd name="T24" fmla="*/ 12 w 12"/>
                  <a:gd name="T25" fmla="*/ 6 h 18"/>
                  <a:gd name="T26" fmla="*/ 12 w 12"/>
                  <a:gd name="T27" fmla="*/ 0 h 18"/>
                  <a:gd name="T28" fmla="*/ 6 w 12"/>
                  <a:gd name="T29" fmla="*/ 0 h 18"/>
                  <a:gd name="T30" fmla="*/ 0 w 12"/>
                  <a:gd name="T31" fmla="*/ 0 h 18"/>
                  <a:gd name="T32" fmla="*/ 0 w 12"/>
                  <a:gd name="T33" fmla="*/ 0 h 18"/>
                  <a:gd name="T34" fmla="*/ 0 w 12"/>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0" y="0"/>
                    </a:moveTo>
                    <a:lnTo>
                      <a:pt x="0" y="6"/>
                    </a:lnTo>
                    <a:lnTo>
                      <a:pt x="0" y="12"/>
                    </a:lnTo>
                    <a:lnTo>
                      <a:pt x="0" y="18"/>
                    </a:lnTo>
                    <a:lnTo>
                      <a:pt x="6" y="18"/>
                    </a:lnTo>
                    <a:lnTo>
                      <a:pt x="12" y="18"/>
                    </a:lnTo>
                    <a:lnTo>
                      <a:pt x="12" y="12"/>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1" name="Freeform 1176"/>
              <p:cNvSpPr>
                <a:spLocks/>
              </p:cNvSpPr>
              <p:nvPr/>
            </p:nvSpPr>
            <p:spPr bwMode="auto">
              <a:xfrm>
                <a:off x="3416" y="1715"/>
                <a:ext cx="18" cy="18"/>
              </a:xfrm>
              <a:custGeom>
                <a:avLst/>
                <a:gdLst>
                  <a:gd name="T0" fmla="*/ 6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8 h 18"/>
                  <a:gd name="T16" fmla="*/ 12 w 18"/>
                  <a:gd name="T17" fmla="*/ 18 h 18"/>
                  <a:gd name="T18" fmla="*/ 18 w 18"/>
                  <a:gd name="T19" fmla="*/ 12 h 18"/>
                  <a:gd name="T20" fmla="*/ 18 w 18"/>
                  <a:gd name="T21" fmla="*/ 12 h 18"/>
                  <a:gd name="T22" fmla="*/ 18 w 18"/>
                  <a:gd name="T23" fmla="*/ 6 h 18"/>
                  <a:gd name="T24" fmla="*/ 18 w 18"/>
                  <a:gd name="T25" fmla="*/ 6 h 18"/>
                  <a:gd name="T26" fmla="*/ 12 w 18"/>
                  <a:gd name="T27" fmla="*/ 0 h 18"/>
                  <a:gd name="T28" fmla="*/ 12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6"/>
                    </a:lnTo>
                    <a:lnTo>
                      <a:pt x="0" y="12"/>
                    </a:lnTo>
                    <a:lnTo>
                      <a:pt x="6" y="18"/>
                    </a:lnTo>
                    <a:lnTo>
                      <a:pt x="12" y="18"/>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2" name="Freeform 1177"/>
              <p:cNvSpPr>
                <a:spLocks/>
              </p:cNvSpPr>
              <p:nvPr/>
            </p:nvSpPr>
            <p:spPr bwMode="auto">
              <a:xfrm>
                <a:off x="3416" y="1715"/>
                <a:ext cx="18" cy="18"/>
              </a:xfrm>
              <a:custGeom>
                <a:avLst/>
                <a:gdLst>
                  <a:gd name="T0" fmla="*/ 6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8 h 18"/>
                  <a:gd name="T16" fmla="*/ 12 w 18"/>
                  <a:gd name="T17" fmla="*/ 18 h 18"/>
                  <a:gd name="T18" fmla="*/ 18 w 18"/>
                  <a:gd name="T19" fmla="*/ 12 h 18"/>
                  <a:gd name="T20" fmla="*/ 18 w 18"/>
                  <a:gd name="T21" fmla="*/ 12 h 18"/>
                  <a:gd name="T22" fmla="*/ 18 w 18"/>
                  <a:gd name="T23" fmla="*/ 6 h 18"/>
                  <a:gd name="T24" fmla="*/ 18 w 18"/>
                  <a:gd name="T25" fmla="*/ 6 h 18"/>
                  <a:gd name="T26" fmla="*/ 12 w 18"/>
                  <a:gd name="T27" fmla="*/ 0 h 18"/>
                  <a:gd name="T28" fmla="*/ 12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6"/>
                    </a:lnTo>
                    <a:lnTo>
                      <a:pt x="0" y="12"/>
                    </a:lnTo>
                    <a:lnTo>
                      <a:pt x="6" y="18"/>
                    </a:lnTo>
                    <a:lnTo>
                      <a:pt x="12" y="18"/>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3" name="Freeform 1178"/>
              <p:cNvSpPr>
                <a:spLocks/>
              </p:cNvSpPr>
              <p:nvPr/>
            </p:nvSpPr>
            <p:spPr bwMode="auto">
              <a:xfrm>
                <a:off x="3398" y="1715"/>
                <a:ext cx="18" cy="18"/>
              </a:xfrm>
              <a:custGeom>
                <a:avLst/>
                <a:gdLst>
                  <a:gd name="T0" fmla="*/ 6 w 18"/>
                  <a:gd name="T1" fmla="*/ 0 h 18"/>
                  <a:gd name="T2" fmla="*/ 0 w 18"/>
                  <a:gd name="T3" fmla="*/ 0 h 18"/>
                  <a:gd name="T4" fmla="*/ 0 w 18"/>
                  <a:gd name="T5" fmla="*/ 6 h 18"/>
                  <a:gd name="T6" fmla="*/ 0 w 18"/>
                  <a:gd name="T7" fmla="*/ 12 h 18"/>
                  <a:gd name="T8" fmla="*/ 0 w 18"/>
                  <a:gd name="T9" fmla="*/ 12 h 18"/>
                  <a:gd name="T10" fmla="*/ 6 w 18"/>
                  <a:gd name="T11" fmla="*/ 12 h 18"/>
                  <a:gd name="T12" fmla="*/ 12 w 18"/>
                  <a:gd name="T13" fmla="*/ 18 h 18"/>
                  <a:gd name="T14" fmla="*/ 12 w 18"/>
                  <a:gd name="T15" fmla="*/ 12 h 18"/>
                  <a:gd name="T16" fmla="*/ 12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12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0"/>
                    </a:lnTo>
                    <a:lnTo>
                      <a:pt x="0" y="6"/>
                    </a:lnTo>
                    <a:lnTo>
                      <a:pt x="0" y="12"/>
                    </a:lnTo>
                    <a:lnTo>
                      <a:pt x="6" y="12"/>
                    </a:lnTo>
                    <a:lnTo>
                      <a:pt x="12" y="18"/>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4" name="Freeform 1179"/>
              <p:cNvSpPr>
                <a:spLocks/>
              </p:cNvSpPr>
              <p:nvPr/>
            </p:nvSpPr>
            <p:spPr bwMode="auto">
              <a:xfrm>
                <a:off x="3398" y="1715"/>
                <a:ext cx="18" cy="18"/>
              </a:xfrm>
              <a:custGeom>
                <a:avLst/>
                <a:gdLst>
                  <a:gd name="T0" fmla="*/ 6 w 18"/>
                  <a:gd name="T1" fmla="*/ 0 h 18"/>
                  <a:gd name="T2" fmla="*/ 0 w 18"/>
                  <a:gd name="T3" fmla="*/ 0 h 18"/>
                  <a:gd name="T4" fmla="*/ 0 w 18"/>
                  <a:gd name="T5" fmla="*/ 6 h 18"/>
                  <a:gd name="T6" fmla="*/ 0 w 18"/>
                  <a:gd name="T7" fmla="*/ 12 h 18"/>
                  <a:gd name="T8" fmla="*/ 0 w 18"/>
                  <a:gd name="T9" fmla="*/ 12 h 18"/>
                  <a:gd name="T10" fmla="*/ 6 w 18"/>
                  <a:gd name="T11" fmla="*/ 12 h 18"/>
                  <a:gd name="T12" fmla="*/ 12 w 18"/>
                  <a:gd name="T13" fmla="*/ 18 h 18"/>
                  <a:gd name="T14" fmla="*/ 12 w 18"/>
                  <a:gd name="T15" fmla="*/ 12 h 18"/>
                  <a:gd name="T16" fmla="*/ 12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12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0"/>
                    </a:lnTo>
                    <a:lnTo>
                      <a:pt x="0" y="6"/>
                    </a:lnTo>
                    <a:lnTo>
                      <a:pt x="0" y="12"/>
                    </a:lnTo>
                    <a:lnTo>
                      <a:pt x="6" y="12"/>
                    </a:lnTo>
                    <a:lnTo>
                      <a:pt x="12" y="18"/>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5" name="Freeform 1180"/>
              <p:cNvSpPr>
                <a:spLocks/>
              </p:cNvSpPr>
              <p:nvPr/>
            </p:nvSpPr>
            <p:spPr bwMode="auto">
              <a:xfrm>
                <a:off x="3380" y="1709"/>
                <a:ext cx="18" cy="18"/>
              </a:xfrm>
              <a:custGeom>
                <a:avLst/>
                <a:gdLst>
                  <a:gd name="T0" fmla="*/ 6 w 18"/>
                  <a:gd name="T1" fmla="*/ 0 h 18"/>
                  <a:gd name="T2" fmla="*/ 0 w 18"/>
                  <a:gd name="T3" fmla="*/ 6 h 18"/>
                  <a:gd name="T4" fmla="*/ 0 w 18"/>
                  <a:gd name="T5" fmla="*/ 6 h 18"/>
                  <a:gd name="T6" fmla="*/ 0 w 18"/>
                  <a:gd name="T7" fmla="*/ 12 h 18"/>
                  <a:gd name="T8" fmla="*/ 0 w 18"/>
                  <a:gd name="T9" fmla="*/ 12 h 18"/>
                  <a:gd name="T10" fmla="*/ 6 w 18"/>
                  <a:gd name="T11" fmla="*/ 18 h 18"/>
                  <a:gd name="T12" fmla="*/ 6 w 18"/>
                  <a:gd name="T13" fmla="*/ 18 h 18"/>
                  <a:gd name="T14" fmla="*/ 12 w 18"/>
                  <a:gd name="T15" fmla="*/ 18 h 18"/>
                  <a:gd name="T16" fmla="*/ 12 w 18"/>
                  <a:gd name="T17" fmla="*/ 18 h 18"/>
                  <a:gd name="T18" fmla="*/ 18 w 18"/>
                  <a:gd name="T19" fmla="*/ 12 h 18"/>
                  <a:gd name="T20" fmla="*/ 18 w 18"/>
                  <a:gd name="T21" fmla="*/ 12 h 18"/>
                  <a:gd name="T22" fmla="*/ 18 w 18"/>
                  <a:gd name="T23" fmla="*/ 6 h 18"/>
                  <a:gd name="T24" fmla="*/ 18 w 18"/>
                  <a:gd name="T25" fmla="*/ 6 h 18"/>
                  <a:gd name="T26" fmla="*/ 12 w 18"/>
                  <a:gd name="T27" fmla="*/ 0 h 18"/>
                  <a:gd name="T28" fmla="*/ 12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6"/>
                    </a:lnTo>
                    <a:lnTo>
                      <a:pt x="0" y="12"/>
                    </a:lnTo>
                    <a:lnTo>
                      <a:pt x="6" y="18"/>
                    </a:lnTo>
                    <a:lnTo>
                      <a:pt x="12" y="18"/>
                    </a:lnTo>
                    <a:lnTo>
                      <a:pt x="18" y="12"/>
                    </a:lnTo>
                    <a:lnTo>
                      <a:pt x="18" y="6"/>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6" name="Freeform 1181"/>
              <p:cNvSpPr>
                <a:spLocks/>
              </p:cNvSpPr>
              <p:nvPr/>
            </p:nvSpPr>
            <p:spPr bwMode="auto">
              <a:xfrm>
                <a:off x="3380" y="1709"/>
                <a:ext cx="18" cy="18"/>
              </a:xfrm>
              <a:custGeom>
                <a:avLst/>
                <a:gdLst>
                  <a:gd name="T0" fmla="*/ 6 w 18"/>
                  <a:gd name="T1" fmla="*/ 0 h 18"/>
                  <a:gd name="T2" fmla="*/ 0 w 18"/>
                  <a:gd name="T3" fmla="*/ 6 h 18"/>
                  <a:gd name="T4" fmla="*/ 0 w 18"/>
                  <a:gd name="T5" fmla="*/ 6 h 18"/>
                  <a:gd name="T6" fmla="*/ 0 w 18"/>
                  <a:gd name="T7" fmla="*/ 12 h 18"/>
                  <a:gd name="T8" fmla="*/ 0 w 18"/>
                  <a:gd name="T9" fmla="*/ 12 h 18"/>
                  <a:gd name="T10" fmla="*/ 6 w 18"/>
                  <a:gd name="T11" fmla="*/ 18 h 18"/>
                  <a:gd name="T12" fmla="*/ 6 w 18"/>
                  <a:gd name="T13" fmla="*/ 18 h 18"/>
                  <a:gd name="T14" fmla="*/ 12 w 18"/>
                  <a:gd name="T15" fmla="*/ 18 h 18"/>
                  <a:gd name="T16" fmla="*/ 12 w 18"/>
                  <a:gd name="T17" fmla="*/ 18 h 18"/>
                  <a:gd name="T18" fmla="*/ 18 w 18"/>
                  <a:gd name="T19" fmla="*/ 12 h 18"/>
                  <a:gd name="T20" fmla="*/ 18 w 18"/>
                  <a:gd name="T21" fmla="*/ 12 h 18"/>
                  <a:gd name="T22" fmla="*/ 18 w 18"/>
                  <a:gd name="T23" fmla="*/ 6 h 18"/>
                  <a:gd name="T24" fmla="*/ 18 w 18"/>
                  <a:gd name="T25" fmla="*/ 6 h 18"/>
                  <a:gd name="T26" fmla="*/ 12 w 18"/>
                  <a:gd name="T27" fmla="*/ 0 h 18"/>
                  <a:gd name="T28" fmla="*/ 12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6"/>
                    </a:lnTo>
                    <a:lnTo>
                      <a:pt x="0" y="12"/>
                    </a:lnTo>
                    <a:lnTo>
                      <a:pt x="6" y="18"/>
                    </a:lnTo>
                    <a:lnTo>
                      <a:pt x="12" y="18"/>
                    </a:lnTo>
                    <a:lnTo>
                      <a:pt x="18" y="12"/>
                    </a:lnTo>
                    <a:lnTo>
                      <a:pt x="18" y="6"/>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7" name="Freeform 1182"/>
              <p:cNvSpPr>
                <a:spLocks/>
              </p:cNvSpPr>
              <p:nvPr/>
            </p:nvSpPr>
            <p:spPr bwMode="auto">
              <a:xfrm>
                <a:off x="3644" y="1715"/>
                <a:ext cx="18" cy="18"/>
              </a:xfrm>
              <a:custGeom>
                <a:avLst/>
                <a:gdLst>
                  <a:gd name="T0" fmla="*/ 0 w 18"/>
                  <a:gd name="T1" fmla="*/ 6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2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6"/>
                    </a:lnTo>
                    <a:lnTo>
                      <a:pt x="0" y="12"/>
                    </a:lnTo>
                    <a:lnTo>
                      <a:pt x="6" y="12"/>
                    </a:lnTo>
                    <a:lnTo>
                      <a:pt x="12" y="18"/>
                    </a:lnTo>
                    <a:lnTo>
                      <a:pt x="12" y="12"/>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8" name="Freeform 1183"/>
              <p:cNvSpPr>
                <a:spLocks/>
              </p:cNvSpPr>
              <p:nvPr/>
            </p:nvSpPr>
            <p:spPr bwMode="auto">
              <a:xfrm>
                <a:off x="3644" y="1715"/>
                <a:ext cx="18" cy="18"/>
              </a:xfrm>
              <a:custGeom>
                <a:avLst/>
                <a:gdLst>
                  <a:gd name="T0" fmla="*/ 0 w 18"/>
                  <a:gd name="T1" fmla="*/ 6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2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6"/>
                    </a:lnTo>
                    <a:lnTo>
                      <a:pt x="0" y="12"/>
                    </a:lnTo>
                    <a:lnTo>
                      <a:pt x="6" y="12"/>
                    </a:lnTo>
                    <a:lnTo>
                      <a:pt x="12" y="18"/>
                    </a:lnTo>
                    <a:lnTo>
                      <a:pt x="12" y="12"/>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49" name="Freeform 1184"/>
              <p:cNvSpPr>
                <a:spLocks/>
              </p:cNvSpPr>
              <p:nvPr/>
            </p:nvSpPr>
            <p:spPr bwMode="auto">
              <a:xfrm>
                <a:off x="3626" y="1721"/>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8"/>
                    </a:lnTo>
                    <a:lnTo>
                      <a:pt x="18" y="12"/>
                    </a:lnTo>
                    <a:lnTo>
                      <a:pt x="18" y="6"/>
                    </a:lnTo>
                    <a:lnTo>
                      <a:pt x="12" y="6"/>
                    </a:lnTo>
                    <a:lnTo>
                      <a:pt x="12"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0" name="Freeform 1185"/>
              <p:cNvSpPr>
                <a:spLocks/>
              </p:cNvSpPr>
              <p:nvPr/>
            </p:nvSpPr>
            <p:spPr bwMode="auto">
              <a:xfrm>
                <a:off x="3626" y="1721"/>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8"/>
                    </a:lnTo>
                    <a:lnTo>
                      <a:pt x="18" y="12"/>
                    </a:lnTo>
                    <a:lnTo>
                      <a:pt x="18" y="6"/>
                    </a:lnTo>
                    <a:lnTo>
                      <a:pt x="12" y="6"/>
                    </a:lnTo>
                    <a:lnTo>
                      <a:pt x="12"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1" name="Freeform 1186"/>
              <p:cNvSpPr>
                <a:spLocks/>
              </p:cNvSpPr>
              <p:nvPr/>
            </p:nvSpPr>
            <p:spPr bwMode="auto">
              <a:xfrm>
                <a:off x="3608" y="1733"/>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2" name="Freeform 1187"/>
              <p:cNvSpPr>
                <a:spLocks/>
              </p:cNvSpPr>
              <p:nvPr/>
            </p:nvSpPr>
            <p:spPr bwMode="auto">
              <a:xfrm>
                <a:off x="3608" y="1733"/>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3" name="Freeform 1188"/>
              <p:cNvSpPr>
                <a:spLocks/>
              </p:cNvSpPr>
              <p:nvPr/>
            </p:nvSpPr>
            <p:spPr bwMode="auto">
              <a:xfrm>
                <a:off x="3590" y="1739"/>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4" name="Freeform 1189"/>
              <p:cNvSpPr>
                <a:spLocks/>
              </p:cNvSpPr>
              <p:nvPr/>
            </p:nvSpPr>
            <p:spPr bwMode="auto">
              <a:xfrm>
                <a:off x="3590" y="1739"/>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5" name="Freeform 1190"/>
              <p:cNvSpPr>
                <a:spLocks/>
              </p:cNvSpPr>
              <p:nvPr/>
            </p:nvSpPr>
            <p:spPr bwMode="auto">
              <a:xfrm>
                <a:off x="3644" y="1781"/>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6" name="Freeform 1191"/>
              <p:cNvSpPr>
                <a:spLocks/>
              </p:cNvSpPr>
              <p:nvPr/>
            </p:nvSpPr>
            <p:spPr bwMode="auto">
              <a:xfrm>
                <a:off x="3644" y="1781"/>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7" name="Freeform 1192"/>
              <p:cNvSpPr>
                <a:spLocks/>
              </p:cNvSpPr>
              <p:nvPr/>
            </p:nvSpPr>
            <p:spPr bwMode="auto">
              <a:xfrm>
                <a:off x="3626" y="17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8" name="Freeform 1193"/>
              <p:cNvSpPr>
                <a:spLocks/>
              </p:cNvSpPr>
              <p:nvPr/>
            </p:nvSpPr>
            <p:spPr bwMode="auto">
              <a:xfrm>
                <a:off x="3626" y="17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59" name="Freeform 1194"/>
              <p:cNvSpPr>
                <a:spLocks/>
              </p:cNvSpPr>
              <p:nvPr/>
            </p:nvSpPr>
            <p:spPr bwMode="auto">
              <a:xfrm>
                <a:off x="3608" y="17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0" name="Freeform 1195"/>
              <p:cNvSpPr>
                <a:spLocks/>
              </p:cNvSpPr>
              <p:nvPr/>
            </p:nvSpPr>
            <p:spPr bwMode="auto">
              <a:xfrm>
                <a:off x="3608" y="178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1" name="Freeform 1196"/>
              <p:cNvSpPr>
                <a:spLocks/>
              </p:cNvSpPr>
              <p:nvPr/>
            </p:nvSpPr>
            <p:spPr bwMode="auto">
              <a:xfrm>
                <a:off x="3590" y="1787"/>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2" name="Freeform 1197"/>
              <p:cNvSpPr>
                <a:spLocks/>
              </p:cNvSpPr>
              <p:nvPr/>
            </p:nvSpPr>
            <p:spPr bwMode="auto">
              <a:xfrm>
                <a:off x="3590" y="1787"/>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3" name="Freeform 1198"/>
              <p:cNvSpPr>
                <a:spLocks/>
              </p:cNvSpPr>
              <p:nvPr/>
            </p:nvSpPr>
            <p:spPr bwMode="auto">
              <a:xfrm>
                <a:off x="4298" y="1997"/>
                <a:ext cx="18" cy="12"/>
              </a:xfrm>
              <a:custGeom>
                <a:avLst/>
                <a:gdLst>
                  <a:gd name="T0" fmla="*/ 0 w 18"/>
                  <a:gd name="T1" fmla="*/ 0 h 12"/>
                  <a:gd name="T2" fmla="*/ 0 w 18"/>
                  <a:gd name="T3" fmla="*/ 6 h 12"/>
                  <a:gd name="T4" fmla="*/ 0 w 18"/>
                  <a:gd name="T5" fmla="*/ 12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4" name="Freeform 1199"/>
              <p:cNvSpPr>
                <a:spLocks/>
              </p:cNvSpPr>
              <p:nvPr/>
            </p:nvSpPr>
            <p:spPr bwMode="auto">
              <a:xfrm>
                <a:off x="4298" y="1997"/>
                <a:ext cx="18" cy="12"/>
              </a:xfrm>
              <a:custGeom>
                <a:avLst/>
                <a:gdLst>
                  <a:gd name="T0" fmla="*/ 0 w 18"/>
                  <a:gd name="T1" fmla="*/ 0 h 12"/>
                  <a:gd name="T2" fmla="*/ 0 w 18"/>
                  <a:gd name="T3" fmla="*/ 6 h 12"/>
                  <a:gd name="T4" fmla="*/ 0 w 18"/>
                  <a:gd name="T5" fmla="*/ 12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5" name="Freeform 1200"/>
              <p:cNvSpPr>
                <a:spLocks/>
              </p:cNvSpPr>
              <p:nvPr/>
            </p:nvSpPr>
            <p:spPr bwMode="auto">
              <a:xfrm>
                <a:off x="4286" y="1997"/>
                <a:ext cx="18" cy="18"/>
              </a:xfrm>
              <a:custGeom>
                <a:avLst/>
                <a:gdLst>
                  <a:gd name="T0" fmla="*/ 0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2 h 18"/>
                  <a:gd name="T16" fmla="*/ 12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0"/>
                    </a:moveTo>
                    <a:lnTo>
                      <a:pt x="0" y="6"/>
                    </a:lnTo>
                    <a:lnTo>
                      <a:pt x="0" y="12"/>
                    </a:lnTo>
                    <a:lnTo>
                      <a:pt x="6" y="18"/>
                    </a:lnTo>
                    <a:lnTo>
                      <a:pt x="12" y="18"/>
                    </a:lnTo>
                    <a:lnTo>
                      <a:pt x="12" y="12"/>
                    </a:lnTo>
                    <a:lnTo>
                      <a:pt x="18"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6" name="Freeform 1201"/>
              <p:cNvSpPr>
                <a:spLocks/>
              </p:cNvSpPr>
              <p:nvPr/>
            </p:nvSpPr>
            <p:spPr bwMode="auto">
              <a:xfrm>
                <a:off x="4286" y="1997"/>
                <a:ext cx="18" cy="18"/>
              </a:xfrm>
              <a:custGeom>
                <a:avLst/>
                <a:gdLst>
                  <a:gd name="T0" fmla="*/ 0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2 h 18"/>
                  <a:gd name="T16" fmla="*/ 12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0 h 18"/>
                  <a:gd name="T32" fmla="*/ 0 w 18"/>
                  <a:gd name="T33" fmla="*/ 0 h 18"/>
                  <a:gd name="T34" fmla="*/ 0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0"/>
                    </a:moveTo>
                    <a:lnTo>
                      <a:pt x="0" y="6"/>
                    </a:lnTo>
                    <a:lnTo>
                      <a:pt x="0" y="12"/>
                    </a:lnTo>
                    <a:lnTo>
                      <a:pt x="6" y="18"/>
                    </a:lnTo>
                    <a:lnTo>
                      <a:pt x="12" y="18"/>
                    </a:lnTo>
                    <a:lnTo>
                      <a:pt x="12" y="12"/>
                    </a:lnTo>
                    <a:lnTo>
                      <a:pt x="18"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7" name="Freeform 1202"/>
              <p:cNvSpPr>
                <a:spLocks/>
              </p:cNvSpPr>
              <p:nvPr/>
            </p:nvSpPr>
            <p:spPr bwMode="auto">
              <a:xfrm>
                <a:off x="4268" y="2003"/>
                <a:ext cx="18" cy="18"/>
              </a:xfrm>
              <a:custGeom>
                <a:avLst/>
                <a:gdLst>
                  <a:gd name="T0" fmla="*/ 0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2 h 18"/>
                  <a:gd name="T16" fmla="*/ 12 w 18"/>
                  <a:gd name="T17" fmla="*/ 12 h 18"/>
                  <a:gd name="T18" fmla="*/ 18 w 18"/>
                  <a:gd name="T19" fmla="*/ 12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6"/>
                    </a:lnTo>
                    <a:lnTo>
                      <a:pt x="0" y="12"/>
                    </a:lnTo>
                    <a:lnTo>
                      <a:pt x="0" y="18"/>
                    </a:lnTo>
                    <a:lnTo>
                      <a:pt x="6" y="18"/>
                    </a:lnTo>
                    <a:lnTo>
                      <a:pt x="12" y="18"/>
                    </a:lnTo>
                    <a:lnTo>
                      <a:pt x="12" y="12"/>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8" name="Freeform 1203"/>
              <p:cNvSpPr>
                <a:spLocks/>
              </p:cNvSpPr>
              <p:nvPr/>
            </p:nvSpPr>
            <p:spPr bwMode="auto">
              <a:xfrm>
                <a:off x="4268" y="2003"/>
                <a:ext cx="18" cy="18"/>
              </a:xfrm>
              <a:custGeom>
                <a:avLst/>
                <a:gdLst>
                  <a:gd name="T0" fmla="*/ 0 w 18"/>
                  <a:gd name="T1" fmla="*/ 6 h 18"/>
                  <a:gd name="T2" fmla="*/ 0 w 18"/>
                  <a:gd name="T3" fmla="*/ 6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2 h 18"/>
                  <a:gd name="T16" fmla="*/ 12 w 18"/>
                  <a:gd name="T17" fmla="*/ 12 h 18"/>
                  <a:gd name="T18" fmla="*/ 18 w 18"/>
                  <a:gd name="T19" fmla="*/ 12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6"/>
                    </a:lnTo>
                    <a:lnTo>
                      <a:pt x="0" y="12"/>
                    </a:lnTo>
                    <a:lnTo>
                      <a:pt x="0" y="18"/>
                    </a:lnTo>
                    <a:lnTo>
                      <a:pt x="6" y="18"/>
                    </a:lnTo>
                    <a:lnTo>
                      <a:pt x="12" y="18"/>
                    </a:lnTo>
                    <a:lnTo>
                      <a:pt x="12" y="12"/>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69" name="Freeform 1204"/>
              <p:cNvSpPr>
                <a:spLocks/>
              </p:cNvSpPr>
              <p:nvPr/>
            </p:nvSpPr>
            <p:spPr bwMode="auto">
              <a:xfrm>
                <a:off x="4250" y="2009"/>
                <a:ext cx="18" cy="18"/>
              </a:xfrm>
              <a:custGeom>
                <a:avLst/>
                <a:gdLst>
                  <a:gd name="T0" fmla="*/ 0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2 h 18"/>
                  <a:gd name="T16" fmla="*/ 12 w 18"/>
                  <a:gd name="T17" fmla="*/ 12 h 18"/>
                  <a:gd name="T18" fmla="*/ 18 w 18"/>
                  <a:gd name="T19" fmla="*/ 6 h 18"/>
                  <a:gd name="T20" fmla="*/ 12 w 18"/>
                  <a:gd name="T21" fmla="*/ 6 h 18"/>
                  <a:gd name="T22" fmla="*/ 12 w 18"/>
                  <a:gd name="T23" fmla="*/ 0 h 18"/>
                  <a:gd name="T24" fmla="*/ 12 w 18"/>
                  <a:gd name="T25" fmla="*/ 0 h 18"/>
                  <a:gd name="T26" fmla="*/ 6 w 18"/>
                  <a:gd name="T27" fmla="*/ 0 h 18"/>
                  <a:gd name="T28" fmla="*/ 0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0"/>
                    </a:moveTo>
                    <a:lnTo>
                      <a:pt x="0" y="6"/>
                    </a:lnTo>
                    <a:lnTo>
                      <a:pt x="0" y="12"/>
                    </a:lnTo>
                    <a:lnTo>
                      <a:pt x="6" y="18"/>
                    </a:lnTo>
                    <a:lnTo>
                      <a:pt x="12" y="18"/>
                    </a:lnTo>
                    <a:lnTo>
                      <a:pt x="12" y="12"/>
                    </a:lnTo>
                    <a:lnTo>
                      <a:pt x="18" y="6"/>
                    </a:lnTo>
                    <a:lnTo>
                      <a:pt x="12"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0" name="Freeform 1205"/>
              <p:cNvSpPr>
                <a:spLocks/>
              </p:cNvSpPr>
              <p:nvPr/>
            </p:nvSpPr>
            <p:spPr bwMode="auto">
              <a:xfrm>
                <a:off x="4250" y="2009"/>
                <a:ext cx="18" cy="18"/>
              </a:xfrm>
              <a:custGeom>
                <a:avLst/>
                <a:gdLst>
                  <a:gd name="T0" fmla="*/ 0 w 18"/>
                  <a:gd name="T1" fmla="*/ 0 h 18"/>
                  <a:gd name="T2" fmla="*/ 0 w 18"/>
                  <a:gd name="T3" fmla="*/ 6 h 18"/>
                  <a:gd name="T4" fmla="*/ 0 w 18"/>
                  <a:gd name="T5" fmla="*/ 12 h 18"/>
                  <a:gd name="T6" fmla="*/ 0 w 18"/>
                  <a:gd name="T7" fmla="*/ 12 h 18"/>
                  <a:gd name="T8" fmla="*/ 0 w 18"/>
                  <a:gd name="T9" fmla="*/ 12 h 18"/>
                  <a:gd name="T10" fmla="*/ 6 w 18"/>
                  <a:gd name="T11" fmla="*/ 18 h 18"/>
                  <a:gd name="T12" fmla="*/ 12 w 18"/>
                  <a:gd name="T13" fmla="*/ 18 h 18"/>
                  <a:gd name="T14" fmla="*/ 12 w 18"/>
                  <a:gd name="T15" fmla="*/ 12 h 18"/>
                  <a:gd name="T16" fmla="*/ 12 w 18"/>
                  <a:gd name="T17" fmla="*/ 12 h 18"/>
                  <a:gd name="T18" fmla="*/ 18 w 18"/>
                  <a:gd name="T19" fmla="*/ 6 h 18"/>
                  <a:gd name="T20" fmla="*/ 12 w 18"/>
                  <a:gd name="T21" fmla="*/ 6 h 18"/>
                  <a:gd name="T22" fmla="*/ 12 w 18"/>
                  <a:gd name="T23" fmla="*/ 0 h 18"/>
                  <a:gd name="T24" fmla="*/ 12 w 18"/>
                  <a:gd name="T25" fmla="*/ 0 h 18"/>
                  <a:gd name="T26" fmla="*/ 6 w 18"/>
                  <a:gd name="T27" fmla="*/ 0 h 18"/>
                  <a:gd name="T28" fmla="*/ 0 w 18"/>
                  <a:gd name="T29" fmla="*/ 0 h 18"/>
                  <a:gd name="T30" fmla="*/ 0 w 18"/>
                  <a:gd name="T31" fmla="*/ 0 h 18"/>
                  <a:gd name="T32" fmla="*/ 0 w 18"/>
                  <a:gd name="T33" fmla="*/ 0 h 18"/>
                  <a:gd name="T34" fmla="*/ 0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0"/>
                    </a:moveTo>
                    <a:lnTo>
                      <a:pt x="0" y="6"/>
                    </a:lnTo>
                    <a:lnTo>
                      <a:pt x="0" y="12"/>
                    </a:lnTo>
                    <a:lnTo>
                      <a:pt x="6" y="18"/>
                    </a:lnTo>
                    <a:lnTo>
                      <a:pt x="12" y="18"/>
                    </a:lnTo>
                    <a:lnTo>
                      <a:pt x="12" y="12"/>
                    </a:lnTo>
                    <a:lnTo>
                      <a:pt x="18" y="6"/>
                    </a:lnTo>
                    <a:lnTo>
                      <a:pt x="12"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1" name="Freeform 1206"/>
              <p:cNvSpPr>
                <a:spLocks/>
              </p:cNvSpPr>
              <p:nvPr/>
            </p:nvSpPr>
            <p:spPr bwMode="auto">
              <a:xfrm>
                <a:off x="4226" y="2009"/>
                <a:ext cx="18" cy="18"/>
              </a:xfrm>
              <a:custGeom>
                <a:avLst/>
                <a:gdLst>
                  <a:gd name="T0" fmla="*/ 6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12"/>
                    </a:lnTo>
                    <a:lnTo>
                      <a:pt x="6" y="18"/>
                    </a:lnTo>
                    <a:lnTo>
                      <a:pt x="12" y="18"/>
                    </a:lnTo>
                    <a:lnTo>
                      <a:pt x="18" y="18"/>
                    </a:lnTo>
                    <a:lnTo>
                      <a:pt x="18" y="12"/>
                    </a:lnTo>
                    <a:lnTo>
                      <a:pt x="18"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2" name="Freeform 1207"/>
              <p:cNvSpPr>
                <a:spLocks/>
              </p:cNvSpPr>
              <p:nvPr/>
            </p:nvSpPr>
            <p:spPr bwMode="auto">
              <a:xfrm>
                <a:off x="4226" y="2009"/>
                <a:ext cx="18" cy="18"/>
              </a:xfrm>
              <a:custGeom>
                <a:avLst/>
                <a:gdLst>
                  <a:gd name="T0" fmla="*/ 6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12"/>
                    </a:lnTo>
                    <a:lnTo>
                      <a:pt x="6" y="18"/>
                    </a:lnTo>
                    <a:lnTo>
                      <a:pt x="12" y="18"/>
                    </a:lnTo>
                    <a:lnTo>
                      <a:pt x="18" y="18"/>
                    </a:lnTo>
                    <a:lnTo>
                      <a:pt x="18" y="12"/>
                    </a:lnTo>
                    <a:lnTo>
                      <a:pt x="18"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3" name="Freeform 1208"/>
              <p:cNvSpPr>
                <a:spLocks/>
              </p:cNvSpPr>
              <p:nvPr/>
            </p:nvSpPr>
            <p:spPr bwMode="auto">
              <a:xfrm>
                <a:off x="4250" y="2141"/>
                <a:ext cx="18" cy="18"/>
              </a:xfrm>
              <a:custGeom>
                <a:avLst/>
                <a:gdLst>
                  <a:gd name="T0" fmla="*/ 0 w 18"/>
                  <a:gd name="T1" fmla="*/ 6 h 18"/>
                  <a:gd name="T2" fmla="*/ 0 w 18"/>
                  <a:gd name="T3" fmla="*/ 12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8 h 18"/>
                  <a:gd name="T16" fmla="*/ 12 w 18"/>
                  <a:gd name="T17" fmla="*/ 18 h 18"/>
                  <a:gd name="T18" fmla="*/ 18 w 18"/>
                  <a:gd name="T19" fmla="*/ 12 h 18"/>
                  <a:gd name="T20" fmla="*/ 12 w 18"/>
                  <a:gd name="T21" fmla="*/ 6 h 18"/>
                  <a:gd name="T22" fmla="*/ 12 w 18"/>
                  <a:gd name="T23" fmla="*/ 6 h 18"/>
                  <a:gd name="T24" fmla="*/ 12 w 18"/>
                  <a:gd name="T25" fmla="*/ 6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4" name="Freeform 1209"/>
              <p:cNvSpPr>
                <a:spLocks/>
              </p:cNvSpPr>
              <p:nvPr/>
            </p:nvSpPr>
            <p:spPr bwMode="auto">
              <a:xfrm>
                <a:off x="4250" y="2141"/>
                <a:ext cx="18" cy="18"/>
              </a:xfrm>
              <a:custGeom>
                <a:avLst/>
                <a:gdLst>
                  <a:gd name="T0" fmla="*/ 0 w 18"/>
                  <a:gd name="T1" fmla="*/ 6 h 18"/>
                  <a:gd name="T2" fmla="*/ 0 w 18"/>
                  <a:gd name="T3" fmla="*/ 12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8 h 18"/>
                  <a:gd name="T16" fmla="*/ 12 w 18"/>
                  <a:gd name="T17" fmla="*/ 18 h 18"/>
                  <a:gd name="T18" fmla="*/ 18 w 18"/>
                  <a:gd name="T19" fmla="*/ 12 h 18"/>
                  <a:gd name="T20" fmla="*/ 12 w 18"/>
                  <a:gd name="T21" fmla="*/ 6 h 18"/>
                  <a:gd name="T22" fmla="*/ 12 w 18"/>
                  <a:gd name="T23" fmla="*/ 6 h 18"/>
                  <a:gd name="T24" fmla="*/ 12 w 18"/>
                  <a:gd name="T25" fmla="*/ 6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5" name="Freeform 1210"/>
              <p:cNvSpPr>
                <a:spLocks/>
              </p:cNvSpPr>
              <p:nvPr/>
            </p:nvSpPr>
            <p:spPr bwMode="auto">
              <a:xfrm>
                <a:off x="4232" y="2147"/>
                <a:ext cx="18" cy="12"/>
              </a:xfrm>
              <a:custGeom>
                <a:avLst/>
                <a:gdLst>
                  <a:gd name="T0" fmla="*/ 6 w 18"/>
                  <a:gd name="T1" fmla="*/ 0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6" y="12"/>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76" name="Freeform 1211"/>
              <p:cNvSpPr>
                <a:spLocks/>
              </p:cNvSpPr>
              <p:nvPr/>
            </p:nvSpPr>
            <p:spPr bwMode="auto">
              <a:xfrm>
                <a:off x="4232" y="2147"/>
                <a:ext cx="18" cy="12"/>
              </a:xfrm>
              <a:custGeom>
                <a:avLst/>
                <a:gdLst>
                  <a:gd name="T0" fmla="*/ 6 w 18"/>
                  <a:gd name="T1" fmla="*/ 0 h 12"/>
                  <a:gd name="T2" fmla="*/ 0 w 18"/>
                  <a:gd name="T3" fmla="*/ 6 h 12"/>
                  <a:gd name="T4" fmla="*/ 6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6" y="12"/>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32" name="Group 1212"/>
            <p:cNvGrpSpPr>
              <a:grpSpLocks/>
            </p:cNvGrpSpPr>
            <p:nvPr/>
          </p:nvGrpSpPr>
          <p:grpSpPr bwMode="auto">
            <a:xfrm>
              <a:off x="1994" y="1427"/>
              <a:ext cx="2412" cy="1668"/>
              <a:chOff x="1994" y="1427"/>
              <a:chExt cx="2412" cy="1668"/>
            </a:xfrm>
          </p:grpSpPr>
          <p:sp>
            <p:nvSpPr>
              <p:cNvPr id="17677" name="Freeform 1213"/>
              <p:cNvSpPr>
                <a:spLocks/>
              </p:cNvSpPr>
              <p:nvPr/>
            </p:nvSpPr>
            <p:spPr bwMode="auto">
              <a:xfrm>
                <a:off x="4214" y="2153"/>
                <a:ext cx="18" cy="18"/>
              </a:xfrm>
              <a:custGeom>
                <a:avLst/>
                <a:gdLst>
                  <a:gd name="T0" fmla="*/ 6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6"/>
                    </a:lnTo>
                    <a:lnTo>
                      <a:pt x="0" y="12"/>
                    </a:lnTo>
                    <a:lnTo>
                      <a:pt x="6" y="12"/>
                    </a:lnTo>
                    <a:lnTo>
                      <a:pt x="12" y="18"/>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8" name="Freeform 1214"/>
              <p:cNvSpPr>
                <a:spLocks/>
              </p:cNvSpPr>
              <p:nvPr/>
            </p:nvSpPr>
            <p:spPr bwMode="auto">
              <a:xfrm>
                <a:off x="4214" y="2153"/>
                <a:ext cx="18" cy="18"/>
              </a:xfrm>
              <a:custGeom>
                <a:avLst/>
                <a:gdLst>
                  <a:gd name="T0" fmla="*/ 6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6"/>
                    </a:lnTo>
                    <a:lnTo>
                      <a:pt x="0" y="12"/>
                    </a:lnTo>
                    <a:lnTo>
                      <a:pt x="6" y="12"/>
                    </a:lnTo>
                    <a:lnTo>
                      <a:pt x="12" y="18"/>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9" name="Freeform 1215"/>
              <p:cNvSpPr>
                <a:spLocks/>
              </p:cNvSpPr>
              <p:nvPr/>
            </p:nvSpPr>
            <p:spPr bwMode="auto">
              <a:xfrm>
                <a:off x="4196" y="2159"/>
                <a:ext cx="18" cy="12"/>
              </a:xfrm>
              <a:custGeom>
                <a:avLst/>
                <a:gdLst>
                  <a:gd name="T0" fmla="*/ 6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0" y="12"/>
                    </a:lnTo>
                    <a:lnTo>
                      <a:pt x="6" y="12"/>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0" name="Freeform 1216"/>
              <p:cNvSpPr>
                <a:spLocks/>
              </p:cNvSpPr>
              <p:nvPr/>
            </p:nvSpPr>
            <p:spPr bwMode="auto">
              <a:xfrm>
                <a:off x="4196" y="2159"/>
                <a:ext cx="18" cy="12"/>
              </a:xfrm>
              <a:custGeom>
                <a:avLst/>
                <a:gdLst>
                  <a:gd name="T0" fmla="*/ 6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2 w 18"/>
                  <a:gd name="T13" fmla="*/ 12 h 12"/>
                  <a:gd name="T14" fmla="*/ 18 w 18"/>
                  <a:gd name="T15" fmla="*/ 12 h 12"/>
                  <a:gd name="T16" fmla="*/ 18 w 18"/>
                  <a:gd name="T17" fmla="*/ 12 h 12"/>
                  <a:gd name="T18" fmla="*/ 18 w 18"/>
                  <a:gd name="T19" fmla="*/ 6 h 12"/>
                  <a:gd name="T20" fmla="*/ 18 w 18"/>
                  <a:gd name="T21" fmla="*/ 0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0" y="12"/>
                    </a:lnTo>
                    <a:lnTo>
                      <a:pt x="6" y="12"/>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1" name="Freeform 1217"/>
              <p:cNvSpPr>
                <a:spLocks/>
              </p:cNvSpPr>
              <p:nvPr/>
            </p:nvSpPr>
            <p:spPr bwMode="auto">
              <a:xfrm>
                <a:off x="4178" y="2159"/>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6"/>
                    </a:lnTo>
                    <a:lnTo>
                      <a:pt x="0" y="12"/>
                    </a:lnTo>
                    <a:lnTo>
                      <a:pt x="6" y="18"/>
                    </a:lnTo>
                    <a:lnTo>
                      <a:pt x="12" y="18"/>
                    </a:lnTo>
                    <a:lnTo>
                      <a:pt x="18"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2" name="Freeform 1218"/>
              <p:cNvSpPr>
                <a:spLocks/>
              </p:cNvSpPr>
              <p:nvPr/>
            </p:nvSpPr>
            <p:spPr bwMode="auto">
              <a:xfrm>
                <a:off x="4178" y="2159"/>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6"/>
                    </a:lnTo>
                    <a:lnTo>
                      <a:pt x="0" y="12"/>
                    </a:lnTo>
                    <a:lnTo>
                      <a:pt x="6" y="18"/>
                    </a:lnTo>
                    <a:lnTo>
                      <a:pt x="12" y="18"/>
                    </a:lnTo>
                    <a:lnTo>
                      <a:pt x="18"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3" name="Freeform 1219"/>
              <p:cNvSpPr>
                <a:spLocks/>
              </p:cNvSpPr>
              <p:nvPr/>
            </p:nvSpPr>
            <p:spPr bwMode="auto">
              <a:xfrm>
                <a:off x="4364" y="215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2"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4" name="Freeform 1220"/>
              <p:cNvSpPr>
                <a:spLocks/>
              </p:cNvSpPr>
              <p:nvPr/>
            </p:nvSpPr>
            <p:spPr bwMode="auto">
              <a:xfrm>
                <a:off x="4364" y="215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8 h 18"/>
                  <a:gd name="T16" fmla="*/ 18 w 18"/>
                  <a:gd name="T17" fmla="*/ 18 h 18"/>
                  <a:gd name="T18" fmla="*/ 18 w 18"/>
                  <a:gd name="T19" fmla="*/ 12 h 18"/>
                  <a:gd name="T20" fmla="*/ 18 w 18"/>
                  <a:gd name="T21" fmla="*/ 6 h 18"/>
                  <a:gd name="T22" fmla="*/ 12 w 18"/>
                  <a:gd name="T23" fmla="*/ 6 h 18"/>
                  <a:gd name="T24" fmla="*/ 12 w 18"/>
                  <a:gd name="T25" fmla="*/ 6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2"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5" name="Freeform 1221"/>
              <p:cNvSpPr>
                <a:spLocks/>
              </p:cNvSpPr>
              <p:nvPr/>
            </p:nvSpPr>
            <p:spPr bwMode="auto">
              <a:xfrm>
                <a:off x="4346" y="2165"/>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6"/>
                    </a:ln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6" name="Freeform 1222"/>
              <p:cNvSpPr>
                <a:spLocks/>
              </p:cNvSpPr>
              <p:nvPr/>
            </p:nvSpPr>
            <p:spPr bwMode="auto">
              <a:xfrm>
                <a:off x="4346" y="2165"/>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12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6"/>
                    </a:ln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7" name="Freeform 1223"/>
              <p:cNvSpPr>
                <a:spLocks/>
              </p:cNvSpPr>
              <p:nvPr/>
            </p:nvSpPr>
            <p:spPr bwMode="auto">
              <a:xfrm>
                <a:off x="4328" y="2171"/>
                <a:ext cx="18" cy="12"/>
              </a:xfrm>
              <a:custGeom>
                <a:avLst/>
                <a:gdLst>
                  <a:gd name="T0" fmla="*/ 0 w 18"/>
                  <a:gd name="T1" fmla="*/ 0 h 12"/>
                  <a:gd name="T2" fmla="*/ 0 w 18"/>
                  <a:gd name="T3" fmla="*/ 6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8" name="Freeform 1224"/>
              <p:cNvSpPr>
                <a:spLocks/>
              </p:cNvSpPr>
              <p:nvPr/>
            </p:nvSpPr>
            <p:spPr bwMode="auto">
              <a:xfrm>
                <a:off x="4328" y="2171"/>
                <a:ext cx="18" cy="12"/>
              </a:xfrm>
              <a:custGeom>
                <a:avLst/>
                <a:gdLst>
                  <a:gd name="T0" fmla="*/ 0 w 18"/>
                  <a:gd name="T1" fmla="*/ 0 h 12"/>
                  <a:gd name="T2" fmla="*/ 0 w 18"/>
                  <a:gd name="T3" fmla="*/ 6 h 12"/>
                  <a:gd name="T4" fmla="*/ 0 w 18"/>
                  <a:gd name="T5" fmla="*/ 6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8 w 18"/>
                  <a:gd name="T21" fmla="*/ 6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89" name="Freeform 1225"/>
              <p:cNvSpPr>
                <a:spLocks/>
              </p:cNvSpPr>
              <p:nvPr/>
            </p:nvSpPr>
            <p:spPr bwMode="auto">
              <a:xfrm>
                <a:off x="4334" y="2123"/>
                <a:ext cx="18" cy="18"/>
              </a:xfrm>
              <a:custGeom>
                <a:avLst/>
                <a:gdLst>
                  <a:gd name="T0" fmla="*/ 6 w 18"/>
                  <a:gd name="T1" fmla="*/ 6 h 18"/>
                  <a:gd name="T2" fmla="*/ 0 w 18"/>
                  <a:gd name="T3" fmla="*/ 6 h 18"/>
                  <a:gd name="T4" fmla="*/ 6 w 18"/>
                  <a:gd name="T5" fmla="*/ 12 h 18"/>
                  <a:gd name="T6" fmla="*/ 6 w 18"/>
                  <a:gd name="T7" fmla="*/ 18 h 18"/>
                  <a:gd name="T8" fmla="*/ 6 w 18"/>
                  <a:gd name="T9" fmla="*/ 18 h 18"/>
                  <a:gd name="T10" fmla="*/ 12 w 18"/>
                  <a:gd name="T11" fmla="*/ 18 h 18"/>
                  <a:gd name="T12" fmla="*/ 18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6 h 18"/>
                  <a:gd name="T32" fmla="*/ 6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6"/>
                    </a:moveTo>
                    <a:lnTo>
                      <a:pt x="0" y="6"/>
                    </a:lnTo>
                    <a:lnTo>
                      <a:pt x="6" y="12"/>
                    </a:lnTo>
                    <a:lnTo>
                      <a:pt x="6" y="18"/>
                    </a:lnTo>
                    <a:lnTo>
                      <a:pt x="12" y="18"/>
                    </a:lnTo>
                    <a:lnTo>
                      <a:pt x="18" y="18"/>
                    </a:lnTo>
                    <a:lnTo>
                      <a:pt x="18" y="12"/>
                    </a:lnTo>
                    <a:lnTo>
                      <a:pt x="18" y="6"/>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0" name="Freeform 1226"/>
              <p:cNvSpPr>
                <a:spLocks/>
              </p:cNvSpPr>
              <p:nvPr/>
            </p:nvSpPr>
            <p:spPr bwMode="auto">
              <a:xfrm>
                <a:off x="4334" y="2123"/>
                <a:ext cx="18" cy="18"/>
              </a:xfrm>
              <a:custGeom>
                <a:avLst/>
                <a:gdLst>
                  <a:gd name="T0" fmla="*/ 6 w 18"/>
                  <a:gd name="T1" fmla="*/ 6 h 18"/>
                  <a:gd name="T2" fmla="*/ 0 w 18"/>
                  <a:gd name="T3" fmla="*/ 6 h 18"/>
                  <a:gd name="T4" fmla="*/ 6 w 18"/>
                  <a:gd name="T5" fmla="*/ 12 h 18"/>
                  <a:gd name="T6" fmla="*/ 6 w 18"/>
                  <a:gd name="T7" fmla="*/ 18 h 18"/>
                  <a:gd name="T8" fmla="*/ 6 w 18"/>
                  <a:gd name="T9" fmla="*/ 18 h 18"/>
                  <a:gd name="T10" fmla="*/ 12 w 18"/>
                  <a:gd name="T11" fmla="*/ 18 h 18"/>
                  <a:gd name="T12" fmla="*/ 18 w 18"/>
                  <a:gd name="T13" fmla="*/ 18 h 18"/>
                  <a:gd name="T14" fmla="*/ 18 w 18"/>
                  <a:gd name="T15" fmla="*/ 18 h 18"/>
                  <a:gd name="T16" fmla="*/ 18 w 18"/>
                  <a:gd name="T17" fmla="*/ 18 h 18"/>
                  <a:gd name="T18" fmla="*/ 18 w 18"/>
                  <a:gd name="T19" fmla="*/ 12 h 18"/>
                  <a:gd name="T20" fmla="*/ 18 w 18"/>
                  <a:gd name="T21" fmla="*/ 6 h 18"/>
                  <a:gd name="T22" fmla="*/ 18 w 18"/>
                  <a:gd name="T23" fmla="*/ 6 h 18"/>
                  <a:gd name="T24" fmla="*/ 18 w 18"/>
                  <a:gd name="T25" fmla="*/ 6 h 18"/>
                  <a:gd name="T26" fmla="*/ 12 w 18"/>
                  <a:gd name="T27" fmla="*/ 0 h 18"/>
                  <a:gd name="T28" fmla="*/ 6 w 18"/>
                  <a:gd name="T29" fmla="*/ 0 h 18"/>
                  <a:gd name="T30" fmla="*/ 6 w 18"/>
                  <a:gd name="T31" fmla="*/ 6 h 18"/>
                  <a:gd name="T32" fmla="*/ 6 w 18"/>
                  <a:gd name="T33" fmla="*/ 6 h 18"/>
                  <a:gd name="T34" fmla="*/ 6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6"/>
                    </a:moveTo>
                    <a:lnTo>
                      <a:pt x="0" y="6"/>
                    </a:lnTo>
                    <a:lnTo>
                      <a:pt x="6" y="12"/>
                    </a:lnTo>
                    <a:lnTo>
                      <a:pt x="6" y="18"/>
                    </a:lnTo>
                    <a:lnTo>
                      <a:pt x="12" y="18"/>
                    </a:lnTo>
                    <a:lnTo>
                      <a:pt x="18" y="18"/>
                    </a:lnTo>
                    <a:lnTo>
                      <a:pt x="18" y="12"/>
                    </a:lnTo>
                    <a:lnTo>
                      <a:pt x="18" y="6"/>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1" name="Freeform 1227"/>
              <p:cNvSpPr>
                <a:spLocks/>
              </p:cNvSpPr>
              <p:nvPr/>
            </p:nvSpPr>
            <p:spPr bwMode="auto">
              <a:xfrm>
                <a:off x="4316" y="2129"/>
                <a:ext cx="18" cy="18"/>
              </a:xfrm>
              <a:custGeom>
                <a:avLst/>
                <a:gdLst>
                  <a:gd name="T0" fmla="*/ 6 w 18"/>
                  <a:gd name="T1" fmla="*/ 0 h 18"/>
                  <a:gd name="T2" fmla="*/ 0 w 18"/>
                  <a:gd name="T3" fmla="*/ 6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6" y="0"/>
                    </a:moveTo>
                    <a:lnTo>
                      <a:pt x="0" y="6"/>
                    </a:lnTo>
                    <a:lnTo>
                      <a:pt x="0" y="12"/>
                    </a:lnTo>
                    <a:lnTo>
                      <a:pt x="6" y="18"/>
                    </a:lnTo>
                    <a:lnTo>
                      <a:pt x="12" y="18"/>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2" name="Freeform 1228"/>
              <p:cNvSpPr>
                <a:spLocks/>
              </p:cNvSpPr>
              <p:nvPr/>
            </p:nvSpPr>
            <p:spPr bwMode="auto">
              <a:xfrm>
                <a:off x="4316" y="2129"/>
                <a:ext cx="18" cy="18"/>
              </a:xfrm>
              <a:custGeom>
                <a:avLst/>
                <a:gdLst>
                  <a:gd name="T0" fmla="*/ 6 w 18"/>
                  <a:gd name="T1" fmla="*/ 0 h 18"/>
                  <a:gd name="T2" fmla="*/ 0 w 18"/>
                  <a:gd name="T3" fmla="*/ 6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0 h 18"/>
                  <a:gd name="T30" fmla="*/ 6 w 18"/>
                  <a:gd name="T31" fmla="*/ 0 h 18"/>
                  <a:gd name="T32" fmla="*/ 6 w 18"/>
                  <a:gd name="T33" fmla="*/ 0 h 18"/>
                  <a:gd name="T34" fmla="*/ 6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6" y="0"/>
                    </a:moveTo>
                    <a:lnTo>
                      <a:pt x="0" y="6"/>
                    </a:lnTo>
                    <a:lnTo>
                      <a:pt x="0" y="12"/>
                    </a:lnTo>
                    <a:lnTo>
                      <a:pt x="6" y="18"/>
                    </a:lnTo>
                    <a:lnTo>
                      <a:pt x="12" y="18"/>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3" name="Freeform 1229"/>
              <p:cNvSpPr>
                <a:spLocks/>
              </p:cNvSpPr>
              <p:nvPr/>
            </p:nvSpPr>
            <p:spPr bwMode="auto">
              <a:xfrm>
                <a:off x="4298" y="2135"/>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8 w 18"/>
                  <a:gd name="T15" fmla="*/ 12 h 12"/>
                  <a:gd name="T16" fmla="*/ 18 w 18"/>
                  <a:gd name="T17" fmla="*/ 12 h 12"/>
                  <a:gd name="T18" fmla="*/ 18 w 18"/>
                  <a:gd name="T19" fmla="*/ 6 h 12"/>
                  <a:gd name="T20" fmla="*/ 18 w 18"/>
                  <a:gd name="T21" fmla="*/ 6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0"/>
                    </a:moveTo>
                    <a:lnTo>
                      <a:pt x="0" y="6"/>
                    </a:lnTo>
                    <a:lnTo>
                      <a:pt x="6" y="12"/>
                    </a:lnTo>
                    <a:lnTo>
                      <a:pt x="12" y="12"/>
                    </a:lnTo>
                    <a:lnTo>
                      <a:pt x="18" y="12"/>
                    </a:lnTo>
                    <a:lnTo>
                      <a:pt x="18" y="6"/>
                    </a:lnTo>
                    <a:lnTo>
                      <a:pt x="18" y="0"/>
                    </a:lnTo>
                    <a:lnTo>
                      <a:pt x="12" y="0"/>
                    </a:lnTo>
                    <a:lnTo>
                      <a:pt x="6"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4" name="Freeform 1230"/>
              <p:cNvSpPr>
                <a:spLocks/>
              </p:cNvSpPr>
              <p:nvPr/>
            </p:nvSpPr>
            <p:spPr bwMode="auto">
              <a:xfrm>
                <a:off x="4298" y="2135"/>
                <a:ext cx="18" cy="12"/>
              </a:xfrm>
              <a:custGeom>
                <a:avLst/>
                <a:gdLst>
                  <a:gd name="T0" fmla="*/ 6 w 18"/>
                  <a:gd name="T1" fmla="*/ 0 h 12"/>
                  <a:gd name="T2" fmla="*/ 0 w 18"/>
                  <a:gd name="T3" fmla="*/ 6 h 12"/>
                  <a:gd name="T4" fmla="*/ 0 w 18"/>
                  <a:gd name="T5" fmla="*/ 6 h 12"/>
                  <a:gd name="T6" fmla="*/ 6 w 18"/>
                  <a:gd name="T7" fmla="*/ 12 h 12"/>
                  <a:gd name="T8" fmla="*/ 6 w 18"/>
                  <a:gd name="T9" fmla="*/ 12 h 12"/>
                  <a:gd name="T10" fmla="*/ 6 w 18"/>
                  <a:gd name="T11" fmla="*/ 12 h 12"/>
                  <a:gd name="T12" fmla="*/ 12 w 18"/>
                  <a:gd name="T13" fmla="*/ 12 h 12"/>
                  <a:gd name="T14" fmla="*/ 18 w 18"/>
                  <a:gd name="T15" fmla="*/ 12 h 12"/>
                  <a:gd name="T16" fmla="*/ 18 w 18"/>
                  <a:gd name="T17" fmla="*/ 12 h 12"/>
                  <a:gd name="T18" fmla="*/ 18 w 18"/>
                  <a:gd name="T19" fmla="*/ 6 h 12"/>
                  <a:gd name="T20" fmla="*/ 18 w 18"/>
                  <a:gd name="T21" fmla="*/ 6 h 12"/>
                  <a:gd name="T22" fmla="*/ 18 w 18"/>
                  <a:gd name="T23" fmla="*/ 0 h 12"/>
                  <a:gd name="T24" fmla="*/ 18 w 18"/>
                  <a:gd name="T25" fmla="*/ 0 h 12"/>
                  <a:gd name="T26" fmla="*/ 12 w 18"/>
                  <a:gd name="T27" fmla="*/ 0 h 12"/>
                  <a:gd name="T28" fmla="*/ 6 w 18"/>
                  <a:gd name="T29" fmla="*/ 0 h 12"/>
                  <a:gd name="T30" fmla="*/ 6 w 18"/>
                  <a:gd name="T31" fmla="*/ 0 h 12"/>
                  <a:gd name="T32" fmla="*/ 6 w 18"/>
                  <a:gd name="T33" fmla="*/ 0 h 12"/>
                  <a:gd name="T34" fmla="*/ 6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6" y="0"/>
                    </a:moveTo>
                    <a:lnTo>
                      <a:pt x="0" y="6"/>
                    </a:lnTo>
                    <a:lnTo>
                      <a:pt x="6" y="12"/>
                    </a:lnTo>
                    <a:lnTo>
                      <a:pt x="12" y="12"/>
                    </a:lnTo>
                    <a:lnTo>
                      <a:pt x="18" y="12"/>
                    </a:lnTo>
                    <a:lnTo>
                      <a:pt x="18" y="6"/>
                    </a:lnTo>
                    <a:lnTo>
                      <a:pt x="18" y="0"/>
                    </a:lnTo>
                    <a:lnTo>
                      <a:pt x="12" y="0"/>
                    </a:lnTo>
                    <a:lnTo>
                      <a:pt x="6"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5" name="Freeform 1231"/>
              <p:cNvSpPr>
                <a:spLocks/>
              </p:cNvSpPr>
              <p:nvPr/>
            </p:nvSpPr>
            <p:spPr bwMode="auto">
              <a:xfrm>
                <a:off x="3932" y="1427"/>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6" name="Freeform 1232"/>
              <p:cNvSpPr>
                <a:spLocks/>
              </p:cNvSpPr>
              <p:nvPr/>
            </p:nvSpPr>
            <p:spPr bwMode="auto">
              <a:xfrm>
                <a:off x="3932" y="1427"/>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7" name="Freeform 1233"/>
              <p:cNvSpPr>
                <a:spLocks/>
              </p:cNvSpPr>
              <p:nvPr/>
            </p:nvSpPr>
            <p:spPr bwMode="auto">
              <a:xfrm>
                <a:off x="4352" y="200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8" name="Freeform 1234"/>
              <p:cNvSpPr>
                <a:spLocks/>
              </p:cNvSpPr>
              <p:nvPr/>
            </p:nvSpPr>
            <p:spPr bwMode="auto">
              <a:xfrm>
                <a:off x="4352" y="200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99" name="Freeform 1235"/>
              <p:cNvSpPr>
                <a:spLocks/>
              </p:cNvSpPr>
              <p:nvPr/>
            </p:nvSpPr>
            <p:spPr bwMode="auto">
              <a:xfrm>
                <a:off x="4334" y="2015"/>
                <a:ext cx="18" cy="18"/>
              </a:xfrm>
              <a:custGeom>
                <a:avLst/>
                <a:gdLst>
                  <a:gd name="T0" fmla="*/ 0 w 18"/>
                  <a:gd name="T1" fmla="*/ 6 h 18"/>
                  <a:gd name="T2" fmla="*/ 0 w 18"/>
                  <a:gd name="T3" fmla="*/ 12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2 h 18"/>
                  <a:gd name="T16" fmla="*/ 12 w 18"/>
                  <a:gd name="T17" fmla="*/ 12 h 18"/>
                  <a:gd name="T18" fmla="*/ 18 w 18"/>
                  <a:gd name="T19" fmla="*/ 6 h 18"/>
                  <a:gd name="T20" fmla="*/ 12 w 18"/>
                  <a:gd name="T21" fmla="*/ 6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2" y="12"/>
                    </a:lnTo>
                    <a:lnTo>
                      <a:pt x="18" y="6"/>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0" name="Freeform 1236"/>
              <p:cNvSpPr>
                <a:spLocks/>
              </p:cNvSpPr>
              <p:nvPr/>
            </p:nvSpPr>
            <p:spPr bwMode="auto">
              <a:xfrm>
                <a:off x="4334" y="2015"/>
                <a:ext cx="18" cy="18"/>
              </a:xfrm>
              <a:custGeom>
                <a:avLst/>
                <a:gdLst>
                  <a:gd name="T0" fmla="*/ 0 w 18"/>
                  <a:gd name="T1" fmla="*/ 6 h 18"/>
                  <a:gd name="T2" fmla="*/ 0 w 18"/>
                  <a:gd name="T3" fmla="*/ 12 h 18"/>
                  <a:gd name="T4" fmla="*/ 0 w 18"/>
                  <a:gd name="T5" fmla="*/ 12 h 18"/>
                  <a:gd name="T6" fmla="*/ 0 w 18"/>
                  <a:gd name="T7" fmla="*/ 18 h 18"/>
                  <a:gd name="T8" fmla="*/ 0 w 18"/>
                  <a:gd name="T9" fmla="*/ 18 h 18"/>
                  <a:gd name="T10" fmla="*/ 6 w 18"/>
                  <a:gd name="T11" fmla="*/ 18 h 18"/>
                  <a:gd name="T12" fmla="*/ 12 w 18"/>
                  <a:gd name="T13" fmla="*/ 18 h 18"/>
                  <a:gd name="T14" fmla="*/ 12 w 18"/>
                  <a:gd name="T15" fmla="*/ 12 h 18"/>
                  <a:gd name="T16" fmla="*/ 12 w 18"/>
                  <a:gd name="T17" fmla="*/ 12 h 18"/>
                  <a:gd name="T18" fmla="*/ 18 w 18"/>
                  <a:gd name="T19" fmla="*/ 6 h 18"/>
                  <a:gd name="T20" fmla="*/ 12 w 18"/>
                  <a:gd name="T21" fmla="*/ 6 h 18"/>
                  <a:gd name="T22" fmla="*/ 12 w 18"/>
                  <a:gd name="T23" fmla="*/ 0 h 18"/>
                  <a:gd name="T24" fmla="*/ 12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2" y="12"/>
                    </a:lnTo>
                    <a:lnTo>
                      <a:pt x="18" y="6"/>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1" name="Freeform 1237"/>
              <p:cNvSpPr>
                <a:spLocks/>
              </p:cNvSpPr>
              <p:nvPr/>
            </p:nvSpPr>
            <p:spPr bwMode="auto">
              <a:xfrm>
                <a:off x="4316" y="202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2" name="Freeform 1238"/>
              <p:cNvSpPr>
                <a:spLocks/>
              </p:cNvSpPr>
              <p:nvPr/>
            </p:nvSpPr>
            <p:spPr bwMode="auto">
              <a:xfrm>
                <a:off x="4316" y="202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3" name="Freeform 1239"/>
              <p:cNvSpPr>
                <a:spLocks/>
              </p:cNvSpPr>
              <p:nvPr/>
            </p:nvSpPr>
            <p:spPr bwMode="auto">
              <a:xfrm>
                <a:off x="4358" y="202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4" name="Freeform 1240"/>
              <p:cNvSpPr>
                <a:spLocks/>
              </p:cNvSpPr>
              <p:nvPr/>
            </p:nvSpPr>
            <p:spPr bwMode="auto">
              <a:xfrm>
                <a:off x="4358" y="202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12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5" name="Freeform 1241"/>
              <p:cNvSpPr>
                <a:spLocks/>
              </p:cNvSpPr>
              <p:nvPr/>
            </p:nvSpPr>
            <p:spPr bwMode="auto">
              <a:xfrm>
                <a:off x="4160" y="2027"/>
                <a:ext cx="18" cy="18"/>
              </a:xfrm>
              <a:custGeom>
                <a:avLst/>
                <a:gdLst>
                  <a:gd name="T0" fmla="*/ 18 w 18"/>
                  <a:gd name="T1" fmla="*/ 6 h 18"/>
                  <a:gd name="T2" fmla="*/ 18 w 18"/>
                  <a:gd name="T3" fmla="*/ 6 h 18"/>
                  <a:gd name="T4" fmla="*/ 18 w 18"/>
                  <a:gd name="T5" fmla="*/ 12 h 18"/>
                  <a:gd name="T6" fmla="*/ 18 w 18"/>
                  <a:gd name="T7" fmla="*/ 18 h 18"/>
                  <a:gd name="T8" fmla="*/ 18 w 18"/>
                  <a:gd name="T9" fmla="*/ 18 h 18"/>
                  <a:gd name="T10" fmla="*/ 12 w 18"/>
                  <a:gd name="T11" fmla="*/ 18 h 18"/>
                  <a:gd name="T12" fmla="*/ 6 w 18"/>
                  <a:gd name="T13" fmla="*/ 18 h 18"/>
                  <a:gd name="T14" fmla="*/ 0 w 18"/>
                  <a:gd name="T15" fmla="*/ 18 h 18"/>
                  <a:gd name="T16" fmla="*/ 0 w 18"/>
                  <a:gd name="T17" fmla="*/ 18 h 18"/>
                  <a:gd name="T18" fmla="*/ 0 w 18"/>
                  <a:gd name="T19" fmla="*/ 12 h 18"/>
                  <a:gd name="T20" fmla="*/ 0 w 18"/>
                  <a:gd name="T21" fmla="*/ 6 h 18"/>
                  <a:gd name="T22" fmla="*/ 0 w 18"/>
                  <a:gd name="T23" fmla="*/ 6 h 18"/>
                  <a:gd name="T24" fmla="*/ 0 w 18"/>
                  <a:gd name="T25" fmla="*/ 6 h 18"/>
                  <a:gd name="T26" fmla="*/ 6 w 18"/>
                  <a:gd name="T27" fmla="*/ 0 h 18"/>
                  <a:gd name="T28" fmla="*/ 12 w 18"/>
                  <a:gd name="T29" fmla="*/ 0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8" y="12"/>
                    </a:lnTo>
                    <a:lnTo>
                      <a:pt x="18" y="18"/>
                    </a:lnTo>
                    <a:lnTo>
                      <a:pt x="12" y="18"/>
                    </a:lnTo>
                    <a:lnTo>
                      <a:pt x="6" y="18"/>
                    </a:lnTo>
                    <a:lnTo>
                      <a:pt x="0" y="18"/>
                    </a:lnTo>
                    <a:lnTo>
                      <a:pt x="0" y="12"/>
                    </a:lnTo>
                    <a:lnTo>
                      <a:pt x="0" y="6"/>
                    </a:lnTo>
                    <a:lnTo>
                      <a:pt x="6" y="0"/>
                    </a:lnTo>
                    <a:lnTo>
                      <a:pt x="12" y="0"/>
                    </a:lnTo>
                    <a:lnTo>
                      <a:pt x="18"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6" name="Freeform 1242"/>
              <p:cNvSpPr>
                <a:spLocks/>
              </p:cNvSpPr>
              <p:nvPr/>
            </p:nvSpPr>
            <p:spPr bwMode="auto">
              <a:xfrm>
                <a:off x="4160" y="2027"/>
                <a:ext cx="18" cy="18"/>
              </a:xfrm>
              <a:custGeom>
                <a:avLst/>
                <a:gdLst>
                  <a:gd name="T0" fmla="*/ 18 w 18"/>
                  <a:gd name="T1" fmla="*/ 6 h 18"/>
                  <a:gd name="T2" fmla="*/ 18 w 18"/>
                  <a:gd name="T3" fmla="*/ 6 h 18"/>
                  <a:gd name="T4" fmla="*/ 18 w 18"/>
                  <a:gd name="T5" fmla="*/ 12 h 18"/>
                  <a:gd name="T6" fmla="*/ 18 w 18"/>
                  <a:gd name="T7" fmla="*/ 18 h 18"/>
                  <a:gd name="T8" fmla="*/ 18 w 18"/>
                  <a:gd name="T9" fmla="*/ 18 h 18"/>
                  <a:gd name="T10" fmla="*/ 12 w 18"/>
                  <a:gd name="T11" fmla="*/ 18 h 18"/>
                  <a:gd name="T12" fmla="*/ 6 w 18"/>
                  <a:gd name="T13" fmla="*/ 18 h 18"/>
                  <a:gd name="T14" fmla="*/ 0 w 18"/>
                  <a:gd name="T15" fmla="*/ 18 h 18"/>
                  <a:gd name="T16" fmla="*/ 0 w 18"/>
                  <a:gd name="T17" fmla="*/ 18 h 18"/>
                  <a:gd name="T18" fmla="*/ 0 w 18"/>
                  <a:gd name="T19" fmla="*/ 12 h 18"/>
                  <a:gd name="T20" fmla="*/ 0 w 18"/>
                  <a:gd name="T21" fmla="*/ 6 h 18"/>
                  <a:gd name="T22" fmla="*/ 0 w 18"/>
                  <a:gd name="T23" fmla="*/ 6 h 18"/>
                  <a:gd name="T24" fmla="*/ 0 w 18"/>
                  <a:gd name="T25" fmla="*/ 6 h 18"/>
                  <a:gd name="T26" fmla="*/ 6 w 18"/>
                  <a:gd name="T27" fmla="*/ 0 h 18"/>
                  <a:gd name="T28" fmla="*/ 12 w 18"/>
                  <a:gd name="T29" fmla="*/ 0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8" y="12"/>
                    </a:lnTo>
                    <a:lnTo>
                      <a:pt x="18" y="18"/>
                    </a:lnTo>
                    <a:lnTo>
                      <a:pt x="12" y="18"/>
                    </a:lnTo>
                    <a:lnTo>
                      <a:pt x="6" y="18"/>
                    </a:lnTo>
                    <a:lnTo>
                      <a:pt x="0" y="18"/>
                    </a:lnTo>
                    <a:lnTo>
                      <a:pt x="0" y="12"/>
                    </a:lnTo>
                    <a:lnTo>
                      <a:pt x="0" y="6"/>
                    </a:lnTo>
                    <a:lnTo>
                      <a:pt x="6" y="0"/>
                    </a:lnTo>
                    <a:lnTo>
                      <a:pt x="12" y="0"/>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7" name="Freeform 1243"/>
              <p:cNvSpPr>
                <a:spLocks/>
              </p:cNvSpPr>
              <p:nvPr/>
            </p:nvSpPr>
            <p:spPr bwMode="auto">
              <a:xfrm>
                <a:off x="4178" y="2027"/>
                <a:ext cx="18" cy="18"/>
              </a:xfrm>
              <a:custGeom>
                <a:avLst/>
                <a:gdLst>
                  <a:gd name="T0" fmla="*/ 18 w 18"/>
                  <a:gd name="T1" fmla="*/ 0 h 18"/>
                  <a:gd name="T2" fmla="*/ 18 w 18"/>
                  <a:gd name="T3" fmla="*/ 6 h 18"/>
                  <a:gd name="T4" fmla="*/ 18 w 18"/>
                  <a:gd name="T5" fmla="*/ 12 h 18"/>
                  <a:gd name="T6" fmla="*/ 18 w 18"/>
                  <a:gd name="T7" fmla="*/ 12 h 18"/>
                  <a:gd name="T8" fmla="*/ 18 w 18"/>
                  <a:gd name="T9" fmla="*/ 12 h 18"/>
                  <a:gd name="T10" fmla="*/ 12 w 18"/>
                  <a:gd name="T11" fmla="*/ 18 h 18"/>
                  <a:gd name="T12" fmla="*/ 12 w 18"/>
                  <a:gd name="T13" fmla="*/ 18 h 18"/>
                  <a:gd name="T14" fmla="*/ 6 w 18"/>
                  <a:gd name="T15" fmla="*/ 12 h 18"/>
                  <a:gd name="T16" fmla="*/ 6 w 18"/>
                  <a:gd name="T17" fmla="*/ 12 h 18"/>
                  <a:gd name="T18" fmla="*/ 6 w 18"/>
                  <a:gd name="T19" fmla="*/ 12 h 18"/>
                  <a:gd name="T20" fmla="*/ 0 w 18"/>
                  <a:gd name="T21" fmla="*/ 6 h 18"/>
                  <a:gd name="T22" fmla="*/ 6 w 18"/>
                  <a:gd name="T23" fmla="*/ 0 h 18"/>
                  <a:gd name="T24" fmla="*/ 6 w 18"/>
                  <a:gd name="T25" fmla="*/ 0 h 18"/>
                  <a:gd name="T26" fmla="*/ 12 w 18"/>
                  <a:gd name="T27" fmla="*/ 0 h 18"/>
                  <a:gd name="T28" fmla="*/ 12 w 18"/>
                  <a:gd name="T29" fmla="*/ 0 h 18"/>
                  <a:gd name="T30" fmla="*/ 18 w 18"/>
                  <a:gd name="T31" fmla="*/ 0 h 18"/>
                  <a:gd name="T32" fmla="*/ 18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0"/>
                    </a:moveTo>
                    <a:lnTo>
                      <a:pt x="18" y="6"/>
                    </a:lnTo>
                    <a:lnTo>
                      <a:pt x="18" y="12"/>
                    </a:lnTo>
                    <a:lnTo>
                      <a:pt x="12" y="18"/>
                    </a:lnTo>
                    <a:lnTo>
                      <a:pt x="6" y="12"/>
                    </a:lnTo>
                    <a:lnTo>
                      <a:pt x="0" y="6"/>
                    </a:lnTo>
                    <a:lnTo>
                      <a:pt x="6" y="0"/>
                    </a:lnTo>
                    <a:lnTo>
                      <a:pt x="12" y="0"/>
                    </a:lnTo>
                    <a:lnTo>
                      <a:pt x="18"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8" name="Freeform 1244"/>
              <p:cNvSpPr>
                <a:spLocks/>
              </p:cNvSpPr>
              <p:nvPr/>
            </p:nvSpPr>
            <p:spPr bwMode="auto">
              <a:xfrm>
                <a:off x="4178" y="2027"/>
                <a:ext cx="18" cy="18"/>
              </a:xfrm>
              <a:custGeom>
                <a:avLst/>
                <a:gdLst>
                  <a:gd name="T0" fmla="*/ 18 w 18"/>
                  <a:gd name="T1" fmla="*/ 0 h 18"/>
                  <a:gd name="T2" fmla="*/ 18 w 18"/>
                  <a:gd name="T3" fmla="*/ 6 h 18"/>
                  <a:gd name="T4" fmla="*/ 18 w 18"/>
                  <a:gd name="T5" fmla="*/ 12 h 18"/>
                  <a:gd name="T6" fmla="*/ 18 w 18"/>
                  <a:gd name="T7" fmla="*/ 12 h 18"/>
                  <a:gd name="T8" fmla="*/ 18 w 18"/>
                  <a:gd name="T9" fmla="*/ 12 h 18"/>
                  <a:gd name="T10" fmla="*/ 12 w 18"/>
                  <a:gd name="T11" fmla="*/ 18 h 18"/>
                  <a:gd name="T12" fmla="*/ 12 w 18"/>
                  <a:gd name="T13" fmla="*/ 18 h 18"/>
                  <a:gd name="T14" fmla="*/ 6 w 18"/>
                  <a:gd name="T15" fmla="*/ 12 h 18"/>
                  <a:gd name="T16" fmla="*/ 6 w 18"/>
                  <a:gd name="T17" fmla="*/ 12 h 18"/>
                  <a:gd name="T18" fmla="*/ 6 w 18"/>
                  <a:gd name="T19" fmla="*/ 12 h 18"/>
                  <a:gd name="T20" fmla="*/ 0 w 18"/>
                  <a:gd name="T21" fmla="*/ 6 h 18"/>
                  <a:gd name="T22" fmla="*/ 6 w 18"/>
                  <a:gd name="T23" fmla="*/ 0 h 18"/>
                  <a:gd name="T24" fmla="*/ 6 w 18"/>
                  <a:gd name="T25" fmla="*/ 0 h 18"/>
                  <a:gd name="T26" fmla="*/ 12 w 18"/>
                  <a:gd name="T27" fmla="*/ 0 h 18"/>
                  <a:gd name="T28" fmla="*/ 12 w 18"/>
                  <a:gd name="T29" fmla="*/ 0 h 18"/>
                  <a:gd name="T30" fmla="*/ 18 w 18"/>
                  <a:gd name="T31" fmla="*/ 0 h 18"/>
                  <a:gd name="T32" fmla="*/ 18 w 18"/>
                  <a:gd name="T33" fmla="*/ 0 h 18"/>
                  <a:gd name="T34" fmla="*/ 18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0"/>
                    </a:moveTo>
                    <a:lnTo>
                      <a:pt x="18" y="6"/>
                    </a:lnTo>
                    <a:lnTo>
                      <a:pt x="18" y="12"/>
                    </a:lnTo>
                    <a:lnTo>
                      <a:pt x="12" y="18"/>
                    </a:lnTo>
                    <a:lnTo>
                      <a:pt x="6" y="12"/>
                    </a:lnTo>
                    <a:lnTo>
                      <a:pt x="0" y="6"/>
                    </a:lnTo>
                    <a:lnTo>
                      <a:pt x="6" y="0"/>
                    </a:lnTo>
                    <a:lnTo>
                      <a:pt x="12" y="0"/>
                    </a:lnTo>
                    <a:lnTo>
                      <a:pt x="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09" name="Freeform 1245"/>
              <p:cNvSpPr>
                <a:spLocks/>
              </p:cNvSpPr>
              <p:nvPr/>
            </p:nvSpPr>
            <p:spPr bwMode="auto">
              <a:xfrm>
                <a:off x="4202" y="2033"/>
                <a:ext cx="18" cy="18"/>
              </a:xfrm>
              <a:custGeom>
                <a:avLst/>
                <a:gdLst>
                  <a:gd name="T0" fmla="*/ 12 w 18"/>
                  <a:gd name="T1" fmla="*/ 0 h 18"/>
                  <a:gd name="T2" fmla="*/ 12 w 18"/>
                  <a:gd name="T3" fmla="*/ 6 h 18"/>
                  <a:gd name="T4" fmla="*/ 18 w 18"/>
                  <a:gd name="T5" fmla="*/ 12 h 18"/>
                  <a:gd name="T6" fmla="*/ 12 w 18"/>
                  <a:gd name="T7" fmla="*/ 12 h 18"/>
                  <a:gd name="T8" fmla="*/ 12 w 18"/>
                  <a:gd name="T9" fmla="*/ 12 h 18"/>
                  <a:gd name="T10" fmla="*/ 6 w 18"/>
                  <a:gd name="T11" fmla="*/ 18 h 18"/>
                  <a:gd name="T12" fmla="*/ 6 w 18"/>
                  <a:gd name="T13" fmla="*/ 18 h 18"/>
                  <a:gd name="T14" fmla="*/ 0 w 18"/>
                  <a:gd name="T15" fmla="*/ 12 h 18"/>
                  <a:gd name="T16" fmla="*/ 0 w 18"/>
                  <a:gd name="T17" fmla="*/ 12 h 18"/>
                  <a:gd name="T18" fmla="*/ 0 w 18"/>
                  <a:gd name="T19" fmla="*/ 12 h 18"/>
                  <a:gd name="T20" fmla="*/ 0 w 18"/>
                  <a:gd name="T21" fmla="*/ 6 h 18"/>
                  <a:gd name="T22" fmla="*/ 0 w 18"/>
                  <a:gd name="T23" fmla="*/ 0 h 18"/>
                  <a:gd name="T24" fmla="*/ 0 w 18"/>
                  <a:gd name="T25" fmla="*/ 0 h 18"/>
                  <a:gd name="T26" fmla="*/ 6 w 18"/>
                  <a:gd name="T27" fmla="*/ 0 h 18"/>
                  <a:gd name="T28" fmla="*/ 6 w 18"/>
                  <a:gd name="T29" fmla="*/ 0 h 18"/>
                  <a:gd name="T30" fmla="*/ 12 w 18"/>
                  <a:gd name="T31" fmla="*/ 0 h 18"/>
                  <a:gd name="T32" fmla="*/ 12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2" y="0"/>
                    </a:moveTo>
                    <a:lnTo>
                      <a:pt x="12" y="6"/>
                    </a:lnTo>
                    <a:lnTo>
                      <a:pt x="18" y="12"/>
                    </a:lnTo>
                    <a:lnTo>
                      <a:pt x="12" y="12"/>
                    </a:lnTo>
                    <a:lnTo>
                      <a:pt x="6" y="18"/>
                    </a:lnTo>
                    <a:lnTo>
                      <a:pt x="0" y="12"/>
                    </a:lnTo>
                    <a:lnTo>
                      <a:pt x="0" y="6"/>
                    </a:lnTo>
                    <a:lnTo>
                      <a:pt x="0" y="0"/>
                    </a:lnTo>
                    <a:lnTo>
                      <a:pt x="6" y="0"/>
                    </a:lnTo>
                    <a:lnTo>
                      <a:pt x="12"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0" name="Freeform 1246"/>
              <p:cNvSpPr>
                <a:spLocks/>
              </p:cNvSpPr>
              <p:nvPr/>
            </p:nvSpPr>
            <p:spPr bwMode="auto">
              <a:xfrm>
                <a:off x="4202" y="2033"/>
                <a:ext cx="18" cy="18"/>
              </a:xfrm>
              <a:custGeom>
                <a:avLst/>
                <a:gdLst>
                  <a:gd name="T0" fmla="*/ 12 w 18"/>
                  <a:gd name="T1" fmla="*/ 0 h 18"/>
                  <a:gd name="T2" fmla="*/ 12 w 18"/>
                  <a:gd name="T3" fmla="*/ 6 h 18"/>
                  <a:gd name="T4" fmla="*/ 18 w 18"/>
                  <a:gd name="T5" fmla="*/ 12 h 18"/>
                  <a:gd name="T6" fmla="*/ 12 w 18"/>
                  <a:gd name="T7" fmla="*/ 12 h 18"/>
                  <a:gd name="T8" fmla="*/ 12 w 18"/>
                  <a:gd name="T9" fmla="*/ 12 h 18"/>
                  <a:gd name="T10" fmla="*/ 6 w 18"/>
                  <a:gd name="T11" fmla="*/ 18 h 18"/>
                  <a:gd name="T12" fmla="*/ 6 w 18"/>
                  <a:gd name="T13" fmla="*/ 18 h 18"/>
                  <a:gd name="T14" fmla="*/ 0 w 18"/>
                  <a:gd name="T15" fmla="*/ 12 h 18"/>
                  <a:gd name="T16" fmla="*/ 0 w 18"/>
                  <a:gd name="T17" fmla="*/ 12 h 18"/>
                  <a:gd name="T18" fmla="*/ 0 w 18"/>
                  <a:gd name="T19" fmla="*/ 12 h 18"/>
                  <a:gd name="T20" fmla="*/ 0 w 18"/>
                  <a:gd name="T21" fmla="*/ 6 h 18"/>
                  <a:gd name="T22" fmla="*/ 0 w 18"/>
                  <a:gd name="T23" fmla="*/ 0 h 18"/>
                  <a:gd name="T24" fmla="*/ 0 w 18"/>
                  <a:gd name="T25" fmla="*/ 0 h 18"/>
                  <a:gd name="T26" fmla="*/ 6 w 18"/>
                  <a:gd name="T27" fmla="*/ 0 h 18"/>
                  <a:gd name="T28" fmla="*/ 6 w 18"/>
                  <a:gd name="T29" fmla="*/ 0 h 18"/>
                  <a:gd name="T30" fmla="*/ 12 w 18"/>
                  <a:gd name="T31" fmla="*/ 0 h 18"/>
                  <a:gd name="T32" fmla="*/ 12 w 18"/>
                  <a:gd name="T33" fmla="*/ 0 h 18"/>
                  <a:gd name="T34" fmla="*/ 12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2" y="0"/>
                    </a:moveTo>
                    <a:lnTo>
                      <a:pt x="12" y="6"/>
                    </a:lnTo>
                    <a:lnTo>
                      <a:pt x="18" y="12"/>
                    </a:lnTo>
                    <a:lnTo>
                      <a:pt x="12" y="12"/>
                    </a:lnTo>
                    <a:lnTo>
                      <a:pt x="6" y="18"/>
                    </a:lnTo>
                    <a:lnTo>
                      <a:pt x="0" y="12"/>
                    </a:lnTo>
                    <a:lnTo>
                      <a:pt x="0" y="6"/>
                    </a:lnTo>
                    <a:lnTo>
                      <a:pt x="0" y="0"/>
                    </a:lnTo>
                    <a:lnTo>
                      <a:pt x="6" y="0"/>
                    </a:lnTo>
                    <a:lnTo>
                      <a:pt x="1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1" name="Freeform 1247"/>
              <p:cNvSpPr>
                <a:spLocks/>
              </p:cNvSpPr>
              <p:nvPr/>
            </p:nvSpPr>
            <p:spPr bwMode="auto">
              <a:xfrm>
                <a:off x="4160" y="2051"/>
                <a:ext cx="18" cy="12"/>
              </a:xfrm>
              <a:custGeom>
                <a:avLst/>
                <a:gdLst>
                  <a:gd name="T0" fmla="*/ 18 w 18"/>
                  <a:gd name="T1" fmla="*/ 0 h 12"/>
                  <a:gd name="T2" fmla="*/ 18 w 18"/>
                  <a:gd name="T3" fmla="*/ 0 h 12"/>
                  <a:gd name="T4" fmla="*/ 18 w 18"/>
                  <a:gd name="T5" fmla="*/ 6 h 12"/>
                  <a:gd name="T6" fmla="*/ 18 w 18"/>
                  <a:gd name="T7" fmla="*/ 12 h 12"/>
                  <a:gd name="T8" fmla="*/ 18 w 18"/>
                  <a:gd name="T9" fmla="*/ 12 h 12"/>
                  <a:gd name="T10" fmla="*/ 12 w 18"/>
                  <a:gd name="T11" fmla="*/ 12 h 12"/>
                  <a:gd name="T12" fmla="*/ 12 w 18"/>
                  <a:gd name="T13" fmla="*/ 12 h 12"/>
                  <a:gd name="T14" fmla="*/ 6 w 18"/>
                  <a:gd name="T15" fmla="*/ 12 h 12"/>
                  <a:gd name="T16" fmla="*/ 6 w 18"/>
                  <a:gd name="T17" fmla="*/ 12 h 12"/>
                  <a:gd name="T18" fmla="*/ 0 w 18"/>
                  <a:gd name="T19" fmla="*/ 6 h 12"/>
                  <a:gd name="T20" fmla="*/ 0 w 18"/>
                  <a:gd name="T21" fmla="*/ 6 h 12"/>
                  <a:gd name="T22" fmla="*/ 6 w 18"/>
                  <a:gd name="T23" fmla="*/ 0 h 12"/>
                  <a:gd name="T24" fmla="*/ 6 w 18"/>
                  <a:gd name="T25" fmla="*/ 0 h 12"/>
                  <a:gd name="T26" fmla="*/ 6 w 18"/>
                  <a:gd name="T27" fmla="*/ 0 h 12"/>
                  <a:gd name="T28" fmla="*/ 12 w 18"/>
                  <a:gd name="T29" fmla="*/ 0 h 12"/>
                  <a:gd name="T30" fmla="*/ 18 w 18"/>
                  <a:gd name="T31" fmla="*/ 0 h 12"/>
                  <a:gd name="T32" fmla="*/ 18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0"/>
                    </a:moveTo>
                    <a:lnTo>
                      <a:pt x="18" y="0"/>
                    </a:lnTo>
                    <a:lnTo>
                      <a:pt x="18" y="6"/>
                    </a:lnTo>
                    <a:lnTo>
                      <a:pt x="18" y="12"/>
                    </a:lnTo>
                    <a:lnTo>
                      <a:pt x="12" y="12"/>
                    </a:lnTo>
                    <a:lnTo>
                      <a:pt x="6" y="12"/>
                    </a:lnTo>
                    <a:lnTo>
                      <a:pt x="0" y="6"/>
                    </a:lnTo>
                    <a:lnTo>
                      <a:pt x="6" y="0"/>
                    </a:lnTo>
                    <a:lnTo>
                      <a:pt x="12" y="0"/>
                    </a:lnTo>
                    <a:lnTo>
                      <a:pt x="18"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2" name="Freeform 1248"/>
              <p:cNvSpPr>
                <a:spLocks/>
              </p:cNvSpPr>
              <p:nvPr/>
            </p:nvSpPr>
            <p:spPr bwMode="auto">
              <a:xfrm>
                <a:off x="4160" y="2051"/>
                <a:ext cx="18" cy="12"/>
              </a:xfrm>
              <a:custGeom>
                <a:avLst/>
                <a:gdLst>
                  <a:gd name="T0" fmla="*/ 18 w 18"/>
                  <a:gd name="T1" fmla="*/ 0 h 12"/>
                  <a:gd name="T2" fmla="*/ 18 w 18"/>
                  <a:gd name="T3" fmla="*/ 0 h 12"/>
                  <a:gd name="T4" fmla="*/ 18 w 18"/>
                  <a:gd name="T5" fmla="*/ 6 h 12"/>
                  <a:gd name="T6" fmla="*/ 18 w 18"/>
                  <a:gd name="T7" fmla="*/ 12 h 12"/>
                  <a:gd name="T8" fmla="*/ 18 w 18"/>
                  <a:gd name="T9" fmla="*/ 12 h 12"/>
                  <a:gd name="T10" fmla="*/ 12 w 18"/>
                  <a:gd name="T11" fmla="*/ 12 h 12"/>
                  <a:gd name="T12" fmla="*/ 12 w 18"/>
                  <a:gd name="T13" fmla="*/ 12 h 12"/>
                  <a:gd name="T14" fmla="*/ 6 w 18"/>
                  <a:gd name="T15" fmla="*/ 12 h 12"/>
                  <a:gd name="T16" fmla="*/ 6 w 18"/>
                  <a:gd name="T17" fmla="*/ 12 h 12"/>
                  <a:gd name="T18" fmla="*/ 0 w 18"/>
                  <a:gd name="T19" fmla="*/ 6 h 12"/>
                  <a:gd name="T20" fmla="*/ 0 w 18"/>
                  <a:gd name="T21" fmla="*/ 6 h 12"/>
                  <a:gd name="T22" fmla="*/ 6 w 18"/>
                  <a:gd name="T23" fmla="*/ 0 h 12"/>
                  <a:gd name="T24" fmla="*/ 6 w 18"/>
                  <a:gd name="T25" fmla="*/ 0 h 12"/>
                  <a:gd name="T26" fmla="*/ 6 w 18"/>
                  <a:gd name="T27" fmla="*/ 0 h 12"/>
                  <a:gd name="T28" fmla="*/ 12 w 18"/>
                  <a:gd name="T29" fmla="*/ 0 h 12"/>
                  <a:gd name="T30" fmla="*/ 18 w 18"/>
                  <a:gd name="T31" fmla="*/ 0 h 12"/>
                  <a:gd name="T32" fmla="*/ 18 w 18"/>
                  <a:gd name="T33" fmla="*/ 0 h 12"/>
                  <a:gd name="T34" fmla="*/ 18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0"/>
                    </a:moveTo>
                    <a:lnTo>
                      <a:pt x="18" y="0"/>
                    </a:lnTo>
                    <a:lnTo>
                      <a:pt x="18" y="6"/>
                    </a:lnTo>
                    <a:lnTo>
                      <a:pt x="18" y="12"/>
                    </a:lnTo>
                    <a:lnTo>
                      <a:pt x="12" y="12"/>
                    </a:lnTo>
                    <a:lnTo>
                      <a:pt x="6" y="12"/>
                    </a:lnTo>
                    <a:lnTo>
                      <a:pt x="0" y="6"/>
                    </a:lnTo>
                    <a:lnTo>
                      <a:pt x="6" y="0"/>
                    </a:lnTo>
                    <a:lnTo>
                      <a:pt x="12" y="0"/>
                    </a:lnTo>
                    <a:lnTo>
                      <a:pt x="1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3" name="Freeform 1249"/>
              <p:cNvSpPr>
                <a:spLocks/>
              </p:cNvSpPr>
              <p:nvPr/>
            </p:nvSpPr>
            <p:spPr bwMode="auto">
              <a:xfrm>
                <a:off x="4376" y="2123"/>
                <a:ext cx="18" cy="12"/>
              </a:xfrm>
              <a:custGeom>
                <a:avLst/>
                <a:gdLst>
                  <a:gd name="T0" fmla="*/ 0 w 18"/>
                  <a:gd name="T1" fmla="*/ 0 h 12"/>
                  <a:gd name="T2" fmla="*/ 0 w 18"/>
                  <a:gd name="T3" fmla="*/ 6 h 12"/>
                  <a:gd name="T4" fmla="*/ 0 w 18"/>
                  <a:gd name="T5" fmla="*/ 12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0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6"/>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4" name="Freeform 1250"/>
              <p:cNvSpPr>
                <a:spLocks/>
              </p:cNvSpPr>
              <p:nvPr/>
            </p:nvSpPr>
            <p:spPr bwMode="auto">
              <a:xfrm>
                <a:off x="4376" y="2123"/>
                <a:ext cx="18" cy="12"/>
              </a:xfrm>
              <a:custGeom>
                <a:avLst/>
                <a:gdLst>
                  <a:gd name="T0" fmla="*/ 0 w 18"/>
                  <a:gd name="T1" fmla="*/ 0 h 12"/>
                  <a:gd name="T2" fmla="*/ 0 w 18"/>
                  <a:gd name="T3" fmla="*/ 6 h 12"/>
                  <a:gd name="T4" fmla="*/ 0 w 18"/>
                  <a:gd name="T5" fmla="*/ 12 h 12"/>
                  <a:gd name="T6" fmla="*/ 0 w 18"/>
                  <a:gd name="T7" fmla="*/ 12 h 12"/>
                  <a:gd name="T8" fmla="*/ 0 w 18"/>
                  <a:gd name="T9" fmla="*/ 12 h 12"/>
                  <a:gd name="T10" fmla="*/ 6 w 18"/>
                  <a:gd name="T11" fmla="*/ 12 h 12"/>
                  <a:gd name="T12" fmla="*/ 12 w 18"/>
                  <a:gd name="T13" fmla="*/ 12 h 12"/>
                  <a:gd name="T14" fmla="*/ 12 w 18"/>
                  <a:gd name="T15" fmla="*/ 12 h 12"/>
                  <a:gd name="T16" fmla="*/ 12 w 18"/>
                  <a:gd name="T17" fmla="*/ 12 h 12"/>
                  <a:gd name="T18" fmla="*/ 18 w 18"/>
                  <a:gd name="T19" fmla="*/ 6 h 12"/>
                  <a:gd name="T20" fmla="*/ 12 w 18"/>
                  <a:gd name="T21" fmla="*/ 0 h 12"/>
                  <a:gd name="T22" fmla="*/ 12 w 18"/>
                  <a:gd name="T23" fmla="*/ 0 h 12"/>
                  <a:gd name="T24" fmla="*/ 12 w 18"/>
                  <a:gd name="T25" fmla="*/ 0 h 12"/>
                  <a:gd name="T26" fmla="*/ 6 w 18"/>
                  <a:gd name="T27" fmla="*/ 0 h 12"/>
                  <a:gd name="T28" fmla="*/ 0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6"/>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5" name="Freeform 1251"/>
              <p:cNvSpPr>
                <a:spLocks/>
              </p:cNvSpPr>
              <p:nvPr/>
            </p:nvSpPr>
            <p:spPr bwMode="auto">
              <a:xfrm>
                <a:off x="4256" y="2183"/>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8"/>
                    </a:lnTo>
                    <a:lnTo>
                      <a:pt x="18" y="12"/>
                    </a:lnTo>
                    <a:lnTo>
                      <a:pt x="18" y="6"/>
                    </a:lnTo>
                    <a:lnTo>
                      <a:pt x="18" y="0"/>
                    </a:lnTo>
                    <a:lnTo>
                      <a:pt x="12"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6" name="Freeform 1252"/>
              <p:cNvSpPr>
                <a:spLocks/>
              </p:cNvSpPr>
              <p:nvPr/>
            </p:nvSpPr>
            <p:spPr bwMode="auto">
              <a:xfrm>
                <a:off x="4256" y="2183"/>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12 h 18"/>
                  <a:gd name="T20" fmla="*/ 18 w 18"/>
                  <a:gd name="T21" fmla="*/ 6 h 18"/>
                  <a:gd name="T22" fmla="*/ 18 w 18"/>
                  <a:gd name="T23" fmla="*/ 0 h 18"/>
                  <a:gd name="T24" fmla="*/ 18 w 18"/>
                  <a:gd name="T25" fmla="*/ 0 h 18"/>
                  <a:gd name="T26" fmla="*/ 12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8"/>
                    </a:lnTo>
                    <a:lnTo>
                      <a:pt x="18" y="12"/>
                    </a:lnTo>
                    <a:lnTo>
                      <a:pt x="18" y="6"/>
                    </a:lnTo>
                    <a:lnTo>
                      <a:pt x="18" y="0"/>
                    </a:lnTo>
                    <a:lnTo>
                      <a:pt x="12"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7" name="Freeform 1253"/>
              <p:cNvSpPr>
                <a:spLocks/>
              </p:cNvSpPr>
              <p:nvPr/>
            </p:nvSpPr>
            <p:spPr bwMode="auto">
              <a:xfrm>
                <a:off x="4154" y="2075"/>
                <a:ext cx="18" cy="18"/>
              </a:xfrm>
              <a:custGeom>
                <a:avLst/>
                <a:gdLst>
                  <a:gd name="T0" fmla="*/ 0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12 w 18"/>
                  <a:gd name="T27" fmla="*/ 0 h 18"/>
                  <a:gd name="T28" fmla="*/ 6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0"/>
                    </a:moveTo>
                    <a:lnTo>
                      <a:pt x="0" y="6"/>
                    </a:lnTo>
                    <a:lnTo>
                      <a:pt x="0" y="12"/>
                    </a:lnTo>
                    <a:lnTo>
                      <a:pt x="6" y="12"/>
                    </a:lnTo>
                    <a:lnTo>
                      <a:pt x="12" y="18"/>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8" name="Freeform 1254"/>
              <p:cNvSpPr>
                <a:spLocks/>
              </p:cNvSpPr>
              <p:nvPr/>
            </p:nvSpPr>
            <p:spPr bwMode="auto">
              <a:xfrm>
                <a:off x="4154" y="2075"/>
                <a:ext cx="18" cy="18"/>
              </a:xfrm>
              <a:custGeom>
                <a:avLst/>
                <a:gdLst>
                  <a:gd name="T0" fmla="*/ 0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8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12 w 18"/>
                  <a:gd name="T27" fmla="*/ 0 h 18"/>
                  <a:gd name="T28" fmla="*/ 6 w 18"/>
                  <a:gd name="T29" fmla="*/ 0 h 18"/>
                  <a:gd name="T30" fmla="*/ 0 w 18"/>
                  <a:gd name="T31" fmla="*/ 0 h 18"/>
                  <a:gd name="T32" fmla="*/ 0 w 18"/>
                  <a:gd name="T33" fmla="*/ 0 h 18"/>
                  <a:gd name="T34" fmla="*/ 0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0"/>
                    </a:moveTo>
                    <a:lnTo>
                      <a:pt x="0" y="6"/>
                    </a:lnTo>
                    <a:lnTo>
                      <a:pt x="0" y="12"/>
                    </a:lnTo>
                    <a:lnTo>
                      <a:pt x="6" y="12"/>
                    </a:lnTo>
                    <a:lnTo>
                      <a:pt x="12" y="18"/>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19" name="Freeform 1255"/>
              <p:cNvSpPr>
                <a:spLocks/>
              </p:cNvSpPr>
              <p:nvPr/>
            </p:nvSpPr>
            <p:spPr bwMode="auto">
              <a:xfrm>
                <a:off x="4274" y="2141"/>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6"/>
                    </a:ln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0" name="Freeform 1256"/>
              <p:cNvSpPr>
                <a:spLocks/>
              </p:cNvSpPr>
              <p:nvPr/>
            </p:nvSpPr>
            <p:spPr bwMode="auto">
              <a:xfrm>
                <a:off x="4274" y="2141"/>
                <a:ext cx="18" cy="18"/>
              </a:xfrm>
              <a:custGeom>
                <a:avLst/>
                <a:gdLst>
                  <a:gd name="T0" fmla="*/ 0 w 18"/>
                  <a:gd name="T1" fmla="*/ 6 h 18"/>
                  <a:gd name="T2" fmla="*/ 0 w 18"/>
                  <a:gd name="T3" fmla="*/ 6 h 18"/>
                  <a:gd name="T4" fmla="*/ 0 w 18"/>
                  <a:gd name="T5" fmla="*/ 12 h 18"/>
                  <a:gd name="T6" fmla="*/ 6 w 18"/>
                  <a:gd name="T7" fmla="*/ 18 h 18"/>
                  <a:gd name="T8" fmla="*/ 6 w 18"/>
                  <a:gd name="T9" fmla="*/ 18 h 18"/>
                  <a:gd name="T10" fmla="*/ 6 w 18"/>
                  <a:gd name="T11" fmla="*/ 18 h 18"/>
                  <a:gd name="T12" fmla="*/ 12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6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6"/>
                    </a:ln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1" name="Freeform 1257"/>
              <p:cNvSpPr>
                <a:spLocks/>
              </p:cNvSpPr>
              <p:nvPr/>
            </p:nvSpPr>
            <p:spPr bwMode="auto">
              <a:xfrm>
                <a:off x="4226" y="2195"/>
                <a:ext cx="18" cy="18"/>
              </a:xfrm>
              <a:custGeom>
                <a:avLst/>
                <a:gdLst>
                  <a:gd name="T0" fmla="*/ 0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12 w 18"/>
                  <a:gd name="T27" fmla="*/ 0 h 18"/>
                  <a:gd name="T28" fmla="*/ 6 w 18"/>
                  <a:gd name="T29" fmla="*/ 0 h 18"/>
                  <a:gd name="T30" fmla="*/ 0 w 18"/>
                  <a:gd name="T31" fmla="*/ 0 h 18"/>
                  <a:gd name="T32" fmla="*/ 0 w 18"/>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0"/>
                    </a:moveTo>
                    <a:lnTo>
                      <a:pt x="0" y="6"/>
                    </a:lnTo>
                    <a:lnTo>
                      <a:pt x="0" y="12"/>
                    </a:lnTo>
                    <a:lnTo>
                      <a:pt x="6" y="12"/>
                    </a:lnTo>
                    <a:lnTo>
                      <a:pt x="12" y="18"/>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2" name="Freeform 1258"/>
              <p:cNvSpPr>
                <a:spLocks/>
              </p:cNvSpPr>
              <p:nvPr/>
            </p:nvSpPr>
            <p:spPr bwMode="auto">
              <a:xfrm>
                <a:off x="4226" y="2195"/>
                <a:ext cx="18" cy="18"/>
              </a:xfrm>
              <a:custGeom>
                <a:avLst/>
                <a:gdLst>
                  <a:gd name="T0" fmla="*/ 0 w 18"/>
                  <a:gd name="T1" fmla="*/ 0 h 18"/>
                  <a:gd name="T2" fmla="*/ 0 w 18"/>
                  <a:gd name="T3" fmla="*/ 6 h 18"/>
                  <a:gd name="T4" fmla="*/ 0 w 18"/>
                  <a:gd name="T5" fmla="*/ 12 h 18"/>
                  <a:gd name="T6" fmla="*/ 6 w 18"/>
                  <a:gd name="T7" fmla="*/ 12 h 18"/>
                  <a:gd name="T8" fmla="*/ 6 w 18"/>
                  <a:gd name="T9" fmla="*/ 12 h 18"/>
                  <a:gd name="T10" fmla="*/ 12 w 18"/>
                  <a:gd name="T11" fmla="*/ 18 h 18"/>
                  <a:gd name="T12" fmla="*/ 12 w 18"/>
                  <a:gd name="T13" fmla="*/ 12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12 w 18"/>
                  <a:gd name="T27" fmla="*/ 0 h 18"/>
                  <a:gd name="T28" fmla="*/ 6 w 18"/>
                  <a:gd name="T29" fmla="*/ 0 h 18"/>
                  <a:gd name="T30" fmla="*/ 0 w 18"/>
                  <a:gd name="T31" fmla="*/ 0 h 18"/>
                  <a:gd name="T32" fmla="*/ 0 w 18"/>
                  <a:gd name="T33" fmla="*/ 0 h 18"/>
                  <a:gd name="T34" fmla="*/ 0 w 18"/>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0"/>
                    </a:moveTo>
                    <a:lnTo>
                      <a:pt x="0" y="6"/>
                    </a:lnTo>
                    <a:lnTo>
                      <a:pt x="0" y="12"/>
                    </a:lnTo>
                    <a:lnTo>
                      <a:pt x="6" y="12"/>
                    </a:lnTo>
                    <a:lnTo>
                      <a:pt x="12" y="18"/>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3" name="Freeform 1259"/>
              <p:cNvSpPr>
                <a:spLocks/>
              </p:cNvSpPr>
              <p:nvPr/>
            </p:nvSpPr>
            <p:spPr bwMode="auto">
              <a:xfrm>
                <a:off x="4154" y="2099"/>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4" name="Freeform 1260"/>
              <p:cNvSpPr>
                <a:spLocks/>
              </p:cNvSpPr>
              <p:nvPr/>
            </p:nvSpPr>
            <p:spPr bwMode="auto">
              <a:xfrm>
                <a:off x="4154" y="2099"/>
                <a:ext cx="18" cy="12"/>
              </a:xfrm>
              <a:custGeom>
                <a:avLst/>
                <a:gdLst>
                  <a:gd name="T0" fmla="*/ 0 w 18"/>
                  <a:gd name="T1" fmla="*/ 0 h 12"/>
                  <a:gd name="T2" fmla="*/ 0 w 18"/>
                  <a:gd name="T3" fmla="*/ 6 h 12"/>
                  <a:gd name="T4" fmla="*/ 0 w 18"/>
                  <a:gd name="T5" fmla="*/ 12 h 12"/>
                  <a:gd name="T6" fmla="*/ 6 w 18"/>
                  <a:gd name="T7" fmla="*/ 12 h 12"/>
                  <a:gd name="T8" fmla="*/ 6 w 18"/>
                  <a:gd name="T9" fmla="*/ 12 h 12"/>
                  <a:gd name="T10" fmla="*/ 12 w 18"/>
                  <a:gd name="T11" fmla="*/ 12 h 12"/>
                  <a:gd name="T12" fmla="*/ 18 w 18"/>
                  <a:gd name="T13" fmla="*/ 12 h 12"/>
                  <a:gd name="T14" fmla="*/ 18 w 18"/>
                  <a:gd name="T15" fmla="*/ 12 h 12"/>
                  <a:gd name="T16" fmla="*/ 18 w 18"/>
                  <a:gd name="T17" fmla="*/ 12 h 12"/>
                  <a:gd name="T18" fmla="*/ 18 w 18"/>
                  <a:gd name="T19" fmla="*/ 6 h 12"/>
                  <a:gd name="T20" fmla="*/ 18 w 18"/>
                  <a:gd name="T21" fmla="*/ 0 h 12"/>
                  <a:gd name="T22" fmla="*/ 12 w 18"/>
                  <a:gd name="T23" fmla="*/ 0 h 12"/>
                  <a:gd name="T24" fmla="*/ 12 w 18"/>
                  <a:gd name="T25" fmla="*/ 0 h 12"/>
                  <a:gd name="T26" fmla="*/ 12 w 18"/>
                  <a:gd name="T27" fmla="*/ 0 h 12"/>
                  <a:gd name="T28" fmla="*/ 6 w 18"/>
                  <a:gd name="T29" fmla="*/ 0 h 12"/>
                  <a:gd name="T30" fmla="*/ 0 w 18"/>
                  <a:gd name="T31" fmla="*/ 0 h 12"/>
                  <a:gd name="T32" fmla="*/ 0 w 18"/>
                  <a:gd name="T33" fmla="*/ 0 h 12"/>
                  <a:gd name="T34" fmla="*/ 0 w 18"/>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0" y="0"/>
                    </a:moveTo>
                    <a:lnTo>
                      <a:pt x="0" y="6"/>
                    </a:lnTo>
                    <a:lnTo>
                      <a:pt x="0" y="12"/>
                    </a:lnTo>
                    <a:lnTo>
                      <a:pt x="6" y="12"/>
                    </a:lnTo>
                    <a:lnTo>
                      <a:pt x="12" y="12"/>
                    </a:lnTo>
                    <a:lnTo>
                      <a:pt x="18" y="12"/>
                    </a:lnTo>
                    <a:lnTo>
                      <a:pt x="18" y="6"/>
                    </a:lnTo>
                    <a:lnTo>
                      <a:pt x="18" y="0"/>
                    </a:lnTo>
                    <a:lnTo>
                      <a:pt x="12" y="0"/>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5" name="Freeform 1261"/>
              <p:cNvSpPr>
                <a:spLocks/>
              </p:cNvSpPr>
              <p:nvPr/>
            </p:nvSpPr>
            <p:spPr bwMode="auto">
              <a:xfrm>
                <a:off x="4382" y="2093"/>
                <a:ext cx="24" cy="18"/>
              </a:xfrm>
              <a:custGeom>
                <a:avLst/>
                <a:gdLst>
                  <a:gd name="T0" fmla="*/ 6 w 24"/>
                  <a:gd name="T1" fmla="*/ 6 h 18"/>
                  <a:gd name="T2" fmla="*/ 0 w 24"/>
                  <a:gd name="T3" fmla="*/ 12 h 18"/>
                  <a:gd name="T4" fmla="*/ 6 w 24"/>
                  <a:gd name="T5" fmla="*/ 12 h 18"/>
                  <a:gd name="T6" fmla="*/ 6 w 24"/>
                  <a:gd name="T7" fmla="*/ 18 h 18"/>
                  <a:gd name="T8" fmla="*/ 6 w 24"/>
                  <a:gd name="T9" fmla="*/ 18 h 18"/>
                  <a:gd name="T10" fmla="*/ 12 w 24"/>
                  <a:gd name="T11" fmla="*/ 18 h 18"/>
                  <a:gd name="T12" fmla="*/ 18 w 24"/>
                  <a:gd name="T13" fmla="*/ 18 h 18"/>
                  <a:gd name="T14" fmla="*/ 18 w 24"/>
                  <a:gd name="T15" fmla="*/ 12 h 18"/>
                  <a:gd name="T16" fmla="*/ 18 w 24"/>
                  <a:gd name="T17" fmla="*/ 12 h 18"/>
                  <a:gd name="T18" fmla="*/ 24 w 24"/>
                  <a:gd name="T19" fmla="*/ 12 h 18"/>
                  <a:gd name="T20" fmla="*/ 18 w 24"/>
                  <a:gd name="T21" fmla="*/ 6 h 18"/>
                  <a:gd name="T22" fmla="*/ 18 w 24"/>
                  <a:gd name="T23" fmla="*/ 0 h 18"/>
                  <a:gd name="T24" fmla="*/ 18 w 24"/>
                  <a:gd name="T25" fmla="*/ 0 h 18"/>
                  <a:gd name="T26" fmla="*/ 12 w 24"/>
                  <a:gd name="T27" fmla="*/ 0 h 18"/>
                  <a:gd name="T28" fmla="*/ 6 w 24"/>
                  <a:gd name="T29" fmla="*/ 0 h 18"/>
                  <a:gd name="T30" fmla="*/ 6 w 24"/>
                  <a:gd name="T31" fmla="*/ 6 h 18"/>
                  <a:gd name="T32" fmla="*/ 6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6" y="6"/>
                    </a:moveTo>
                    <a:lnTo>
                      <a:pt x="0" y="12"/>
                    </a:lnTo>
                    <a:lnTo>
                      <a:pt x="6" y="12"/>
                    </a:lnTo>
                    <a:lnTo>
                      <a:pt x="6" y="18"/>
                    </a:lnTo>
                    <a:lnTo>
                      <a:pt x="12" y="18"/>
                    </a:lnTo>
                    <a:lnTo>
                      <a:pt x="18" y="18"/>
                    </a:lnTo>
                    <a:lnTo>
                      <a:pt x="18" y="12"/>
                    </a:lnTo>
                    <a:lnTo>
                      <a:pt x="24" y="12"/>
                    </a:lnTo>
                    <a:lnTo>
                      <a:pt x="18" y="6"/>
                    </a:lnTo>
                    <a:lnTo>
                      <a:pt x="18" y="0"/>
                    </a:lnTo>
                    <a:lnTo>
                      <a:pt x="12" y="0"/>
                    </a:lnTo>
                    <a:lnTo>
                      <a:pt x="6" y="0"/>
                    </a:lnTo>
                    <a:lnTo>
                      <a:pt x="6"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6" name="Freeform 1262"/>
              <p:cNvSpPr>
                <a:spLocks/>
              </p:cNvSpPr>
              <p:nvPr/>
            </p:nvSpPr>
            <p:spPr bwMode="auto">
              <a:xfrm>
                <a:off x="4382" y="2093"/>
                <a:ext cx="24" cy="18"/>
              </a:xfrm>
              <a:custGeom>
                <a:avLst/>
                <a:gdLst>
                  <a:gd name="T0" fmla="*/ 6 w 24"/>
                  <a:gd name="T1" fmla="*/ 6 h 18"/>
                  <a:gd name="T2" fmla="*/ 0 w 24"/>
                  <a:gd name="T3" fmla="*/ 12 h 18"/>
                  <a:gd name="T4" fmla="*/ 6 w 24"/>
                  <a:gd name="T5" fmla="*/ 12 h 18"/>
                  <a:gd name="T6" fmla="*/ 6 w 24"/>
                  <a:gd name="T7" fmla="*/ 18 h 18"/>
                  <a:gd name="T8" fmla="*/ 6 w 24"/>
                  <a:gd name="T9" fmla="*/ 18 h 18"/>
                  <a:gd name="T10" fmla="*/ 12 w 24"/>
                  <a:gd name="T11" fmla="*/ 18 h 18"/>
                  <a:gd name="T12" fmla="*/ 18 w 24"/>
                  <a:gd name="T13" fmla="*/ 18 h 18"/>
                  <a:gd name="T14" fmla="*/ 18 w 24"/>
                  <a:gd name="T15" fmla="*/ 12 h 18"/>
                  <a:gd name="T16" fmla="*/ 18 w 24"/>
                  <a:gd name="T17" fmla="*/ 12 h 18"/>
                  <a:gd name="T18" fmla="*/ 24 w 24"/>
                  <a:gd name="T19" fmla="*/ 12 h 18"/>
                  <a:gd name="T20" fmla="*/ 18 w 24"/>
                  <a:gd name="T21" fmla="*/ 6 h 18"/>
                  <a:gd name="T22" fmla="*/ 18 w 24"/>
                  <a:gd name="T23" fmla="*/ 0 h 18"/>
                  <a:gd name="T24" fmla="*/ 18 w 24"/>
                  <a:gd name="T25" fmla="*/ 0 h 18"/>
                  <a:gd name="T26" fmla="*/ 12 w 24"/>
                  <a:gd name="T27" fmla="*/ 0 h 18"/>
                  <a:gd name="T28" fmla="*/ 6 w 24"/>
                  <a:gd name="T29" fmla="*/ 0 h 18"/>
                  <a:gd name="T30" fmla="*/ 6 w 24"/>
                  <a:gd name="T31" fmla="*/ 6 h 18"/>
                  <a:gd name="T32" fmla="*/ 6 w 24"/>
                  <a:gd name="T33" fmla="*/ 6 h 18"/>
                  <a:gd name="T34" fmla="*/ 6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6" y="6"/>
                    </a:moveTo>
                    <a:lnTo>
                      <a:pt x="0" y="12"/>
                    </a:lnTo>
                    <a:lnTo>
                      <a:pt x="6" y="12"/>
                    </a:lnTo>
                    <a:lnTo>
                      <a:pt x="6" y="18"/>
                    </a:lnTo>
                    <a:lnTo>
                      <a:pt x="12" y="18"/>
                    </a:lnTo>
                    <a:lnTo>
                      <a:pt x="18" y="18"/>
                    </a:lnTo>
                    <a:lnTo>
                      <a:pt x="18" y="12"/>
                    </a:lnTo>
                    <a:lnTo>
                      <a:pt x="24" y="12"/>
                    </a:lnTo>
                    <a:lnTo>
                      <a:pt x="18" y="6"/>
                    </a:lnTo>
                    <a:lnTo>
                      <a:pt x="18" y="0"/>
                    </a:lnTo>
                    <a:lnTo>
                      <a:pt x="12" y="0"/>
                    </a:lnTo>
                    <a:lnTo>
                      <a:pt x="6" y="0"/>
                    </a:lnTo>
                    <a:lnTo>
                      <a:pt x="6"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7" name="Freeform 1263"/>
              <p:cNvSpPr>
                <a:spLocks/>
              </p:cNvSpPr>
              <p:nvPr/>
            </p:nvSpPr>
            <p:spPr bwMode="auto">
              <a:xfrm>
                <a:off x="3830" y="1595"/>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8" name="Freeform 1264"/>
              <p:cNvSpPr>
                <a:spLocks/>
              </p:cNvSpPr>
              <p:nvPr/>
            </p:nvSpPr>
            <p:spPr bwMode="auto">
              <a:xfrm>
                <a:off x="3830" y="1595"/>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2 h 18"/>
                  <a:gd name="T14" fmla="*/ 18 w 18"/>
                  <a:gd name="T15" fmla="*/ 12 h 18"/>
                  <a:gd name="T16" fmla="*/ 18 w 18"/>
                  <a:gd name="T17" fmla="*/ 12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29" name="Freeform 1265"/>
              <p:cNvSpPr>
                <a:spLocks/>
              </p:cNvSpPr>
              <p:nvPr/>
            </p:nvSpPr>
            <p:spPr bwMode="auto">
              <a:xfrm>
                <a:off x="3818" y="160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12 h 18"/>
                  <a:gd name="T16" fmla="*/ 18 w 18"/>
                  <a:gd name="T17" fmla="*/ 12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2" y="12"/>
                    </a:lnTo>
                    <a:lnTo>
                      <a:pt x="18" y="12"/>
                    </a:lnTo>
                    <a:lnTo>
                      <a:pt x="18"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0" name="Freeform 1266"/>
              <p:cNvSpPr>
                <a:spLocks/>
              </p:cNvSpPr>
              <p:nvPr/>
            </p:nvSpPr>
            <p:spPr bwMode="auto">
              <a:xfrm>
                <a:off x="3818" y="1607"/>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8 h 18"/>
                  <a:gd name="T12" fmla="*/ 12 w 18"/>
                  <a:gd name="T13" fmla="*/ 12 h 18"/>
                  <a:gd name="T14" fmla="*/ 18 w 18"/>
                  <a:gd name="T15" fmla="*/ 12 h 18"/>
                  <a:gd name="T16" fmla="*/ 18 w 18"/>
                  <a:gd name="T17" fmla="*/ 12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2" y="12"/>
                    </a:lnTo>
                    <a:lnTo>
                      <a:pt x="18" y="12"/>
                    </a:lnTo>
                    <a:lnTo>
                      <a:pt x="18"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1" name="Freeform 1267"/>
              <p:cNvSpPr>
                <a:spLocks/>
              </p:cNvSpPr>
              <p:nvPr/>
            </p:nvSpPr>
            <p:spPr bwMode="auto">
              <a:xfrm>
                <a:off x="3692" y="1739"/>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6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2"/>
                    </a:lnTo>
                    <a:lnTo>
                      <a:pt x="18" y="6"/>
                    </a:lnTo>
                    <a:lnTo>
                      <a:pt x="12" y="6"/>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2" name="Freeform 1268"/>
              <p:cNvSpPr>
                <a:spLocks/>
              </p:cNvSpPr>
              <p:nvPr/>
            </p:nvSpPr>
            <p:spPr bwMode="auto">
              <a:xfrm>
                <a:off x="3692" y="1739"/>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8 w 18"/>
                  <a:gd name="T19" fmla="*/ 6 h 18"/>
                  <a:gd name="T20" fmla="*/ 12 w 18"/>
                  <a:gd name="T21" fmla="*/ 6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2"/>
                    </a:lnTo>
                    <a:lnTo>
                      <a:pt x="18" y="6"/>
                    </a:lnTo>
                    <a:lnTo>
                      <a:pt x="12" y="6"/>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3" name="Freeform 1269"/>
              <p:cNvSpPr>
                <a:spLocks/>
              </p:cNvSpPr>
              <p:nvPr/>
            </p:nvSpPr>
            <p:spPr bwMode="auto">
              <a:xfrm>
                <a:off x="3674" y="1751"/>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8"/>
                    </a:lnTo>
                    <a:lnTo>
                      <a:pt x="18" y="12"/>
                    </a:lnTo>
                    <a:lnTo>
                      <a:pt x="18" y="6"/>
                    </a:lnTo>
                    <a:lnTo>
                      <a:pt x="18" y="0"/>
                    </a:lnTo>
                    <a:lnTo>
                      <a:pt x="12" y="0"/>
                    </a:lnTo>
                    <a:lnTo>
                      <a:pt x="6" y="0"/>
                    </a:lnTo>
                    <a:lnTo>
                      <a:pt x="6" y="6"/>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4" name="Freeform 1270"/>
              <p:cNvSpPr>
                <a:spLocks/>
              </p:cNvSpPr>
              <p:nvPr/>
            </p:nvSpPr>
            <p:spPr bwMode="auto">
              <a:xfrm>
                <a:off x="3674" y="1751"/>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0 h 18"/>
                  <a:gd name="T22" fmla="*/ 12 w 18"/>
                  <a:gd name="T23" fmla="*/ 0 h 18"/>
                  <a:gd name="T24" fmla="*/ 12 w 18"/>
                  <a:gd name="T25" fmla="*/ 0 h 18"/>
                  <a:gd name="T26" fmla="*/ 6 w 18"/>
                  <a:gd name="T27" fmla="*/ 0 h 18"/>
                  <a:gd name="T28" fmla="*/ 6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8"/>
                    </a:lnTo>
                    <a:lnTo>
                      <a:pt x="18" y="12"/>
                    </a:lnTo>
                    <a:lnTo>
                      <a:pt x="18" y="6"/>
                    </a:lnTo>
                    <a:lnTo>
                      <a:pt x="18" y="0"/>
                    </a:lnTo>
                    <a:lnTo>
                      <a:pt x="12" y="0"/>
                    </a:lnTo>
                    <a:lnTo>
                      <a:pt x="6" y="0"/>
                    </a:lnTo>
                    <a:lnTo>
                      <a:pt x="6" y="6"/>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5" name="Freeform 1271"/>
              <p:cNvSpPr>
                <a:spLocks/>
              </p:cNvSpPr>
              <p:nvPr/>
            </p:nvSpPr>
            <p:spPr bwMode="auto">
              <a:xfrm>
                <a:off x="3848" y="1589"/>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0" y="18"/>
                    </a:lnTo>
                    <a:lnTo>
                      <a:pt x="6" y="18"/>
                    </a:lnTo>
                    <a:lnTo>
                      <a:pt x="12" y="18"/>
                    </a:lnTo>
                    <a:lnTo>
                      <a:pt x="18"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6" name="Freeform 1272"/>
              <p:cNvSpPr>
                <a:spLocks/>
              </p:cNvSpPr>
              <p:nvPr/>
            </p:nvSpPr>
            <p:spPr bwMode="auto">
              <a:xfrm>
                <a:off x="3848" y="1589"/>
                <a:ext cx="18" cy="18"/>
              </a:xfrm>
              <a:custGeom>
                <a:avLst/>
                <a:gdLst>
                  <a:gd name="T0" fmla="*/ 0 w 18"/>
                  <a:gd name="T1" fmla="*/ 6 h 18"/>
                  <a:gd name="T2" fmla="*/ 0 w 18"/>
                  <a:gd name="T3" fmla="*/ 12 h 18"/>
                  <a:gd name="T4" fmla="*/ 0 w 18"/>
                  <a:gd name="T5" fmla="*/ 18 h 18"/>
                  <a:gd name="T6" fmla="*/ 6 w 18"/>
                  <a:gd name="T7" fmla="*/ 18 h 18"/>
                  <a:gd name="T8" fmla="*/ 6 w 18"/>
                  <a:gd name="T9" fmla="*/ 18 h 18"/>
                  <a:gd name="T10" fmla="*/ 12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0" y="18"/>
                    </a:lnTo>
                    <a:lnTo>
                      <a:pt x="6" y="18"/>
                    </a:lnTo>
                    <a:lnTo>
                      <a:pt x="12" y="18"/>
                    </a:lnTo>
                    <a:lnTo>
                      <a:pt x="18"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7" name="Freeform 1273"/>
              <p:cNvSpPr>
                <a:spLocks/>
              </p:cNvSpPr>
              <p:nvPr/>
            </p:nvSpPr>
            <p:spPr bwMode="auto">
              <a:xfrm>
                <a:off x="3986" y="1517"/>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8" name="Freeform 1274"/>
              <p:cNvSpPr>
                <a:spLocks/>
              </p:cNvSpPr>
              <p:nvPr/>
            </p:nvSpPr>
            <p:spPr bwMode="auto">
              <a:xfrm>
                <a:off x="3986" y="1517"/>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39" name="Freeform 1275"/>
              <p:cNvSpPr>
                <a:spLocks/>
              </p:cNvSpPr>
              <p:nvPr/>
            </p:nvSpPr>
            <p:spPr bwMode="auto">
              <a:xfrm>
                <a:off x="3956" y="1511"/>
                <a:ext cx="18" cy="18"/>
              </a:xfrm>
              <a:custGeom>
                <a:avLst/>
                <a:gdLst>
                  <a:gd name="T0" fmla="*/ 0 w 18"/>
                  <a:gd name="T1" fmla="*/ 12 h 18"/>
                  <a:gd name="T2" fmla="*/ 6 w 18"/>
                  <a:gd name="T3" fmla="*/ 18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6 h 18"/>
                  <a:gd name="T28" fmla="*/ 6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6" y="18"/>
                    </a:lnTo>
                    <a:lnTo>
                      <a:pt x="12" y="18"/>
                    </a:lnTo>
                    <a:lnTo>
                      <a:pt x="18" y="18"/>
                    </a:lnTo>
                    <a:lnTo>
                      <a:pt x="18" y="12"/>
                    </a:lnTo>
                    <a:lnTo>
                      <a:pt x="18" y="6"/>
                    </a:lnTo>
                    <a:lnTo>
                      <a:pt x="12" y="0"/>
                    </a:lnTo>
                    <a:lnTo>
                      <a:pt x="6"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0" name="Freeform 1276"/>
              <p:cNvSpPr>
                <a:spLocks/>
              </p:cNvSpPr>
              <p:nvPr/>
            </p:nvSpPr>
            <p:spPr bwMode="auto">
              <a:xfrm>
                <a:off x="3956" y="1511"/>
                <a:ext cx="18" cy="18"/>
              </a:xfrm>
              <a:custGeom>
                <a:avLst/>
                <a:gdLst>
                  <a:gd name="T0" fmla="*/ 0 w 18"/>
                  <a:gd name="T1" fmla="*/ 12 h 18"/>
                  <a:gd name="T2" fmla="*/ 6 w 18"/>
                  <a:gd name="T3" fmla="*/ 18 h 18"/>
                  <a:gd name="T4" fmla="*/ 6 w 18"/>
                  <a:gd name="T5" fmla="*/ 18 h 18"/>
                  <a:gd name="T6" fmla="*/ 12 w 18"/>
                  <a:gd name="T7" fmla="*/ 18 h 18"/>
                  <a:gd name="T8" fmla="*/ 12 w 18"/>
                  <a:gd name="T9" fmla="*/ 18 h 18"/>
                  <a:gd name="T10" fmla="*/ 18 w 18"/>
                  <a:gd name="T11" fmla="*/ 18 h 18"/>
                  <a:gd name="T12" fmla="*/ 18 w 18"/>
                  <a:gd name="T13" fmla="*/ 18 h 18"/>
                  <a:gd name="T14" fmla="*/ 18 w 18"/>
                  <a:gd name="T15" fmla="*/ 12 h 18"/>
                  <a:gd name="T16" fmla="*/ 18 w 18"/>
                  <a:gd name="T17" fmla="*/ 12 h 18"/>
                  <a:gd name="T18" fmla="*/ 18 w 18"/>
                  <a:gd name="T19" fmla="*/ 6 h 18"/>
                  <a:gd name="T20" fmla="*/ 18 w 18"/>
                  <a:gd name="T21" fmla="*/ 6 h 18"/>
                  <a:gd name="T22" fmla="*/ 12 w 18"/>
                  <a:gd name="T23" fmla="*/ 0 h 18"/>
                  <a:gd name="T24" fmla="*/ 12 w 18"/>
                  <a:gd name="T25" fmla="*/ 0 h 18"/>
                  <a:gd name="T26" fmla="*/ 6 w 18"/>
                  <a:gd name="T27" fmla="*/ 6 h 18"/>
                  <a:gd name="T28" fmla="*/ 6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6" y="18"/>
                    </a:lnTo>
                    <a:lnTo>
                      <a:pt x="12" y="18"/>
                    </a:lnTo>
                    <a:lnTo>
                      <a:pt x="18" y="18"/>
                    </a:lnTo>
                    <a:lnTo>
                      <a:pt x="18" y="12"/>
                    </a:lnTo>
                    <a:lnTo>
                      <a:pt x="18" y="6"/>
                    </a:lnTo>
                    <a:lnTo>
                      <a:pt x="12" y="0"/>
                    </a:lnTo>
                    <a:lnTo>
                      <a:pt x="6"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1" name="Freeform 1277"/>
              <p:cNvSpPr>
                <a:spLocks/>
              </p:cNvSpPr>
              <p:nvPr/>
            </p:nvSpPr>
            <p:spPr bwMode="auto">
              <a:xfrm>
                <a:off x="3950" y="152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0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2"/>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2" name="Freeform 1278"/>
              <p:cNvSpPr>
                <a:spLocks/>
              </p:cNvSpPr>
              <p:nvPr/>
            </p:nvSpPr>
            <p:spPr bwMode="auto">
              <a:xfrm>
                <a:off x="3950" y="1529"/>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0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2"/>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3" name="Freeform 1279"/>
              <p:cNvSpPr>
                <a:spLocks/>
              </p:cNvSpPr>
              <p:nvPr/>
            </p:nvSpPr>
            <p:spPr bwMode="auto">
              <a:xfrm>
                <a:off x="3944" y="1565"/>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0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2"/>
                    </a:lnTo>
                    <a:lnTo>
                      <a:pt x="18" y="6"/>
                    </a:lnTo>
                    <a:lnTo>
                      <a:pt x="12" y="6"/>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4" name="Freeform 1280"/>
              <p:cNvSpPr>
                <a:spLocks/>
              </p:cNvSpPr>
              <p:nvPr/>
            </p:nvSpPr>
            <p:spPr bwMode="auto">
              <a:xfrm>
                <a:off x="3944" y="1565"/>
                <a:ext cx="18" cy="18"/>
              </a:xfrm>
              <a:custGeom>
                <a:avLst/>
                <a:gdLst>
                  <a:gd name="T0" fmla="*/ 0 w 18"/>
                  <a:gd name="T1" fmla="*/ 6 h 18"/>
                  <a:gd name="T2" fmla="*/ 0 w 18"/>
                  <a:gd name="T3" fmla="*/ 12 h 18"/>
                  <a:gd name="T4" fmla="*/ 0 w 18"/>
                  <a:gd name="T5" fmla="*/ 12 h 18"/>
                  <a:gd name="T6" fmla="*/ 6 w 18"/>
                  <a:gd name="T7" fmla="*/ 18 h 18"/>
                  <a:gd name="T8" fmla="*/ 6 w 18"/>
                  <a:gd name="T9" fmla="*/ 18 h 18"/>
                  <a:gd name="T10" fmla="*/ 12 w 18"/>
                  <a:gd name="T11" fmla="*/ 12 h 18"/>
                  <a:gd name="T12" fmla="*/ 12 w 18"/>
                  <a:gd name="T13" fmla="*/ 12 h 18"/>
                  <a:gd name="T14" fmla="*/ 18 w 18"/>
                  <a:gd name="T15" fmla="*/ 6 h 18"/>
                  <a:gd name="T16" fmla="*/ 18 w 18"/>
                  <a:gd name="T17" fmla="*/ 6 h 18"/>
                  <a:gd name="T18" fmla="*/ 12 w 18"/>
                  <a:gd name="T19" fmla="*/ 6 h 18"/>
                  <a:gd name="T20" fmla="*/ 12 w 18"/>
                  <a:gd name="T21" fmla="*/ 0 h 18"/>
                  <a:gd name="T22" fmla="*/ 6 w 18"/>
                  <a:gd name="T23" fmla="*/ 0 h 18"/>
                  <a:gd name="T24" fmla="*/ 6 w 18"/>
                  <a:gd name="T25" fmla="*/ 0 h 18"/>
                  <a:gd name="T26" fmla="*/ 0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2"/>
                    </a:lnTo>
                    <a:lnTo>
                      <a:pt x="18" y="6"/>
                    </a:lnTo>
                    <a:lnTo>
                      <a:pt x="12" y="6"/>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5" name="Freeform 1281"/>
              <p:cNvSpPr>
                <a:spLocks/>
              </p:cNvSpPr>
              <p:nvPr/>
            </p:nvSpPr>
            <p:spPr bwMode="auto">
              <a:xfrm>
                <a:off x="3944" y="1547"/>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2 h 18"/>
                  <a:gd name="T12" fmla="*/ 18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2"/>
                    </a:lnTo>
                    <a:lnTo>
                      <a:pt x="6" y="18"/>
                    </a:lnTo>
                    <a:lnTo>
                      <a:pt x="12" y="12"/>
                    </a:lnTo>
                    <a:lnTo>
                      <a:pt x="18" y="12"/>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6" name="Freeform 1282"/>
              <p:cNvSpPr>
                <a:spLocks/>
              </p:cNvSpPr>
              <p:nvPr/>
            </p:nvSpPr>
            <p:spPr bwMode="auto">
              <a:xfrm>
                <a:off x="3944" y="1547"/>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2 h 18"/>
                  <a:gd name="T12" fmla="*/ 18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2"/>
                    </a:lnTo>
                    <a:lnTo>
                      <a:pt x="6" y="18"/>
                    </a:lnTo>
                    <a:lnTo>
                      <a:pt x="12" y="12"/>
                    </a:lnTo>
                    <a:lnTo>
                      <a:pt x="18" y="12"/>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7" name="Freeform 1283"/>
              <p:cNvSpPr>
                <a:spLocks/>
              </p:cNvSpPr>
              <p:nvPr/>
            </p:nvSpPr>
            <p:spPr bwMode="auto">
              <a:xfrm>
                <a:off x="3932" y="1583"/>
                <a:ext cx="18" cy="18"/>
              </a:xfrm>
              <a:custGeom>
                <a:avLst/>
                <a:gdLst>
                  <a:gd name="T0" fmla="*/ 0 w 18"/>
                  <a:gd name="T1" fmla="*/ 12 h 18"/>
                  <a:gd name="T2" fmla="*/ 0 w 18"/>
                  <a:gd name="T3" fmla="*/ 18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2 w 18"/>
                  <a:gd name="T19" fmla="*/ 6 h 18"/>
                  <a:gd name="T20" fmla="*/ 12 w 18"/>
                  <a:gd name="T21" fmla="*/ 6 h 18"/>
                  <a:gd name="T22" fmla="*/ 6 w 18"/>
                  <a:gd name="T23" fmla="*/ 0 h 18"/>
                  <a:gd name="T24" fmla="*/ 6 w 18"/>
                  <a:gd name="T25" fmla="*/ 0 h 18"/>
                  <a:gd name="T26" fmla="*/ 0 w 18"/>
                  <a:gd name="T27" fmla="*/ 6 h 18"/>
                  <a:gd name="T28" fmla="*/ 0 w 18"/>
                  <a:gd name="T29" fmla="*/ 6 h 18"/>
                  <a:gd name="T30" fmla="*/ 0 w 18"/>
                  <a:gd name="T31" fmla="*/ 12 h 18"/>
                  <a:gd name="T32" fmla="*/ 0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12"/>
                    </a:moveTo>
                    <a:lnTo>
                      <a:pt x="0" y="18"/>
                    </a:lnTo>
                    <a:lnTo>
                      <a:pt x="6" y="18"/>
                    </a:lnTo>
                    <a:lnTo>
                      <a:pt x="12" y="18"/>
                    </a:lnTo>
                    <a:lnTo>
                      <a:pt x="18" y="12"/>
                    </a:lnTo>
                    <a:lnTo>
                      <a:pt x="12" y="6"/>
                    </a:lnTo>
                    <a:lnTo>
                      <a:pt x="6" y="0"/>
                    </a:lnTo>
                    <a:lnTo>
                      <a:pt x="0" y="6"/>
                    </a:lnTo>
                    <a:lnTo>
                      <a:pt x="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8" name="Freeform 1284"/>
              <p:cNvSpPr>
                <a:spLocks/>
              </p:cNvSpPr>
              <p:nvPr/>
            </p:nvSpPr>
            <p:spPr bwMode="auto">
              <a:xfrm>
                <a:off x="3932" y="1583"/>
                <a:ext cx="18" cy="18"/>
              </a:xfrm>
              <a:custGeom>
                <a:avLst/>
                <a:gdLst>
                  <a:gd name="T0" fmla="*/ 0 w 18"/>
                  <a:gd name="T1" fmla="*/ 12 h 18"/>
                  <a:gd name="T2" fmla="*/ 0 w 18"/>
                  <a:gd name="T3" fmla="*/ 18 h 18"/>
                  <a:gd name="T4" fmla="*/ 0 w 18"/>
                  <a:gd name="T5" fmla="*/ 18 h 18"/>
                  <a:gd name="T6" fmla="*/ 6 w 18"/>
                  <a:gd name="T7" fmla="*/ 18 h 18"/>
                  <a:gd name="T8" fmla="*/ 6 w 18"/>
                  <a:gd name="T9" fmla="*/ 18 h 18"/>
                  <a:gd name="T10" fmla="*/ 12 w 18"/>
                  <a:gd name="T11" fmla="*/ 18 h 18"/>
                  <a:gd name="T12" fmla="*/ 12 w 18"/>
                  <a:gd name="T13" fmla="*/ 18 h 18"/>
                  <a:gd name="T14" fmla="*/ 18 w 18"/>
                  <a:gd name="T15" fmla="*/ 12 h 18"/>
                  <a:gd name="T16" fmla="*/ 18 w 18"/>
                  <a:gd name="T17" fmla="*/ 12 h 18"/>
                  <a:gd name="T18" fmla="*/ 12 w 18"/>
                  <a:gd name="T19" fmla="*/ 6 h 18"/>
                  <a:gd name="T20" fmla="*/ 12 w 18"/>
                  <a:gd name="T21" fmla="*/ 6 h 18"/>
                  <a:gd name="T22" fmla="*/ 6 w 18"/>
                  <a:gd name="T23" fmla="*/ 0 h 18"/>
                  <a:gd name="T24" fmla="*/ 6 w 18"/>
                  <a:gd name="T25" fmla="*/ 0 h 18"/>
                  <a:gd name="T26" fmla="*/ 0 w 18"/>
                  <a:gd name="T27" fmla="*/ 6 h 18"/>
                  <a:gd name="T28" fmla="*/ 0 w 18"/>
                  <a:gd name="T29" fmla="*/ 6 h 18"/>
                  <a:gd name="T30" fmla="*/ 0 w 18"/>
                  <a:gd name="T31" fmla="*/ 12 h 18"/>
                  <a:gd name="T32" fmla="*/ 0 w 18"/>
                  <a:gd name="T33" fmla="*/ 12 h 18"/>
                  <a:gd name="T34" fmla="*/ 0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12"/>
                    </a:moveTo>
                    <a:lnTo>
                      <a:pt x="0" y="18"/>
                    </a:lnTo>
                    <a:lnTo>
                      <a:pt x="6" y="18"/>
                    </a:lnTo>
                    <a:lnTo>
                      <a:pt x="12" y="18"/>
                    </a:lnTo>
                    <a:lnTo>
                      <a:pt x="18" y="12"/>
                    </a:lnTo>
                    <a:lnTo>
                      <a:pt x="12" y="6"/>
                    </a:lnTo>
                    <a:lnTo>
                      <a:pt x="6" y="0"/>
                    </a:lnTo>
                    <a:lnTo>
                      <a:pt x="0" y="6"/>
                    </a:lnTo>
                    <a:lnTo>
                      <a:pt x="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49" name="Freeform 1285"/>
              <p:cNvSpPr>
                <a:spLocks/>
              </p:cNvSpPr>
              <p:nvPr/>
            </p:nvSpPr>
            <p:spPr bwMode="auto">
              <a:xfrm>
                <a:off x="3914" y="1595"/>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0" name="Freeform 1286"/>
              <p:cNvSpPr>
                <a:spLocks/>
              </p:cNvSpPr>
              <p:nvPr/>
            </p:nvSpPr>
            <p:spPr bwMode="auto">
              <a:xfrm>
                <a:off x="3914" y="1595"/>
                <a:ext cx="18" cy="18"/>
              </a:xfrm>
              <a:custGeom>
                <a:avLst/>
                <a:gdLst>
                  <a:gd name="T0" fmla="*/ 0 w 18"/>
                  <a:gd name="T1" fmla="*/ 6 h 18"/>
                  <a:gd name="T2" fmla="*/ 0 w 18"/>
                  <a:gd name="T3" fmla="*/ 12 h 18"/>
                  <a:gd name="T4" fmla="*/ 6 w 18"/>
                  <a:gd name="T5" fmla="*/ 18 h 18"/>
                  <a:gd name="T6" fmla="*/ 6 w 18"/>
                  <a:gd name="T7" fmla="*/ 18 h 18"/>
                  <a:gd name="T8" fmla="*/ 6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6 w 18"/>
                  <a:gd name="T23" fmla="*/ 0 h 18"/>
                  <a:gd name="T24" fmla="*/ 6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1" name="Freeform 1287"/>
              <p:cNvSpPr>
                <a:spLocks/>
              </p:cNvSpPr>
              <p:nvPr/>
            </p:nvSpPr>
            <p:spPr bwMode="auto">
              <a:xfrm>
                <a:off x="3896" y="1595"/>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8"/>
                    </a:lnTo>
                    <a:lnTo>
                      <a:pt x="12" y="18"/>
                    </a:lnTo>
                    <a:lnTo>
                      <a:pt x="18" y="12"/>
                    </a:lnTo>
                    <a:lnTo>
                      <a:pt x="18" y="6"/>
                    </a:lnTo>
                    <a:lnTo>
                      <a:pt x="12" y="0"/>
                    </a:lnTo>
                    <a:lnTo>
                      <a:pt x="6"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2" name="Freeform 1288"/>
              <p:cNvSpPr>
                <a:spLocks/>
              </p:cNvSpPr>
              <p:nvPr/>
            </p:nvSpPr>
            <p:spPr bwMode="auto">
              <a:xfrm>
                <a:off x="3896" y="1595"/>
                <a:ext cx="18" cy="18"/>
              </a:xfrm>
              <a:custGeom>
                <a:avLst/>
                <a:gdLst>
                  <a:gd name="T0" fmla="*/ 0 w 18"/>
                  <a:gd name="T1" fmla="*/ 6 h 18"/>
                  <a:gd name="T2" fmla="*/ 0 w 18"/>
                  <a:gd name="T3" fmla="*/ 12 h 18"/>
                  <a:gd name="T4" fmla="*/ 6 w 18"/>
                  <a:gd name="T5" fmla="*/ 18 h 18"/>
                  <a:gd name="T6" fmla="*/ 12 w 18"/>
                  <a:gd name="T7" fmla="*/ 18 h 18"/>
                  <a:gd name="T8" fmla="*/ 12 w 18"/>
                  <a:gd name="T9" fmla="*/ 18 h 18"/>
                  <a:gd name="T10" fmla="*/ 12 w 18"/>
                  <a:gd name="T11" fmla="*/ 18 h 18"/>
                  <a:gd name="T12" fmla="*/ 18 w 18"/>
                  <a:gd name="T13" fmla="*/ 12 h 18"/>
                  <a:gd name="T14" fmla="*/ 18 w 18"/>
                  <a:gd name="T15" fmla="*/ 6 h 18"/>
                  <a:gd name="T16" fmla="*/ 18 w 18"/>
                  <a:gd name="T17" fmla="*/ 6 h 18"/>
                  <a:gd name="T18" fmla="*/ 18 w 18"/>
                  <a:gd name="T19" fmla="*/ 6 h 18"/>
                  <a:gd name="T20" fmla="*/ 12 w 18"/>
                  <a:gd name="T21" fmla="*/ 0 h 18"/>
                  <a:gd name="T22" fmla="*/ 12 w 18"/>
                  <a:gd name="T23" fmla="*/ 0 h 18"/>
                  <a:gd name="T24" fmla="*/ 12 w 18"/>
                  <a:gd name="T25" fmla="*/ 0 h 18"/>
                  <a:gd name="T26" fmla="*/ 6 w 18"/>
                  <a:gd name="T27" fmla="*/ 0 h 18"/>
                  <a:gd name="T28" fmla="*/ 0 w 18"/>
                  <a:gd name="T29" fmla="*/ 6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8"/>
                    </a:lnTo>
                    <a:lnTo>
                      <a:pt x="12" y="18"/>
                    </a:lnTo>
                    <a:lnTo>
                      <a:pt x="18" y="12"/>
                    </a:lnTo>
                    <a:lnTo>
                      <a:pt x="18" y="6"/>
                    </a:lnTo>
                    <a:lnTo>
                      <a:pt x="12" y="0"/>
                    </a:lnTo>
                    <a:lnTo>
                      <a:pt x="6"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3" name="Freeform 1289"/>
              <p:cNvSpPr>
                <a:spLocks/>
              </p:cNvSpPr>
              <p:nvPr/>
            </p:nvSpPr>
            <p:spPr bwMode="auto">
              <a:xfrm>
                <a:off x="3878" y="1595"/>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2 h 18"/>
                  <a:gd name="T12" fmla="*/ 18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0" y="6"/>
                    </a:moveTo>
                    <a:lnTo>
                      <a:pt x="0" y="12"/>
                    </a:lnTo>
                    <a:lnTo>
                      <a:pt x="6" y="12"/>
                    </a:lnTo>
                    <a:lnTo>
                      <a:pt x="6" y="18"/>
                    </a:lnTo>
                    <a:lnTo>
                      <a:pt x="12" y="12"/>
                    </a:lnTo>
                    <a:lnTo>
                      <a:pt x="18" y="12"/>
                    </a:lnTo>
                    <a:lnTo>
                      <a:pt x="18" y="6"/>
                    </a:lnTo>
                    <a:lnTo>
                      <a:pt x="18" y="0"/>
                    </a:lnTo>
                    <a:lnTo>
                      <a:pt x="12" y="0"/>
                    </a:lnTo>
                    <a:lnTo>
                      <a:pt x="6" y="0"/>
                    </a:lnTo>
                    <a:lnTo>
                      <a:pt x="0" y="0"/>
                    </a:lnTo>
                    <a:lnTo>
                      <a:pt x="0" y="6"/>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4" name="Freeform 1290"/>
              <p:cNvSpPr>
                <a:spLocks/>
              </p:cNvSpPr>
              <p:nvPr/>
            </p:nvSpPr>
            <p:spPr bwMode="auto">
              <a:xfrm>
                <a:off x="3878" y="1595"/>
                <a:ext cx="18" cy="18"/>
              </a:xfrm>
              <a:custGeom>
                <a:avLst/>
                <a:gdLst>
                  <a:gd name="T0" fmla="*/ 0 w 18"/>
                  <a:gd name="T1" fmla="*/ 6 h 18"/>
                  <a:gd name="T2" fmla="*/ 0 w 18"/>
                  <a:gd name="T3" fmla="*/ 12 h 18"/>
                  <a:gd name="T4" fmla="*/ 6 w 18"/>
                  <a:gd name="T5" fmla="*/ 12 h 18"/>
                  <a:gd name="T6" fmla="*/ 6 w 18"/>
                  <a:gd name="T7" fmla="*/ 18 h 18"/>
                  <a:gd name="T8" fmla="*/ 6 w 18"/>
                  <a:gd name="T9" fmla="*/ 18 h 18"/>
                  <a:gd name="T10" fmla="*/ 12 w 18"/>
                  <a:gd name="T11" fmla="*/ 12 h 18"/>
                  <a:gd name="T12" fmla="*/ 18 w 18"/>
                  <a:gd name="T13" fmla="*/ 12 h 18"/>
                  <a:gd name="T14" fmla="*/ 18 w 18"/>
                  <a:gd name="T15" fmla="*/ 6 h 18"/>
                  <a:gd name="T16" fmla="*/ 18 w 18"/>
                  <a:gd name="T17" fmla="*/ 6 h 18"/>
                  <a:gd name="T18" fmla="*/ 18 w 18"/>
                  <a:gd name="T19" fmla="*/ 0 h 18"/>
                  <a:gd name="T20" fmla="*/ 12 w 18"/>
                  <a:gd name="T21" fmla="*/ 0 h 18"/>
                  <a:gd name="T22" fmla="*/ 6 w 18"/>
                  <a:gd name="T23" fmla="*/ 0 h 18"/>
                  <a:gd name="T24" fmla="*/ 6 w 18"/>
                  <a:gd name="T25" fmla="*/ 0 h 18"/>
                  <a:gd name="T26" fmla="*/ 6 w 18"/>
                  <a:gd name="T27" fmla="*/ 0 h 18"/>
                  <a:gd name="T28" fmla="*/ 0 w 18"/>
                  <a:gd name="T29" fmla="*/ 0 h 18"/>
                  <a:gd name="T30" fmla="*/ 0 w 18"/>
                  <a:gd name="T31" fmla="*/ 6 h 18"/>
                  <a:gd name="T32" fmla="*/ 0 w 18"/>
                  <a:gd name="T33" fmla="*/ 6 h 18"/>
                  <a:gd name="T34" fmla="*/ 0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0" y="6"/>
                    </a:moveTo>
                    <a:lnTo>
                      <a:pt x="0" y="12"/>
                    </a:lnTo>
                    <a:lnTo>
                      <a:pt x="6" y="12"/>
                    </a:lnTo>
                    <a:lnTo>
                      <a:pt x="6" y="18"/>
                    </a:lnTo>
                    <a:lnTo>
                      <a:pt x="12" y="12"/>
                    </a:lnTo>
                    <a:lnTo>
                      <a:pt x="18" y="12"/>
                    </a:lnTo>
                    <a:lnTo>
                      <a:pt x="18" y="6"/>
                    </a:lnTo>
                    <a:lnTo>
                      <a:pt x="18" y="0"/>
                    </a:lnTo>
                    <a:lnTo>
                      <a:pt x="12" y="0"/>
                    </a:lnTo>
                    <a:lnTo>
                      <a:pt x="6" y="0"/>
                    </a:lnTo>
                    <a:lnTo>
                      <a:pt x="0" y="0"/>
                    </a:lnTo>
                    <a:lnTo>
                      <a:pt x="0"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5" name="Freeform 1291"/>
              <p:cNvSpPr>
                <a:spLocks/>
              </p:cNvSpPr>
              <p:nvPr/>
            </p:nvSpPr>
            <p:spPr bwMode="auto">
              <a:xfrm>
                <a:off x="3716" y="1619"/>
                <a:ext cx="72" cy="72"/>
              </a:xfrm>
              <a:custGeom>
                <a:avLst/>
                <a:gdLst>
                  <a:gd name="T0" fmla="*/ 12 w 72"/>
                  <a:gd name="T1" fmla="*/ 66 h 72"/>
                  <a:gd name="T2" fmla="*/ 18 w 72"/>
                  <a:gd name="T3" fmla="*/ 66 h 72"/>
                  <a:gd name="T4" fmla="*/ 36 w 72"/>
                  <a:gd name="T5" fmla="*/ 72 h 72"/>
                  <a:gd name="T6" fmla="*/ 48 w 72"/>
                  <a:gd name="T7" fmla="*/ 66 h 72"/>
                  <a:gd name="T8" fmla="*/ 48 w 72"/>
                  <a:gd name="T9" fmla="*/ 66 h 72"/>
                  <a:gd name="T10" fmla="*/ 54 w 72"/>
                  <a:gd name="T11" fmla="*/ 48 h 72"/>
                  <a:gd name="T12" fmla="*/ 48 w 72"/>
                  <a:gd name="T13" fmla="*/ 30 h 72"/>
                  <a:gd name="T14" fmla="*/ 48 w 72"/>
                  <a:gd name="T15" fmla="*/ 18 h 72"/>
                  <a:gd name="T16" fmla="*/ 48 w 72"/>
                  <a:gd name="T17" fmla="*/ 18 h 72"/>
                  <a:gd name="T18" fmla="*/ 54 w 72"/>
                  <a:gd name="T19" fmla="*/ 12 h 72"/>
                  <a:gd name="T20" fmla="*/ 66 w 72"/>
                  <a:gd name="T21" fmla="*/ 12 h 72"/>
                  <a:gd name="T22" fmla="*/ 72 w 72"/>
                  <a:gd name="T23" fmla="*/ 18 h 72"/>
                  <a:gd name="T24" fmla="*/ 72 w 72"/>
                  <a:gd name="T25" fmla="*/ 18 h 72"/>
                  <a:gd name="T26" fmla="*/ 72 w 72"/>
                  <a:gd name="T27" fmla="*/ 18 h 72"/>
                  <a:gd name="T28" fmla="*/ 72 w 72"/>
                  <a:gd name="T29" fmla="*/ 18 h 72"/>
                  <a:gd name="T30" fmla="*/ 72 w 72"/>
                  <a:gd name="T31" fmla="*/ 18 h 72"/>
                  <a:gd name="T32" fmla="*/ 72 w 72"/>
                  <a:gd name="T33" fmla="*/ 18 h 72"/>
                  <a:gd name="T34" fmla="*/ 72 w 72"/>
                  <a:gd name="T35" fmla="*/ 18 h 72"/>
                  <a:gd name="T36" fmla="*/ 66 w 72"/>
                  <a:gd name="T37" fmla="*/ 12 h 72"/>
                  <a:gd name="T38" fmla="*/ 48 w 72"/>
                  <a:gd name="T39" fmla="*/ 0 h 72"/>
                  <a:gd name="T40" fmla="*/ 36 w 72"/>
                  <a:gd name="T41" fmla="*/ 6 h 72"/>
                  <a:gd name="T42" fmla="*/ 36 w 72"/>
                  <a:gd name="T43" fmla="*/ 6 h 72"/>
                  <a:gd name="T44" fmla="*/ 30 w 72"/>
                  <a:gd name="T45" fmla="*/ 18 h 72"/>
                  <a:gd name="T46" fmla="*/ 42 w 72"/>
                  <a:gd name="T47" fmla="*/ 36 h 72"/>
                  <a:gd name="T48" fmla="*/ 36 w 72"/>
                  <a:gd name="T49" fmla="*/ 54 h 72"/>
                  <a:gd name="T50" fmla="*/ 36 w 72"/>
                  <a:gd name="T51" fmla="*/ 54 h 72"/>
                  <a:gd name="T52" fmla="*/ 24 w 72"/>
                  <a:gd name="T53" fmla="*/ 60 h 72"/>
                  <a:gd name="T54" fmla="*/ 6 w 72"/>
                  <a:gd name="T55" fmla="*/ 60 h 72"/>
                  <a:gd name="T56" fmla="*/ 0 w 72"/>
                  <a:gd name="T57" fmla="*/ 54 h 72"/>
                  <a:gd name="T58" fmla="*/ 0 w 72"/>
                  <a:gd name="T59" fmla="*/ 54 h 72"/>
                  <a:gd name="T60" fmla="*/ 12 w 72"/>
                  <a:gd name="T61" fmla="*/ 66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2"/>
                  <a:gd name="T94" fmla="*/ 0 h 72"/>
                  <a:gd name="T95" fmla="*/ 72 w 72"/>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2" h="72">
                    <a:moveTo>
                      <a:pt x="12" y="66"/>
                    </a:moveTo>
                    <a:lnTo>
                      <a:pt x="18" y="66"/>
                    </a:lnTo>
                    <a:lnTo>
                      <a:pt x="36" y="72"/>
                    </a:lnTo>
                    <a:lnTo>
                      <a:pt x="48" y="66"/>
                    </a:lnTo>
                    <a:lnTo>
                      <a:pt x="54" y="48"/>
                    </a:lnTo>
                    <a:lnTo>
                      <a:pt x="48" y="30"/>
                    </a:lnTo>
                    <a:lnTo>
                      <a:pt x="48" y="18"/>
                    </a:lnTo>
                    <a:lnTo>
                      <a:pt x="54" y="12"/>
                    </a:lnTo>
                    <a:lnTo>
                      <a:pt x="66" y="12"/>
                    </a:lnTo>
                    <a:lnTo>
                      <a:pt x="72" y="18"/>
                    </a:lnTo>
                    <a:lnTo>
                      <a:pt x="66" y="12"/>
                    </a:lnTo>
                    <a:lnTo>
                      <a:pt x="48" y="0"/>
                    </a:lnTo>
                    <a:lnTo>
                      <a:pt x="36" y="6"/>
                    </a:lnTo>
                    <a:lnTo>
                      <a:pt x="30" y="18"/>
                    </a:lnTo>
                    <a:lnTo>
                      <a:pt x="42" y="36"/>
                    </a:lnTo>
                    <a:lnTo>
                      <a:pt x="36" y="54"/>
                    </a:lnTo>
                    <a:lnTo>
                      <a:pt x="24" y="60"/>
                    </a:lnTo>
                    <a:lnTo>
                      <a:pt x="6" y="60"/>
                    </a:lnTo>
                    <a:lnTo>
                      <a:pt x="0" y="54"/>
                    </a:lnTo>
                    <a:lnTo>
                      <a:pt x="12" y="66"/>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6" name="Freeform 1292"/>
              <p:cNvSpPr>
                <a:spLocks/>
              </p:cNvSpPr>
              <p:nvPr/>
            </p:nvSpPr>
            <p:spPr bwMode="auto">
              <a:xfrm>
                <a:off x="3716" y="1619"/>
                <a:ext cx="72" cy="72"/>
              </a:xfrm>
              <a:custGeom>
                <a:avLst/>
                <a:gdLst>
                  <a:gd name="T0" fmla="*/ 12 w 72"/>
                  <a:gd name="T1" fmla="*/ 66 h 72"/>
                  <a:gd name="T2" fmla="*/ 18 w 72"/>
                  <a:gd name="T3" fmla="*/ 66 h 72"/>
                  <a:gd name="T4" fmla="*/ 36 w 72"/>
                  <a:gd name="T5" fmla="*/ 72 h 72"/>
                  <a:gd name="T6" fmla="*/ 48 w 72"/>
                  <a:gd name="T7" fmla="*/ 66 h 72"/>
                  <a:gd name="T8" fmla="*/ 48 w 72"/>
                  <a:gd name="T9" fmla="*/ 66 h 72"/>
                  <a:gd name="T10" fmla="*/ 54 w 72"/>
                  <a:gd name="T11" fmla="*/ 48 h 72"/>
                  <a:gd name="T12" fmla="*/ 48 w 72"/>
                  <a:gd name="T13" fmla="*/ 30 h 72"/>
                  <a:gd name="T14" fmla="*/ 48 w 72"/>
                  <a:gd name="T15" fmla="*/ 18 h 72"/>
                  <a:gd name="T16" fmla="*/ 48 w 72"/>
                  <a:gd name="T17" fmla="*/ 18 h 72"/>
                  <a:gd name="T18" fmla="*/ 54 w 72"/>
                  <a:gd name="T19" fmla="*/ 12 h 72"/>
                  <a:gd name="T20" fmla="*/ 66 w 72"/>
                  <a:gd name="T21" fmla="*/ 12 h 72"/>
                  <a:gd name="T22" fmla="*/ 72 w 72"/>
                  <a:gd name="T23" fmla="*/ 18 h 72"/>
                  <a:gd name="T24" fmla="*/ 72 w 72"/>
                  <a:gd name="T25" fmla="*/ 18 h 72"/>
                  <a:gd name="T26" fmla="*/ 72 w 72"/>
                  <a:gd name="T27" fmla="*/ 18 h 72"/>
                  <a:gd name="T28" fmla="*/ 72 w 72"/>
                  <a:gd name="T29" fmla="*/ 18 h 72"/>
                  <a:gd name="T30" fmla="*/ 72 w 72"/>
                  <a:gd name="T31" fmla="*/ 18 h 72"/>
                  <a:gd name="T32" fmla="*/ 72 w 72"/>
                  <a:gd name="T33" fmla="*/ 18 h 72"/>
                  <a:gd name="T34" fmla="*/ 72 w 72"/>
                  <a:gd name="T35" fmla="*/ 18 h 72"/>
                  <a:gd name="T36" fmla="*/ 66 w 72"/>
                  <a:gd name="T37" fmla="*/ 12 h 72"/>
                  <a:gd name="T38" fmla="*/ 48 w 72"/>
                  <a:gd name="T39" fmla="*/ 0 h 72"/>
                  <a:gd name="T40" fmla="*/ 36 w 72"/>
                  <a:gd name="T41" fmla="*/ 6 h 72"/>
                  <a:gd name="T42" fmla="*/ 36 w 72"/>
                  <a:gd name="T43" fmla="*/ 6 h 72"/>
                  <a:gd name="T44" fmla="*/ 30 w 72"/>
                  <a:gd name="T45" fmla="*/ 18 h 72"/>
                  <a:gd name="T46" fmla="*/ 42 w 72"/>
                  <a:gd name="T47" fmla="*/ 36 h 72"/>
                  <a:gd name="T48" fmla="*/ 36 w 72"/>
                  <a:gd name="T49" fmla="*/ 54 h 72"/>
                  <a:gd name="T50" fmla="*/ 36 w 72"/>
                  <a:gd name="T51" fmla="*/ 54 h 72"/>
                  <a:gd name="T52" fmla="*/ 24 w 72"/>
                  <a:gd name="T53" fmla="*/ 60 h 72"/>
                  <a:gd name="T54" fmla="*/ 6 w 72"/>
                  <a:gd name="T55" fmla="*/ 60 h 72"/>
                  <a:gd name="T56" fmla="*/ 0 w 72"/>
                  <a:gd name="T57" fmla="*/ 54 h 72"/>
                  <a:gd name="T58" fmla="*/ 0 w 72"/>
                  <a:gd name="T59" fmla="*/ 54 h 72"/>
                  <a:gd name="T60" fmla="*/ 12 w 72"/>
                  <a:gd name="T61" fmla="*/ 66 h 72"/>
                  <a:gd name="T62" fmla="*/ 12 w 72"/>
                  <a:gd name="T63" fmla="*/ 66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12" y="66"/>
                    </a:moveTo>
                    <a:lnTo>
                      <a:pt x="18" y="66"/>
                    </a:lnTo>
                    <a:lnTo>
                      <a:pt x="36" y="72"/>
                    </a:lnTo>
                    <a:lnTo>
                      <a:pt x="48" y="66"/>
                    </a:lnTo>
                    <a:lnTo>
                      <a:pt x="54" y="48"/>
                    </a:lnTo>
                    <a:lnTo>
                      <a:pt x="48" y="30"/>
                    </a:lnTo>
                    <a:lnTo>
                      <a:pt x="48" y="18"/>
                    </a:lnTo>
                    <a:lnTo>
                      <a:pt x="54" y="12"/>
                    </a:lnTo>
                    <a:lnTo>
                      <a:pt x="66" y="12"/>
                    </a:lnTo>
                    <a:lnTo>
                      <a:pt x="72" y="18"/>
                    </a:lnTo>
                    <a:lnTo>
                      <a:pt x="66" y="12"/>
                    </a:lnTo>
                    <a:lnTo>
                      <a:pt x="48" y="0"/>
                    </a:lnTo>
                    <a:lnTo>
                      <a:pt x="36" y="6"/>
                    </a:lnTo>
                    <a:lnTo>
                      <a:pt x="30" y="18"/>
                    </a:lnTo>
                    <a:lnTo>
                      <a:pt x="42" y="36"/>
                    </a:lnTo>
                    <a:lnTo>
                      <a:pt x="36" y="54"/>
                    </a:lnTo>
                    <a:lnTo>
                      <a:pt x="24" y="60"/>
                    </a:lnTo>
                    <a:lnTo>
                      <a:pt x="6" y="60"/>
                    </a:lnTo>
                    <a:lnTo>
                      <a:pt x="0" y="54"/>
                    </a:lnTo>
                    <a:lnTo>
                      <a:pt x="12" y="6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7" name="Freeform 1293"/>
              <p:cNvSpPr>
                <a:spLocks/>
              </p:cNvSpPr>
              <p:nvPr/>
            </p:nvSpPr>
            <p:spPr bwMode="auto">
              <a:xfrm>
                <a:off x="3686" y="1691"/>
                <a:ext cx="30" cy="30"/>
              </a:xfrm>
              <a:custGeom>
                <a:avLst/>
                <a:gdLst>
                  <a:gd name="T0" fmla="*/ 6 w 30"/>
                  <a:gd name="T1" fmla="*/ 30 h 30"/>
                  <a:gd name="T2" fmla="*/ 6 w 30"/>
                  <a:gd name="T3" fmla="*/ 30 h 30"/>
                  <a:gd name="T4" fmla="*/ 18 w 30"/>
                  <a:gd name="T5" fmla="*/ 30 h 30"/>
                  <a:gd name="T6" fmla="*/ 24 w 30"/>
                  <a:gd name="T7" fmla="*/ 30 h 30"/>
                  <a:gd name="T8" fmla="*/ 24 w 30"/>
                  <a:gd name="T9" fmla="*/ 30 h 30"/>
                  <a:gd name="T10" fmla="*/ 24 w 30"/>
                  <a:gd name="T11" fmla="*/ 18 h 30"/>
                  <a:gd name="T12" fmla="*/ 24 w 30"/>
                  <a:gd name="T13" fmla="*/ 12 h 30"/>
                  <a:gd name="T14" fmla="*/ 18 w 30"/>
                  <a:gd name="T15" fmla="*/ 6 h 30"/>
                  <a:gd name="T16" fmla="*/ 18 w 30"/>
                  <a:gd name="T17" fmla="*/ 6 h 30"/>
                  <a:gd name="T18" fmla="*/ 24 w 30"/>
                  <a:gd name="T19" fmla="*/ 0 h 30"/>
                  <a:gd name="T20" fmla="*/ 30 w 30"/>
                  <a:gd name="T21" fmla="*/ 0 h 30"/>
                  <a:gd name="T22" fmla="*/ 30 w 30"/>
                  <a:gd name="T23" fmla="*/ 6 h 30"/>
                  <a:gd name="T24" fmla="*/ 30 w 30"/>
                  <a:gd name="T25" fmla="*/ 6 h 30"/>
                  <a:gd name="T26" fmla="*/ 30 w 30"/>
                  <a:gd name="T27" fmla="*/ 6 h 30"/>
                  <a:gd name="T28" fmla="*/ 30 w 30"/>
                  <a:gd name="T29" fmla="*/ 6 h 30"/>
                  <a:gd name="T30" fmla="*/ 30 w 30"/>
                  <a:gd name="T31" fmla="*/ 6 h 30"/>
                  <a:gd name="T32" fmla="*/ 30 w 30"/>
                  <a:gd name="T33" fmla="*/ 6 h 30"/>
                  <a:gd name="T34" fmla="*/ 30 w 30"/>
                  <a:gd name="T35" fmla="*/ 6 h 30"/>
                  <a:gd name="T36" fmla="*/ 30 w 30"/>
                  <a:gd name="T37" fmla="*/ 6 h 30"/>
                  <a:gd name="T38" fmla="*/ 24 w 30"/>
                  <a:gd name="T39" fmla="*/ 0 h 30"/>
                  <a:gd name="T40" fmla="*/ 12 w 30"/>
                  <a:gd name="T41" fmla="*/ 0 h 30"/>
                  <a:gd name="T42" fmla="*/ 12 w 30"/>
                  <a:gd name="T43" fmla="*/ 0 h 30"/>
                  <a:gd name="T44" fmla="*/ 12 w 30"/>
                  <a:gd name="T45" fmla="*/ 6 h 30"/>
                  <a:gd name="T46" fmla="*/ 18 w 30"/>
                  <a:gd name="T47" fmla="*/ 12 h 30"/>
                  <a:gd name="T48" fmla="*/ 18 w 30"/>
                  <a:gd name="T49" fmla="*/ 24 h 30"/>
                  <a:gd name="T50" fmla="*/ 18 w 30"/>
                  <a:gd name="T51" fmla="*/ 24 h 30"/>
                  <a:gd name="T52" fmla="*/ 12 w 30"/>
                  <a:gd name="T53" fmla="*/ 24 h 30"/>
                  <a:gd name="T54" fmla="*/ 0 w 30"/>
                  <a:gd name="T55" fmla="*/ 24 h 30"/>
                  <a:gd name="T56" fmla="*/ 0 w 30"/>
                  <a:gd name="T57" fmla="*/ 24 h 30"/>
                  <a:gd name="T58" fmla="*/ 0 w 30"/>
                  <a:gd name="T59" fmla="*/ 24 h 30"/>
                  <a:gd name="T60" fmla="*/ 6 w 30"/>
                  <a:gd name="T61" fmla="*/ 30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
                  <a:gd name="T94" fmla="*/ 0 h 30"/>
                  <a:gd name="T95" fmla="*/ 30 w 30"/>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 h="30">
                    <a:moveTo>
                      <a:pt x="6" y="30"/>
                    </a:moveTo>
                    <a:lnTo>
                      <a:pt x="6" y="30"/>
                    </a:lnTo>
                    <a:lnTo>
                      <a:pt x="18" y="30"/>
                    </a:lnTo>
                    <a:lnTo>
                      <a:pt x="24" y="30"/>
                    </a:lnTo>
                    <a:lnTo>
                      <a:pt x="24" y="18"/>
                    </a:lnTo>
                    <a:lnTo>
                      <a:pt x="24" y="12"/>
                    </a:lnTo>
                    <a:lnTo>
                      <a:pt x="18" y="6"/>
                    </a:lnTo>
                    <a:lnTo>
                      <a:pt x="24" y="0"/>
                    </a:lnTo>
                    <a:lnTo>
                      <a:pt x="30" y="0"/>
                    </a:lnTo>
                    <a:lnTo>
                      <a:pt x="30" y="6"/>
                    </a:lnTo>
                    <a:lnTo>
                      <a:pt x="24" y="0"/>
                    </a:lnTo>
                    <a:lnTo>
                      <a:pt x="12" y="0"/>
                    </a:lnTo>
                    <a:lnTo>
                      <a:pt x="12" y="6"/>
                    </a:lnTo>
                    <a:lnTo>
                      <a:pt x="18" y="12"/>
                    </a:lnTo>
                    <a:lnTo>
                      <a:pt x="18" y="24"/>
                    </a:lnTo>
                    <a:lnTo>
                      <a:pt x="12" y="24"/>
                    </a:lnTo>
                    <a:lnTo>
                      <a:pt x="0" y="24"/>
                    </a:lnTo>
                    <a:lnTo>
                      <a:pt x="6" y="30"/>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8" name="Freeform 1294"/>
              <p:cNvSpPr>
                <a:spLocks/>
              </p:cNvSpPr>
              <p:nvPr/>
            </p:nvSpPr>
            <p:spPr bwMode="auto">
              <a:xfrm>
                <a:off x="3686" y="1691"/>
                <a:ext cx="30" cy="30"/>
              </a:xfrm>
              <a:custGeom>
                <a:avLst/>
                <a:gdLst>
                  <a:gd name="T0" fmla="*/ 6 w 30"/>
                  <a:gd name="T1" fmla="*/ 30 h 30"/>
                  <a:gd name="T2" fmla="*/ 6 w 30"/>
                  <a:gd name="T3" fmla="*/ 30 h 30"/>
                  <a:gd name="T4" fmla="*/ 18 w 30"/>
                  <a:gd name="T5" fmla="*/ 30 h 30"/>
                  <a:gd name="T6" fmla="*/ 24 w 30"/>
                  <a:gd name="T7" fmla="*/ 30 h 30"/>
                  <a:gd name="T8" fmla="*/ 24 w 30"/>
                  <a:gd name="T9" fmla="*/ 30 h 30"/>
                  <a:gd name="T10" fmla="*/ 24 w 30"/>
                  <a:gd name="T11" fmla="*/ 18 h 30"/>
                  <a:gd name="T12" fmla="*/ 24 w 30"/>
                  <a:gd name="T13" fmla="*/ 12 h 30"/>
                  <a:gd name="T14" fmla="*/ 18 w 30"/>
                  <a:gd name="T15" fmla="*/ 6 h 30"/>
                  <a:gd name="T16" fmla="*/ 18 w 30"/>
                  <a:gd name="T17" fmla="*/ 6 h 30"/>
                  <a:gd name="T18" fmla="*/ 24 w 30"/>
                  <a:gd name="T19" fmla="*/ 0 h 30"/>
                  <a:gd name="T20" fmla="*/ 30 w 30"/>
                  <a:gd name="T21" fmla="*/ 0 h 30"/>
                  <a:gd name="T22" fmla="*/ 30 w 30"/>
                  <a:gd name="T23" fmla="*/ 6 h 30"/>
                  <a:gd name="T24" fmla="*/ 30 w 30"/>
                  <a:gd name="T25" fmla="*/ 6 h 30"/>
                  <a:gd name="T26" fmla="*/ 30 w 30"/>
                  <a:gd name="T27" fmla="*/ 6 h 30"/>
                  <a:gd name="T28" fmla="*/ 30 w 30"/>
                  <a:gd name="T29" fmla="*/ 6 h 30"/>
                  <a:gd name="T30" fmla="*/ 30 w 30"/>
                  <a:gd name="T31" fmla="*/ 6 h 30"/>
                  <a:gd name="T32" fmla="*/ 30 w 30"/>
                  <a:gd name="T33" fmla="*/ 6 h 30"/>
                  <a:gd name="T34" fmla="*/ 30 w 30"/>
                  <a:gd name="T35" fmla="*/ 6 h 30"/>
                  <a:gd name="T36" fmla="*/ 30 w 30"/>
                  <a:gd name="T37" fmla="*/ 6 h 30"/>
                  <a:gd name="T38" fmla="*/ 24 w 30"/>
                  <a:gd name="T39" fmla="*/ 0 h 30"/>
                  <a:gd name="T40" fmla="*/ 12 w 30"/>
                  <a:gd name="T41" fmla="*/ 0 h 30"/>
                  <a:gd name="T42" fmla="*/ 12 w 30"/>
                  <a:gd name="T43" fmla="*/ 0 h 30"/>
                  <a:gd name="T44" fmla="*/ 12 w 30"/>
                  <a:gd name="T45" fmla="*/ 6 h 30"/>
                  <a:gd name="T46" fmla="*/ 18 w 30"/>
                  <a:gd name="T47" fmla="*/ 12 h 30"/>
                  <a:gd name="T48" fmla="*/ 18 w 30"/>
                  <a:gd name="T49" fmla="*/ 24 h 30"/>
                  <a:gd name="T50" fmla="*/ 18 w 30"/>
                  <a:gd name="T51" fmla="*/ 24 h 30"/>
                  <a:gd name="T52" fmla="*/ 12 w 30"/>
                  <a:gd name="T53" fmla="*/ 24 h 30"/>
                  <a:gd name="T54" fmla="*/ 0 w 30"/>
                  <a:gd name="T55" fmla="*/ 24 h 30"/>
                  <a:gd name="T56" fmla="*/ 0 w 30"/>
                  <a:gd name="T57" fmla="*/ 24 h 30"/>
                  <a:gd name="T58" fmla="*/ 0 w 30"/>
                  <a:gd name="T59" fmla="*/ 24 h 30"/>
                  <a:gd name="T60" fmla="*/ 6 w 30"/>
                  <a:gd name="T61" fmla="*/ 30 h 30"/>
                  <a:gd name="T62" fmla="*/ 6 w 30"/>
                  <a:gd name="T63" fmla="*/ 30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
                  <a:gd name="T97" fmla="*/ 0 h 30"/>
                  <a:gd name="T98" fmla="*/ 30 w 30"/>
                  <a:gd name="T99" fmla="*/ 30 h 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 h="30">
                    <a:moveTo>
                      <a:pt x="6" y="30"/>
                    </a:moveTo>
                    <a:lnTo>
                      <a:pt x="6" y="30"/>
                    </a:lnTo>
                    <a:lnTo>
                      <a:pt x="18" y="30"/>
                    </a:lnTo>
                    <a:lnTo>
                      <a:pt x="24" y="30"/>
                    </a:lnTo>
                    <a:lnTo>
                      <a:pt x="24" y="18"/>
                    </a:lnTo>
                    <a:lnTo>
                      <a:pt x="24" y="12"/>
                    </a:lnTo>
                    <a:lnTo>
                      <a:pt x="18" y="6"/>
                    </a:lnTo>
                    <a:lnTo>
                      <a:pt x="24" y="0"/>
                    </a:lnTo>
                    <a:lnTo>
                      <a:pt x="30" y="0"/>
                    </a:lnTo>
                    <a:lnTo>
                      <a:pt x="30" y="6"/>
                    </a:lnTo>
                    <a:lnTo>
                      <a:pt x="24" y="0"/>
                    </a:lnTo>
                    <a:lnTo>
                      <a:pt x="12" y="0"/>
                    </a:lnTo>
                    <a:lnTo>
                      <a:pt x="12" y="6"/>
                    </a:lnTo>
                    <a:lnTo>
                      <a:pt x="18" y="12"/>
                    </a:lnTo>
                    <a:lnTo>
                      <a:pt x="18" y="24"/>
                    </a:lnTo>
                    <a:lnTo>
                      <a:pt x="12" y="24"/>
                    </a:lnTo>
                    <a:lnTo>
                      <a:pt x="0" y="24"/>
                    </a:lnTo>
                    <a:lnTo>
                      <a:pt x="6" y="3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59" name="Freeform 1295"/>
              <p:cNvSpPr>
                <a:spLocks/>
              </p:cNvSpPr>
              <p:nvPr/>
            </p:nvSpPr>
            <p:spPr bwMode="auto">
              <a:xfrm>
                <a:off x="3722" y="1649"/>
                <a:ext cx="18" cy="12"/>
              </a:xfrm>
              <a:custGeom>
                <a:avLst/>
                <a:gdLst>
                  <a:gd name="T0" fmla="*/ 6 w 18"/>
                  <a:gd name="T1" fmla="*/ 12 h 12"/>
                  <a:gd name="T2" fmla="*/ 0 w 18"/>
                  <a:gd name="T3" fmla="*/ 12 h 12"/>
                  <a:gd name="T4" fmla="*/ 0 w 18"/>
                  <a:gd name="T5" fmla="*/ 6 h 12"/>
                  <a:gd name="T6" fmla="*/ 0 w 18"/>
                  <a:gd name="T7" fmla="*/ 0 h 12"/>
                  <a:gd name="T8" fmla="*/ 0 w 18"/>
                  <a:gd name="T9" fmla="*/ 0 h 12"/>
                  <a:gd name="T10" fmla="*/ 0 w 18"/>
                  <a:gd name="T11" fmla="*/ 0 h 12"/>
                  <a:gd name="T12" fmla="*/ 6 w 18"/>
                  <a:gd name="T13" fmla="*/ 0 h 12"/>
                  <a:gd name="T14" fmla="*/ 12 w 18"/>
                  <a:gd name="T15" fmla="*/ 0 h 12"/>
                  <a:gd name="T16" fmla="*/ 12 w 18"/>
                  <a:gd name="T17" fmla="*/ 0 h 12"/>
                  <a:gd name="T18" fmla="*/ 12 w 18"/>
                  <a:gd name="T19" fmla="*/ 0 h 12"/>
                  <a:gd name="T20" fmla="*/ 18 w 18"/>
                  <a:gd name="T21" fmla="*/ 6 h 12"/>
                  <a:gd name="T22" fmla="*/ 18 w 18"/>
                  <a:gd name="T23" fmla="*/ 12 h 12"/>
                  <a:gd name="T24" fmla="*/ 18 w 18"/>
                  <a:gd name="T25" fmla="*/ 12 h 12"/>
                  <a:gd name="T26" fmla="*/ 18 w 18"/>
                  <a:gd name="T27" fmla="*/ 12 h 12"/>
                  <a:gd name="T28" fmla="*/ 12 w 18"/>
                  <a:gd name="T29" fmla="*/ 12 h 12"/>
                  <a:gd name="T30" fmla="*/ 6 w 18"/>
                  <a:gd name="T31" fmla="*/ 12 h 12"/>
                  <a:gd name="T32" fmla="*/ 6 w 18"/>
                  <a:gd name="T33" fmla="*/ 12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6" y="12"/>
                    </a:moveTo>
                    <a:lnTo>
                      <a:pt x="0" y="12"/>
                    </a:lnTo>
                    <a:lnTo>
                      <a:pt x="0" y="6"/>
                    </a:lnTo>
                    <a:lnTo>
                      <a:pt x="0" y="0"/>
                    </a:lnTo>
                    <a:lnTo>
                      <a:pt x="6" y="0"/>
                    </a:lnTo>
                    <a:lnTo>
                      <a:pt x="12" y="0"/>
                    </a:lnTo>
                    <a:lnTo>
                      <a:pt x="18" y="6"/>
                    </a:lnTo>
                    <a:lnTo>
                      <a:pt x="18" y="12"/>
                    </a:lnTo>
                    <a:lnTo>
                      <a:pt x="12" y="12"/>
                    </a:lnTo>
                    <a:lnTo>
                      <a:pt x="6" y="12"/>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0" name="Freeform 1296"/>
              <p:cNvSpPr>
                <a:spLocks/>
              </p:cNvSpPr>
              <p:nvPr/>
            </p:nvSpPr>
            <p:spPr bwMode="auto">
              <a:xfrm>
                <a:off x="3848" y="1505"/>
                <a:ext cx="90" cy="60"/>
              </a:xfrm>
              <a:custGeom>
                <a:avLst/>
                <a:gdLst>
                  <a:gd name="T0" fmla="*/ 84 w 90"/>
                  <a:gd name="T1" fmla="*/ 18 h 60"/>
                  <a:gd name="T2" fmla="*/ 78 w 90"/>
                  <a:gd name="T3" fmla="*/ 12 h 60"/>
                  <a:gd name="T4" fmla="*/ 66 w 90"/>
                  <a:gd name="T5" fmla="*/ 0 h 60"/>
                  <a:gd name="T6" fmla="*/ 48 w 90"/>
                  <a:gd name="T7" fmla="*/ 0 h 60"/>
                  <a:gd name="T8" fmla="*/ 48 w 90"/>
                  <a:gd name="T9" fmla="*/ 0 h 60"/>
                  <a:gd name="T10" fmla="*/ 36 w 90"/>
                  <a:gd name="T11" fmla="*/ 12 h 60"/>
                  <a:gd name="T12" fmla="*/ 36 w 90"/>
                  <a:gd name="T13" fmla="*/ 30 h 60"/>
                  <a:gd name="T14" fmla="*/ 24 w 90"/>
                  <a:gd name="T15" fmla="*/ 42 h 60"/>
                  <a:gd name="T16" fmla="*/ 24 w 90"/>
                  <a:gd name="T17" fmla="*/ 42 h 60"/>
                  <a:gd name="T18" fmla="*/ 18 w 90"/>
                  <a:gd name="T19" fmla="*/ 42 h 60"/>
                  <a:gd name="T20" fmla="*/ 12 w 90"/>
                  <a:gd name="T21" fmla="*/ 42 h 60"/>
                  <a:gd name="T22" fmla="*/ 6 w 90"/>
                  <a:gd name="T23" fmla="*/ 30 h 60"/>
                  <a:gd name="T24" fmla="*/ 6 w 90"/>
                  <a:gd name="T25" fmla="*/ 30 h 60"/>
                  <a:gd name="T26" fmla="*/ 6 w 90"/>
                  <a:gd name="T27" fmla="*/ 30 h 60"/>
                  <a:gd name="T28" fmla="*/ 6 w 90"/>
                  <a:gd name="T29" fmla="*/ 30 h 60"/>
                  <a:gd name="T30" fmla="*/ 0 w 90"/>
                  <a:gd name="T31" fmla="*/ 30 h 60"/>
                  <a:gd name="T32" fmla="*/ 0 w 90"/>
                  <a:gd name="T33" fmla="*/ 30 h 60"/>
                  <a:gd name="T34" fmla="*/ 0 w 90"/>
                  <a:gd name="T35" fmla="*/ 30 h 60"/>
                  <a:gd name="T36" fmla="*/ 6 w 90"/>
                  <a:gd name="T37" fmla="*/ 42 h 60"/>
                  <a:gd name="T38" fmla="*/ 18 w 90"/>
                  <a:gd name="T39" fmla="*/ 54 h 60"/>
                  <a:gd name="T40" fmla="*/ 30 w 90"/>
                  <a:gd name="T41" fmla="*/ 60 h 60"/>
                  <a:gd name="T42" fmla="*/ 30 w 90"/>
                  <a:gd name="T43" fmla="*/ 60 h 60"/>
                  <a:gd name="T44" fmla="*/ 42 w 90"/>
                  <a:gd name="T45" fmla="*/ 48 h 60"/>
                  <a:gd name="T46" fmla="*/ 42 w 90"/>
                  <a:gd name="T47" fmla="*/ 30 h 60"/>
                  <a:gd name="T48" fmla="*/ 54 w 90"/>
                  <a:gd name="T49" fmla="*/ 12 h 60"/>
                  <a:gd name="T50" fmla="*/ 54 w 90"/>
                  <a:gd name="T51" fmla="*/ 12 h 60"/>
                  <a:gd name="T52" fmla="*/ 72 w 90"/>
                  <a:gd name="T53" fmla="*/ 12 h 60"/>
                  <a:gd name="T54" fmla="*/ 84 w 90"/>
                  <a:gd name="T55" fmla="*/ 24 h 60"/>
                  <a:gd name="T56" fmla="*/ 90 w 90"/>
                  <a:gd name="T57" fmla="*/ 30 h 60"/>
                  <a:gd name="T58" fmla="*/ 90 w 90"/>
                  <a:gd name="T59" fmla="*/ 30 h 60"/>
                  <a:gd name="T60" fmla="*/ 84 w 90"/>
                  <a:gd name="T61" fmla="*/ 18 h 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
                  <a:gd name="T94" fmla="*/ 0 h 60"/>
                  <a:gd name="T95" fmla="*/ 90 w 90"/>
                  <a:gd name="T96" fmla="*/ 60 h 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 h="60">
                    <a:moveTo>
                      <a:pt x="84" y="18"/>
                    </a:moveTo>
                    <a:lnTo>
                      <a:pt x="78" y="12"/>
                    </a:lnTo>
                    <a:lnTo>
                      <a:pt x="66" y="0"/>
                    </a:lnTo>
                    <a:lnTo>
                      <a:pt x="48" y="0"/>
                    </a:lnTo>
                    <a:lnTo>
                      <a:pt x="36" y="12"/>
                    </a:lnTo>
                    <a:lnTo>
                      <a:pt x="36" y="30"/>
                    </a:lnTo>
                    <a:lnTo>
                      <a:pt x="24" y="42"/>
                    </a:lnTo>
                    <a:lnTo>
                      <a:pt x="18" y="42"/>
                    </a:lnTo>
                    <a:lnTo>
                      <a:pt x="12" y="42"/>
                    </a:lnTo>
                    <a:lnTo>
                      <a:pt x="6" y="30"/>
                    </a:lnTo>
                    <a:lnTo>
                      <a:pt x="0" y="30"/>
                    </a:lnTo>
                    <a:lnTo>
                      <a:pt x="6" y="42"/>
                    </a:lnTo>
                    <a:lnTo>
                      <a:pt x="18" y="54"/>
                    </a:lnTo>
                    <a:lnTo>
                      <a:pt x="30" y="60"/>
                    </a:lnTo>
                    <a:lnTo>
                      <a:pt x="42" y="48"/>
                    </a:lnTo>
                    <a:lnTo>
                      <a:pt x="42" y="30"/>
                    </a:lnTo>
                    <a:lnTo>
                      <a:pt x="54" y="12"/>
                    </a:lnTo>
                    <a:lnTo>
                      <a:pt x="72" y="12"/>
                    </a:lnTo>
                    <a:lnTo>
                      <a:pt x="84" y="24"/>
                    </a:lnTo>
                    <a:lnTo>
                      <a:pt x="90" y="30"/>
                    </a:lnTo>
                    <a:lnTo>
                      <a:pt x="84" y="18"/>
                    </a:lnTo>
                    <a:close/>
                  </a:path>
                </a:pathLst>
              </a:custGeom>
              <a:solidFill>
                <a:srgbClr val="F981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1" name="Freeform 1297"/>
              <p:cNvSpPr>
                <a:spLocks/>
              </p:cNvSpPr>
              <p:nvPr/>
            </p:nvSpPr>
            <p:spPr bwMode="auto">
              <a:xfrm>
                <a:off x="3848" y="1505"/>
                <a:ext cx="90" cy="60"/>
              </a:xfrm>
              <a:custGeom>
                <a:avLst/>
                <a:gdLst>
                  <a:gd name="T0" fmla="*/ 84 w 90"/>
                  <a:gd name="T1" fmla="*/ 18 h 60"/>
                  <a:gd name="T2" fmla="*/ 78 w 90"/>
                  <a:gd name="T3" fmla="*/ 12 h 60"/>
                  <a:gd name="T4" fmla="*/ 66 w 90"/>
                  <a:gd name="T5" fmla="*/ 0 h 60"/>
                  <a:gd name="T6" fmla="*/ 48 w 90"/>
                  <a:gd name="T7" fmla="*/ 0 h 60"/>
                  <a:gd name="T8" fmla="*/ 48 w 90"/>
                  <a:gd name="T9" fmla="*/ 0 h 60"/>
                  <a:gd name="T10" fmla="*/ 36 w 90"/>
                  <a:gd name="T11" fmla="*/ 12 h 60"/>
                  <a:gd name="T12" fmla="*/ 36 w 90"/>
                  <a:gd name="T13" fmla="*/ 30 h 60"/>
                  <a:gd name="T14" fmla="*/ 24 w 90"/>
                  <a:gd name="T15" fmla="*/ 42 h 60"/>
                  <a:gd name="T16" fmla="*/ 24 w 90"/>
                  <a:gd name="T17" fmla="*/ 42 h 60"/>
                  <a:gd name="T18" fmla="*/ 18 w 90"/>
                  <a:gd name="T19" fmla="*/ 42 h 60"/>
                  <a:gd name="T20" fmla="*/ 12 w 90"/>
                  <a:gd name="T21" fmla="*/ 42 h 60"/>
                  <a:gd name="T22" fmla="*/ 6 w 90"/>
                  <a:gd name="T23" fmla="*/ 30 h 60"/>
                  <a:gd name="T24" fmla="*/ 6 w 90"/>
                  <a:gd name="T25" fmla="*/ 30 h 60"/>
                  <a:gd name="T26" fmla="*/ 6 w 90"/>
                  <a:gd name="T27" fmla="*/ 30 h 60"/>
                  <a:gd name="T28" fmla="*/ 6 w 90"/>
                  <a:gd name="T29" fmla="*/ 30 h 60"/>
                  <a:gd name="T30" fmla="*/ 0 w 90"/>
                  <a:gd name="T31" fmla="*/ 30 h 60"/>
                  <a:gd name="T32" fmla="*/ 0 w 90"/>
                  <a:gd name="T33" fmla="*/ 30 h 60"/>
                  <a:gd name="T34" fmla="*/ 0 w 90"/>
                  <a:gd name="T35" fmla="*/ 30 h 60"/>
                  <a:gd name="T36" fmla="*/ 6 w 90"/>
                  <a:gd name="T37" fmla="*/ 42 h 60"/>
                  <a:gd name="T38" fmla="*/ 18 w 90"/>
                  <a:gd name="T39" fmla="*/ 54 h 60"/>
                  <a:gd name="T40" fmla="*/ 30 w 90"/>
                  <a:gd name="T41" fmla="*/ 60 h 60"/>
                  <a:gd name="T42" fmla="*/ 30 w 90"/>
                  <a:gd name="T43" fmla="*/ 60 h 60"/>
                  <a:gd name="T44" fmla="*/ 42 w 90"/>
                  <a:gd name="T45" fmla="*/ 48 h 60"/>
                  <a:gd name="T46" fmla="*/ 42 w 90"/>
                  <a:gd name="T47" fmla="*/ 30 h 60"/>
                  <a:gd name="T48" fmla="*/ 54 w 90"/>
                  <a:gd name="T49" fmla="*/ 12 h 60"/>
                  <a:gd name="T50" fmla="*/ 54 w 90"/>
                  <a:gd name="T51" fmla="*/ 12 h 60"/>
                  <a:gd name="T52" fmla="*/ 72 w 90"/>
                  <a:gd name="T53" fmla="*/ 12 h 60"/>
                  <a:gd name="T54" fmla="*/ 84 w 90"/>
                  <a:gd name="T55" fmla="*/ 24 h 60"/>
                  <a:gd name="T56" fmla="*/ 90 w 90"/>
                  <a:gd name="T57" fmla="*/ 30 h 60"/>
                  <a:gd name="T58" fmla="*/ 90 w 90"/>
                  <a:gd name="T59" fmla="*/ 30 h 60"/>
                  <a:gd name="T60" fmla="*/ 84 w 90"/>
                  <a:gd name="T61" fmla="*/ 18 h 60"/>
                  <a:gd name="T62" fmla="*/ 84 w 90"/>
                  <a:gd name="T63" fmla="*/ 18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60"/>
                  <a:gd name="T98" fmla="*/ 90 w 90"/>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60">
                    <a:moveTo>
                      <a:pt x="84" y="18"/>
                    </a:moveTo>
                    <a:lnTo>
                      <a:pt x="78" y="12"/>
                    </a:lnTo>
                    <a:lnTo>
                      <a:pt x="66" y="0"/>
                    </a:lnTo>
                    <a:lnTo>
                      <a:pt x="48" y="0"/>
                    </a:lnTo>
                    <a:lnTo>
                      <a:pt x="36" y="12"/>
                    </a:lnTo>
                    <a:lnTo>
                      <a:pt x="36" y="30"/>
                    </a:lnTo>
                    <a:lnTo>
                      <a:pt x="24" y="42"/>
                    </a:lnTo>
                    <a:lnTo>
                      <a:pt x="18" y="42"/>
                    </a:lnTo>
                    <a:lnTo>
                      <a:pt x="12" y="42"/>
                    </a:lnTo>
                    <a:lnTo>
                      <a:pt x="6" y="30"/>
                    </a:lnTo>
                    <a:lnTo>
                      <a:pt x="0" y="30"/>
                    </a:lnTo>
                    <a:lnTo>
                      <a:pt x="6" y="42"/>
                    </a:lnTo>
                    <a:lnTo>
                      <a:pt x="18" y="54"/>
                    </a:lnTo>
                    <a:lnTo>
                      <a:pt x="30" y="60"/>
                    </a:lnTo>
                    <a:lnTo>
                      <a:pt x="42" y="48"/>
                    </a:lnTo>
                    <a:lnTo>
                      <a:pt x="42" y="30"/>
                    </a:lnTo>
                    <a:lnTo>
                      <a:pt x="54" y="12"/>
                    </a:lnTo>
                    <a:lnTo>
                      <a:pt x="72" y="12"/>
                    </a:lnTo>
                    <a:lnTo>
                      <a:pt x="84" y="24"/>
                    </a:lnTo>
                    <a:lnTo>
                      <a:pt x="90" y="30"/>
                    </a:lnTo>
                    <a:lnTo>
                      <a:pt x="84"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2" name="Freeform 1298"/>
              <p:cNvSpPr>
                <a:spLocks/>
              </p:cNvSpPr>
              <p:nvPr/>
            </p:nvSpPr>
            <p:spPr bwMode="auto">
              <a:xfrm>
                <a:off x="3908" y="1529"/>
                <a:ext cx="12" cy="18"/>
              </a:xfrm>
              <a:custGeom>
                <a:avLst/>
                <a:gdLst>
                  <a:gd name="T0" fmla="*/ 12 w 12"/>
                  <a:gd name="T1" fmla="*/ 6 h 18"/>
                  <a:gd name="T2" fmla="*/ 12 w 12"/>
                  <a:gd name="T3" fmla="*/ 0 h 18"/>
                  <a:gd name="T4" fmla="*/ 6 w 12"/>
                  <a:gd name="T5" fmla="*/ 0 h 18"/>
                  <a:gd name="T6" fmla="*/ 0 w 12"/>
                  <a:gd name="T7" fmla="*/ 0 h 18"/>
                  <a:gd name="T8" fmla="*/ 0 w 12"/>
                  <a:gd name="T9" fmla="*/ 0 h 18"/>
                  <a:gd name="T10" fmla="*/ 0 w 12"/>
                  <a:gd name="T11" fmla="*/ 0 h 18"/>
                  <a:gd name="T12" fmla="*/ 0 w 12"/>
                  <a:gd name="T13" fmla="*/ 6 h 18"/>
                  <a:gd name="T14" fmla="*/ 0 w 12"/>
                  <a:gd name="T15" fmla="*/ 12 h 18"/>
                  <a:gd name="T16" fmla="*/ 0 w 12"/>
                  <a:gd name="T17" fmla="*/ 12 h 18"/>
                  <a:gd name="T18" fmla="*/ 0 w 12"/>
                  <a:gd name="T19" fmla="*/ 18 h 18"/>
                  <a:gd name="T20" fmla="*/ 6 w 12"/>
                  <a:gd name="T21" fmla="*/ 18 h 18"/>
                  <a:gd name="T22" fmla="*/ 12 w 12"/>
                  <a:gd name="T23" fmla="*/ 18 h 18"/>
                  <a:gd name="T24" fmla="*/ 12 w 12"/>
                  <a:gd name="T25" fmla="*/ 18 h 18"/>
                  <a:gd name="T26" fmla="*/ 12 w 12"/>
                  <a:gd name="T27" fmla="*/ 18 h 18"/>
                  <a:gd name="T28" fmla="*/ 12 w 12"/>
                  <a:gd name="T29" fmla="*/ 12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0"/>
                    </a:lnTo>
                    <a:lnTo>
                      <a:pt x="6" y="0"/>
                    </a:lnTo>
                    <a:lnTo>
                      <a:pt x="0" y="0"/>
                    </a:lnTo>
                    <a:lnTo>
                      <a:pt x="0" y="6"/>
                    </a:lnTo>
                    <a:lnTo>
                      <a:pt x="0" y="12"/>
                    </a:lnTo>
                    <a:lnTo>
                      <a:pt x="0" y="18"/>
                    </a:lnTo>
                    <a:lnTo>
                      <a:pt x="6" y="18"/>
                    </a:lnTo>
                    <a:lnTo>
                      <a:pt x="12" y="18"/>
                    </a:lnTo>
                    <a:lnTo>
                      <a:pt x="12" y="12"/>
                    </a:lnTo>
                    <a:lnTo>
                      <a:pt x="12" y="6"/>
                    </a:lnTo>
                    <a:close/>
                  </a:path>
                </a:pathLst>
              </a:custGeom>
              <a:solidFill>
                <a:srgbClr val="FB80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3" name="Freeform 1299"/>
              <p:cNvSpPr>
                <a:spLocks/>
              </p:cNvSpPr>
              <p:nvPr/>
            </p:nvSpPr>
            <p:spPr bwMode="auto">
              <a:xfrm>
                <a:off x="2366" y="2897"/>
                <a:ext cx="114" cy="102"/>
              </a:xfrm>
              <a:custGeom>
                <a:avLst/>
                <a:gdLst>
                  <a:gd name="T0" fmla="*/ 0 w 114"/>
                  <a:gd name="T1" fmla="*/ 54 h 102"/>
                  <a:gd name="T2" fmla="*/ 24 w 114"/>
                  <a:gd name="T3" fmla="*/ 78 h 102"/>
                  <a:gd name="T4" fmla="*/ 24 w 114"/>
                  <a:gd name="T5" fmla="*/ 78 h 102"/>
                  <a:gd name="T6" fmla="*/ 30 w 114"/>
                  <a:gd name="T7" fmla="*/ 72 h 102"/>
                  <a:gd name="T8" fmla="*/ 30 w 114"/>
                  <a:gd name="T9" fmla="*/ 72 h 102"/>
                  <a:gd name="T10" fmla="*/ 30 w 114"/>
                  <a:gd name="T11" fmla="*/ 72 h 102"/>
                  <a:gd name="T12" fmla="*/ 30 w 114"/>
                  <a:gd name="T13" fmla="*/ 72 h 102"/>
                  <a:gd name="T14" fmla="*/ 18 w 114"/>
                  <a:gd name="T15" fmla="*/ 60 h 102"/>
                  <a:gd name="T16" fmla="*/ 18 w 114"/>
                  <a:gd name="T17" fmla="*/ 54 h 102"/>
                  <a:gd name="T18" fmla="*/ 18 w 114"/>
                  <a:gd name="T19" fmla="*/ 42 h 102"/>
                  <a:gd name="T20" fmla="*/ 18 w 114"/>
                  <a:gd name="T21" fmla="*/ 42 h 102"/>
                  <a:gd name="T22" fmla="*/ 30 w 114"/>
                  <a:gd name="T23" fmla="*/ 42 h 102"/>
                  <a:gd name="T24" fmla="*/ 42 w 114"/>
                  <a:gd name="T25" fmla="*/ 42 h 102"/>
                  <a:gd name="T26" fmla="*/ 54 w 114"/>
                  <a:gd name="T27" fmla="*/ 54 h 102"/>
                  <a:gd name="T28" fmla="*/ 54 w 114"/>
                  <a:gd name="T29" fmla="*/ 54 h 102"/>
                  <a:gd name="T30" fmla="*/ 66 w 114"/>
                  <a:gd name="T31" fmla="*/ 66 h 102"/>
                  <a:gd name="T32" fmla="*/ 66 w 114"/>
                  <a:gd name="T33" fmla="*/ 78 h 102"/>
                  <a:gd name="T34" fmla="*/ 66 w 114"/>
                  <a:gd name="T35" fmla="*/ 84 h 102"/>
                  <a:gd name="T36" fmla="*/ 66 w 114"/>
                  <a:gd name="T37" fmla="*/ 84 h 102"/>
                  <a:gd name="T38" fmla="*/ 60 w 114"/>
                  <a:gd name="T39" fmla="*/ 90 h 102"/>
                  <a:gd name="T40" fmla="*/ 48 w 114"/>
                  <a:gd name="T41" fmla="*/ 84 h 102"/>
                  <a:gd name="T42" fmla="*/ 36 w 114"/>
                  <a:gd name="T43" fmla="*/ 78 h 102"/>
                  <a:gd name="T44" fmla="*/ 36 w 114"/>
                  <a:gd name="T45" fmla="*/ 78 h 102"/>
                  <a:gd name="T46" fmla="*/ 36 w 114"/>
                  <a:gd name="T47" fmla="*/ 78 h 102"/>
                  <a:gd name="T48" fmla="*/ 36 w 114"/>
                  <a:gd name="T49" fmla="*/ 78 h 102"/>
                  <a:gd name="T50" fmla="*/ 36 w 114"/>
                  <a:gd name="T51" fmla="*/ 78 h 102"/>
                  <a:gd name="T52" fmla="*/ 36 w 114"/>
                  <a:gd name="T53" fmla="*/ 78 h 102"/>
                  <a:gd name="T54" fmla="*/ 60 w 114"/>
                  <a:gd name="T55" fmla="*/ 102 h 102"/>
                  <a:gd name="T56" fmla="*/ 114 w 114"/>
                  <a:gd name="T57" fmla="*/ 54 h 102"/>
                  <a:gd name="T58" fmla="*/ 48 w 114"/>
                  <a:gd name="T59" fmla="*/ 0 h 102"/>
                  <a:gd name="T60" fmla="*/ 0 w 114"/>
                  <a:gd name="T61" fmla="*/ 54 h 1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102"/>
                  <a:gd name="T95" fmla="*/ 114 w 114"/>
                  <a:gd name="T96" fmla="*/ 102 h 10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102">
                    <a:moveTo>
                      <a:pt x="0" y="54"/>
                    </a:moveTo>
                    <a:lnTo>
                      <a:pt x="24" y="78"/>
                    </a:lnTo>
                    <a:lnTo>
                      <a:pt x="30" y="72"/>
                    </a:lnTo>
                    <a:lnTo>
                      <a:pt x="18" y="60"/>
                    </a:lnTo>
                    <a:lnTo>
                      <a:pt x="18" y="54"/>
                    </a:lnTo>
                    <a:lnTo>
                      <a:pt x="18" y="42"/>
                    </a:lnTo>
                    <a:lnTo>
                      <a:pt x="30" y="42"/>
                    </a:lnTo>
                    <a:lnTo>
                      <a:pt x="42" y="42"/>
                    </a:lnTo>
                    <a:lnTo>
                      <a:pt x="54" y="54"/>
                    </a:lnTo>
                    <a:lnTo>
                      <a:pt x="66" y="66"/>
                    </a:lnTo>
                    <a:lnTo>
                      <a:pt x="66" y="78"/>
                    </a:lnTo>
                    <a:lnTo>
                      <a:pt x="66" y="84"/>
                    </a:lnTo>
                    <a:lnTo>
                      <a:pt x="60" y="90"/>
                    </a:lnTo>
                    <a:lnTo>
                      <a:pt x="48" y="84"/>
                    </a:lnTo>
                    <a:lnTo>
                      <a:pt x="36" y="78"/>
                    </a:lnTo>
                    <a:lnTo>
                      <a:pt x="60" y="102"/>
                    </a:lnTo>
                    <a:lnTo>
                      <a:pt x="114" y="54"/>
                    </a:lnTo>
                    <a:lnTo>
                      <a:pt x="48" y="0"/>
                    </a:lnTo>
                    <a:lnTo>
                      <a:pt x="0" y="5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4" name="Freeform 1300"/>
              <p:cNvSpPr>
                <a:spLocks/>
              </p:cNvSpPr>
              <p:nvPr/>
            </p:nvSpPr>
            <p:spPr bwMode="auto">
              <a:xfrm>
                <a:off x="2504" y="2993"/>
                <a:ext cx="108" cy="102"/>
              </a:xfrm>
              <a:custGeom>
                <a:avLst/>
                <a:gdLst>
                  <a:gd name="T0" fmla="*/ 0 w 108"/>
                  <a:gd name="T1" fmla="*/ 54 h 102"/>
                  <a:gd name="T2" fmla="*/ 24 w 108"/>
                  <a:gd name="T3" fmla="*/ 72 h 102"/>
                  <a:gd name="T4" fmla="*/ 24 w 108"/>
                  <a:gd name="T5" fmla="*/ 72 h 102"/>
                  <a:gd name="T6" fmla="*/ 24 w 108"/>
                  <a:gd name="T7" fmla="*/ 72 h 102"/>
                  <a:gd name="T8" fmla="*/ 30 w 108"/>
                  <a:gd name="T9" fmla="*/ 72 h 102"/>
                  <a:gd name="T10" fmla="*/ 30 w 108"/>
                  <a:gd name="T11" fmla="*/ 72 h 102"/>
                  <a:gd name="T12" fmla="*/ 30 w 108"/>
                  <a:gd name="T13" fmla="*/ 72 h 102"/>
                  <a:gd name="T14" fmla="*/ 18 w 108"/>
                  <a:gd name="T15" fmla="*/ 60 h 102"/>
                  <a:gd name="T16" fmla="*/ 12 w 108"/>
                  <a:gd name="T17" fmla="*/ 54 h 102"/>
                  <a:gd name="T18" fmla="*/ 18 w 108"/>
                  <a:gd name="T19" fmla="*/ 42 h 102"/>
                  <a:gd name="T20" fmla="*/ 18 w 108"/>
                  <a:gd name="T21" fmla="*/ 42 h 102"/>
                  <a:gd name="T22" fmla="*/ 24 w 108"/>
                  <a:gd name="T23" fmla="*/ 42 h 102"/>
                  <a:gd name="T24" fmla="*/ 36 w 108"/>
                  <a:gd name="T25" fmla="*/ 42 h 102"/>
                  <a:gd name="T26" fmla="*/ 54 w 108"/>
                  <a:gd name="T27" fmla="*/ 48 h 102"/>
                  <a:gd name="T28" fmla="*/ 54 w 108"/>
                  <a:gd name="T29" fmla="*/ 48 h 102"/>
                  <a:gd name="T30" fmla="*/ 60 w 108"/>
                  <a:gd name="T31" fmla="*/ 60 h 102"/>
                  <a:gd name="T32" fmla="*/ 66 w 108"/>
                  <a:gd name="T33" fmla="*/ 72 h 102"/>
                  <a:gd name="T34" fmla="*/ 66 w 108"/>
                  <a:gd name="T35" fmla="*/ 78 h 102"/>
                  <a:gd name="T36" fmla="*/ 66 w 108"/>
                  <a:gd name="T37" fmla="*/ 78 h 102"/>
                  <a:gd name="T38" fmla="*/ 60 w 108"/>
                  <a:gd name="T39" fmla="*/ 84 h 102"/>
                  <a:gd name="T40" fmla="*/ 48 w 108"/>
                  <a:gd name="T41" fmla="*/ 84 h 102"/>
                  <a:gd name="T42" fmla="*/ 36 w 108"/>
                  <a:gd name="T43" fmla="*/ 78 h 102"/>
                  <a:gd name="T44" fmla="*/ 36 w 108"/>
                  <a:gd name="T45" fmla="*/ 78 h 102"/>
                  <a:gd name="T46" fmla="*/ 36 w 108"/>
                  <a:gd name="T47" fmla="*/ 78 h 102"/>
                  <a:gd name="T48" fmla="*/ 36 w 108"/>
                  <a:gd name="T49" fmla="*/ 78 h 102"/>
                  <a:gd name="T50" fmla="*/ 30 w 108"/>
                  <a:gd name="T51" fmla="*/ 78 h 102"/>
                  <a:gd name="T52" fmla="*/ 30 w 108"/>
                  <a:gd name="T53" fmla="*/ 78 h 102"/>
                  <a:gd name="T54" fmla="*/ 66 w 108"/>
                  <a:gd name="T55" fmla="*/ 102 h 102"/>
                  <a:gd name="T56" fmla="*/ 108 w 108"/>
                  <a:gd name="T57" fmla="*/ 42 h 102"/>
                  <a:gd name="T58" fmla="*/ 42 w 108"/>
                  <a:gd name="T59" fmla="*/ 0 h 102"/>
                  <a:gd name="T60" fmla="*/ 0 w 108"/>
                  <a:gd name="T61" fmla="*/ 54 h 1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02"/>
                  <a:gd name="T95" fmla="*/ 108 w 108"/>
                  <a:gd name="T96" fmla="*/ 102 h 10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02">
                    <a:moveTo>
                      <a:pt x="0" y="54"/>
                    </a:moveTo>
                    <a:lnTo>
                      <a:pt x="24" y="72"/>
                    </a:lnTo>
                    <a:lnTo>
                      <a:pt x="30" y="72"/>
                    </a:lnTo>
                    <a:lnTo>
                      <a:pt x="18" y="60"/>
                    </a:lnTo>
                    <a:lnTo>
                      <a:pt x="12" y="54"/>
                    </a:lnTo>
                    <a:lnTo>
                      <a:pt x="18" y="42"/>
                    </a:lnTo>
                    <a:lnTo>
                      <a:pt x="24" y="42"/>
                    </a:lnTo>
                    <a:lnTo>
                      <a:pt x="36" y="42"/>
                    </a:lnTo>
                    <a:lnTo>
                      <a:pt x="54" y="48"/>
                    </a:lnTo>
                    <a:lnTo>
                      <a:pt x="60" y="60"/>
                    </a:lnTo>
                    <a:lnTo>
                      <a:pt x="66" y="72"/>
                    </a:lnTo>
                    <a:lnTo>
                      <a:pt x="66" y="78"/>
                    </a:lnTo>
                    <a:lnTo>
                      <a:pt x="60" y="84"/>
                    </a:lnTo>
                    <a:lnTo>
                      <a:pt x="48" y="84"/>
                    </a:lnTo>
                    <a:lnTo>
                      <a:pt x="36" y="78"/>
                    </a:lnTo>
                    <a:lnTo>
                      <a:pt x="30" y="78"/>
                    </a:lnTo>
                    <a:lnTo>
                      <a:pt x="66" y="102"/>
                    </a:lnTo>
                    <a:lnTo>
                      <a:pt x="108" y="42"/>
                    </a:lnTo>
                    <a:lnTo>
                      <a:pt x="42" y="0"/>
                    </a:lnTo>
                    <a:lnTo>
                      <a:pt x="0" y="54"/>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5" name="Freeform 1301"/>
              <p:cNvSpPr>
                <a:spLocks/>
              </p:cNvSpPr>
              <p:nvPr/>
            </p:nvSpPr>
            <p:spPr bwMode="auto">
              <a:xfrm>
                <a:off x="2012" y="2279"/>
                <a:ext cx="18" cy="18"/>
              </a:xfrm>
              <a:custGeom>
                <a:avLst/>
                <a:gdLst>
                  <a:gd name="T0" fmla="*/ 18 w 18"/>
                  <a:gd name="T1" fmla="*/ 0 h 18"/>
                  <a:gd name="T2" fmla="*/ 12 w 18"/>
                  <a:gd name="T3" fmla="*/ 12 h 18"/>
                  <a:gd name="T4" fmla="*/ 6 w 18"/>
                  <a:gd name="T5" fmla="*/ 18 h 18"/>
                  <a:gd name="T6" fmla="*/ 0 w 18"/>
                  <a:gd name="T7" fmla="*/ 18 h 18"/>
                  <a:gd name="T8" fmla="*/ 0 60000 65536"/>
                  <a:gd name="T9" fmla="*/ 0 60000 65536"/>
                  <a:gd name="T10" fmla="*/ 0 60000 65536"/>
                  <a:gd name="T11" fmla="*/ 0 60000 65536"/>
                  <a:gd name="T12" fmla="*/ 0 w 18"/>
                  <a:gd name="T13" fmla="*/ 0 h 18"/>
                  <a:gd name="T14" fmla="*/ 18 w 18"/>
                  <a:gd name="T15" fmla="*/ 18 h 18"/>
                </a:gdLst>
                <a:ahLst/>
                <a:cxnLst>
                  <a:cxn ang="T8">
                    <a:pos x="T0" y="T1"/>
                  </a:cxn>
                  <a:cxn ang="T9">
                    <a:pos x="T2" y="T3"/>
                  </a:cxn>
                  <a:cxn ang="T10">
                    <a:pos x="T4" y="T5"/>
                  </a:cxn>
                  <a:cxn ang="T11">
                    <a:pos x="T6" y="T7"/>
                  </a:cxn>
                </a:cxnLst>
                <a:rect l="T12" t="T13" r="T14" b="T15"/>
                <a:pathLst>
                  <a:path w="18" h="18">
                    <a:moveTo>
                      <a:pt x="18" y="0"/>
                    </a:moveTo>
                    <a:lnTo>
                      <a:pt x="12" y="12"/>
                    </a:lnTo>
                    <a:lnTo>
                      <a:pt x="6" y="18"/>
                    </a:lnTo>
                    <a:lnTo>
                      <a:pt x="0" y="1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6" name="Freeform 1302"/>
              <p:cNvSpPr>
                <a:spLocks/>
              </p:cNvSpPr>
              <p:nvPr/>
            </p:nvSpPr>
            <p:spPr bwMode="auto">
              <a:xfrm>
                <a:off x="1994" y="2285"/>
                <a:ext cx="18" cy="12"/>
              </a:xfrm>
              <a:custGeom>
                <a:avLst/>
                <a:gdLst>
                  <a:gd name="T0" fmla="*/ 18 w 18"/>
                  <a:gd name="T1" fmla="*/ 12 h 12"/>
                  <a:gd name="T2" fmla="*/ 12 w 18"/>
                  <a:gd name="T3" fmla="*/ 6 h 12"/>
                  <a:gd name="T4" fmla="*/ 6 w 18"/>
                  <a:gd name="T5" fmla="*/ 0 h 12"/>
                  <a:gd name="T6" fmla="*/ 0 w 18"/>
                  <a:gd name="T7" fmla="*/ 0 h 12"/>
                  <a:gd name="T8" fmla="*/ 0 60000 65536"/>
                  <a:gd name="T9" fmla="*/ 0 60000 65536"/>
                  <a:gd name="T10" fmla="*/ 0 60000 65536"/>
                  <a:gd name="T11" fmla="*/ 0 60000 65536"/>
                  <a:gd name="T12" fmla="*/ 0 w 18"/>
                  <a:gd name="T13" fmla="*/ 0 h 12"/>
                  <a:gd name="T14" fmla="*/ 18 w 18"/>
                  <a:gd name="T15" fmla="*/ 12 h 12"/>
                </a:gdLst>
                <a:ahLst/>
                <a:cxnLst>
                  <a:cxn ang="T8">
                    <a:pos x="T0" y="T1"/>
                  </a:cxn>
                  <a:cxn ang="T9">
                    <a:pos x="T2" y="T3"/>
                  </a:cxn>
                  <a:cxn ang="T10">
                    <a:pos x="T4" y="T5"/>
                  </a:cxn>
                  <a:cxn ang="T11">
                    <a:pos x="T6" y="T7"/>
                  </a:cxn>
                </a:cxnLst>
                <a:rect l="T12" t="T13" r="T14" b="T15"/>
                <a:pathLst>
                  <a:path w="18" h="12">
                    <a:moveTo>
                      <a:pt x="18" y="12"/>
                    </a:moveTo>
                    <a:lnTo>
                      <a:pt x="12" y="6"/>
                    </a:lnTo>
                    <a:lnTo>
                      <a:pt x="6" y="0"/>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7" name="Freeform 1303"/>
              <p:cNvSpPr>
                <a:spLocks/>
              </p:cNvSpPr>
              <p:nvPr/>
            </p:nvSpPr>
            <p:spPr bwMode="auto">
              <a:xfrm>
                <a:off x="2570" y="2393"/>
                <a:ext cx="36" cy="42"/>
              </a:xfrm>
              <a:custGeom>
                <a:avLst/>
                <a:gdLst>
                  <a:gd name="T0" fmla="*/ 0 w 36"/>
                  <a:gd name="T1" fmla="*/ 12 h 42"/>
                  <a:gd name="T2" fmla="*/ 30 w 36"/>
                  <a:gd name="T3" fmla="*/ 42 h 42"/>
                  <a:gd name="T4" fmla="*/ 36 w 36"/>
                  <a:gd name="T5" fmla="*/ 0 h 42"/>
                  <a:gd name="T6" fmla="*/ 24 w 36"/>
                  <a:gd name="T7" fmla="*/ 18 h 42"/>
                  <a:gd name="T8" fmla="*/ 0 w 36"/>
                  <a:gd name="T9" fmla="*/ 12 h 42"/>
                  <a:gd name="T10" fmla="*/ 0 60000 65536"/>
                  <a:gd name="T11" fmla="*/ 0 60000 65536"/>
                  <a:gd name="T12" fmla="*/ 0 60000 65536"/>
                  <a:gd name="T13" fmla="*/ 0 60000 65536"/>
                  <a:gd name="T14" fmla="*/ 0 60000 65536"/>
                  <a:gd name="T15" fmla="*/ 0 w 36"/>
                  <a:gd name="T16" fmla="*/ 0 h 42"/>
                  <a:gd name="T17" fmla="*/ 36 w 36"/>
                  <a:gd name="T18" fmla="*/ 42 h 42"/>
                </a:gdLst>
                <a:ahLst/>
                <a:cxnLst>
                  <a:cxn ang="T10">
                    <a:pos x="T0" y="T1"/>
                  </a:cxn>
                  <a:cxn ang="T11">
                    <a:pos x="T2" y="T3"/>
                  </a:cxn>
                  <a:cxn ang="T12">
                    <a:pos x="T4" y="T5"/>
                  </a:cxn>
                  <a:cxn ang="T13">
                    <a:pos x="T6" y="T7"/>
                  </a:cxn>
                  <a:cxn ang="T14">
                    <a:pos x="T8" y="T9"/>
                  </a:cxn>
                </a:cxnLst>
                <a:rect l="T15" t="T16" r="T17" b="T18"/>
                <a:pathLst>
                  <a:path w="36" h="42">
                    <a:moveTo>
                      <a:pt x="0" y="12"/>
                    </a:moveTo>
                    <a:lnTo>
                      <a:pt x="30" y="42"/>
                    </a:lnTo>
                    <a:lnTo>
                      <a:pt x="36" y="0"/>
                    </a:lnTo>
                    <a:lnTo>
                      <a:pt x="24" y="18"/>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8" name="Freeform 1304"/>
              <p:cNvSpPr>
                <a:spLocks/>
              </p:cNvSpPr>
              <p:nvPr/>
            </p:nvSpPr>
            <p:spPr bwMode="auto">
              <a:xfrm>
                <a:off x="3068" y="2675"/>
                <a:ext cx="30" cy="36"/>
              </a:xfrm>
              <a:custGeom>
                <a:avLst/>
                <a:gdLst>
                  <a:gd name="T0" fmla="*/ 30 w 30"/>
                  <a:gd name="T1" fmla="*/ 36 h 36"/>
                  <a:gd name="T2" fmla="*/ 24 w 30"/>
                  <a:gd name="T3" fmla="*/ 0 h 36"/>
                  <a:gd name="T4" fmla="*/ 0 w 30"/>
                  <a:gd name="T5" fmla="*/ 30 h 36"/>
                  <a:gd name="T6" fmla="*/ 18 w 30"/>
                  <a:gd name="T7" fmla="*/ 24 h 36"/>
                  <a:gd name="T8" fmla="*/ 30 w 30"/>
                  <a:gd name="T9" fmla="*/ 36 h 36"/>
                  <a:gd name="T10" fmla="*/ 0 60000 65536"/>
                  <a:gd name="T11" fmla="*/ 0 60000 65536"/>
                  <a:gd name="T12" fmla="*/ 0 60000 65536"/>
                  <a:gd name="T13" fmla="*/ 0 60000 65536"/>
                  <a:gd name="T14" fmla="*/ 0 60000 65536"/>
                  <a:gd name="T15" fmla="*/ 0 w 30"/>
                  <a:gd name="T16" fmla="*/ 0 h 36"/>
                  <a:gd name="T17" fmla="*/ 30 w 30"/>
                  <a:gd name="T18" fmla="*/ 36 h 36"/>
                </a:gdLst>
                <a:ahLst/>
                <a:cxnLst>
                  <a:cxn ang="T10">
                    <a:pos x="T0" y="T1"/>
                  </a:cxn>
                  <a:cxn ang="T11">
                    <a:pos x="T2" y="T3"/>
                  </a:cxn>
                  <a:cxn ang="T12">
                    <a:pos x="T4" y="T5"/>
                  </a:cxn>
                  <a:cxn ang="T13">
                    <a:pos x="T6" y="T7"/>
                  </a:cxn>
                  <a:cxn ang="T14">
                    <a:pos x="T8" y="T9"/>
                  </a:cxn>
                </a:cxnLst>
                <a:rect l="T15" t="T16" r="T17" b="T18"/>
                <a:pathLst>
                  <a:path w="30" h="36">
                    <a:moveTo>
                      <a:pt x="30" y="36"/>
                    </a:moveTo>
                    <a:lnTo>
                      <a:pt x="24" y="0"/>
                    </a:lnTo>
                    <a:lnTo>
                      <a:pt x="0" y="30"/>
                    </a:lnTo>
                    <a:lnTo>
                      <a:pt x="18" y="24"/>
                    </a:lnTo>
                    <a:lnTo>
                      <a:pt x="3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69" name="Freeform 1305"/>
              <p:cNvSpPr>
                <a:spLocks/>
              </p:cNvSpPr>
              <p:nvPr/>
            </p:nvSpPr>
            <p:spPr bwMode="auto">
              <a:xfrm>
                <a:off x="3026" y="1733"/>
                <a:ext cx="42" cy="36"/>
              </a:xfrm>
              <a:custGeom>
                <a:avLst/>
                <a:gdLst>
                  <a:gd name="T0" fmla="*/ 12 w 42"/>
                  <a:gd name="T1" fmla="*/ 36 h 36"/>
                  <a:gd name="T2" fmla="*/ 42 w 42"/>
                  <a:gd name="T3" fmla="*/ 6 h 36"/>
                  <a:gd name="T4" fmla="*/ 0 w 42"/>
                  <a:gd name="T5" fmla="*/ 0 h 36"/>
                  <a:gd name="T6" fmla="*/ 18 w 42"/>
                  <a:gd name="T7" fmla="*/ 12 h 36"/>
                  <a:gd name="T8" fmla="*/ 12 w 42"/>
                  <a:gd name="T9" fmla="*/ 36 h 36"/>
                  <a:gd name="T10" fmla="*/ 0 60000 65536"/>
                  <a:gd name="T11" fmla="*/ 0 60000 65536"/>
                  <a:gd name="T12" fmla="*/ 0 60000 65536"/>
                  <a:gd name="T13" fmla="*/ 0 60000 65536"/>
                  <a:gd name="T14" fmla="*/ 0 60000 65536"/>
                  <a:gd name="T15" fmla="*/ 0 w 42"/>
                  <a:gd name="T16" fmla="*/ 0 h 36"/>
                  <a:gd name="T17" fmla="*/ 42 w 42"/>
                  <a:gd name="T18" fmla="*/ 36 h 36"/>
                </a:gdLst>
                <a:ahLst/>
                <a:cxnLst>
                  <a:cxn ang="T10">
                    <a:pos x="T0" y="T1"/>
                  </a:cxn>
                  <a:cxn ang="T11">
                    <a:pos x="T2" y="T3"/>
                  </a:cxn>
                  <a:cxn ang="T12">
                    <a:pos x="T4" y="T5"/>
                  </a:cxn>
                  <a:cxn ang="T13">
                    <a:pos x="T6" y="T7"/>
                  </a:cxn>
                  <a:cxn ang="T14">
                    <a:pos x="T8" y="T9"/>
                  </a:cxn>
                </a:cxnLst>
                <a:rect l="T15" t="T16" r="T17" b="T18"/>
                <a:pathLst>
                  <a:path w="42" h="36">
                    <a:moveTo>
                      <a:pt x="12" y="36"/>
                    </a:moveTo>
                    <a:lnTo>
                      <a:pt x="42" y="6"/>
                    </a:lnTo>
                    <a:lnTo>
                      <a:pt x="0" y="0"/>
                    </a:lnTo>
                    <a:lnTo>
                      <a:pt x="18" y="12"/>
                    </a:lnTo>
                    <a:lnTo>
                      <a:pt x="12"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0" name="Freeform 1306"/>
              <p:cNvSpPr>
                <a:spLocks/>
              </p:cNvSpPr>
              <p:nvPr/>
            </p:nvSpPr>
            <p:spPr bwMode="auto">
              <a:xfrm>
                <a:off x="2420" y="2249"/>
                <a:ext cx="174" cy="162"/>
              </a:xfrm>
              <a:custGeom>
                <a:avLst/>
                <a:gdLst>
                  <a:gd name="T0" fmla="*/ 0 w 174"/>
                  <a:gd name="T1" fmla="*/ 0 h 162"/>
                  <a:gd name="T2" fmla="*/ 36 w 174"/>
                  <a:gd name="T3" fmla="*/ 12 h 162"/>
                  <a:gd name="T4" fmla="*/ 108 w 174"/>
                  <a:gd name="T5" fmla="*/ 66 h 162"/>
                  <a:gd name="T6" fmla="*/ 174 w 174"/>
                  <a:gd name="T7" fmla="*/ 162 h 162"/>
                  <a:gd name="T8" fmla="*/ 0 60000 65536"/>
                  <a:gd name="T9" fmla="*/ 0 60000 65536"/>
                  <a:gd name="T10" fmla="*/ 0 60000 65536"/>
                  <a:gd name="T11" fmla="*/ 0 60000 65536"/>
                  <a:gd name="T12" fmla="*/ 0 w 174"/>
                  <a:gd name="T13" fmla="*/ 0 h 162"/>
                  <a:gd name="T14" fmla="*/ 174 w 174"/>
                  <a:gd name="T15" fmla="*/ 162 h 162"/>
                </a:gdLst>
                <a:ahLst/>
                <a:cxnLst>
                  <a:cxn ang="T8">
                    <a:pos x="T0" y="T1"/>
                  </a:cxn>
                  <a:cxn ang="T9">
                    <a:pos x="T2" y="T3"/>
                  </a:cxn>
                  <a:cxn ang="T10">
                    <a:pos x="T4" y="T5"/>
                  </a:cxn>
                  <a:cxn ang="T11">
                    <a:pos x="T6" y="T7"/>
                  </a:cxn>
                </a:cxnLst>
                <a:rect l="T12" t="T13" r="T14" b="T15"/>
                <a:pathLst>
                  <a:path w="174" h="162">
                    <a:moveTo>
                      <a:pt x="0" y="0"/>
                    </a:moveTo>
                    <a:lnTo>
                      <a:pt x="36" y="12"/>
                    </a:lnTo>
                    <a:lnTo>
                      <a:pt x="108" y="66"/>
                    </a:lnTo>
                    <a:lnTo>
                      <a:pt x="174" y="162"/>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1" name="Freeform 1307"/>
              <p:cNvSpPr>
                <a:spLocks/>
              </p:cNvSpPr>
              <p:nvPr/>
            </p:nvSpPr>
            <p:spPr bwMode="auto">
              <a:xfrm>
                <a:off x="2876" y="2777"/>
                <a:ext cx="126" cy="30"/>
              </a:xfrm>
              <a:custGeom>
                <a:avLst/>
                <a:gdLst>
                  <a:gd name="T0" fmla="*/ 0 w 126"/>
                  <a:gd name="T1" fmla="*/ 0 h 30"/>
                  <a:gd name="T2" fmla="*/ 18 w 126"/>
                  <a:gd name="T3" fmla="*/ 12 h 30"/>
                  <a:gd name="T4" fmla="*/ 60 w 126"/>
                  <a:gd name="T5" fmla="*/ 30 h 30"/>
                  <a:gd name="T6" fmla="*/ 126 w 126"/>
                  <a:gd name="T7" fmla="*/ 30 h 30"/>
                  <a:gd name="T8" fmla="*/ 0 60000 65536"/>
                  <a:gd name="T9" fmla="*/ 0 60000 65536"/>
                  <a:gd name="T10" fmla="*/ 0 60000 65536"/>
                  <a:gd name="T11" fmla="*/ 0 60000 65536"/>
                  <a:gd name="T12" fmla="*/ 0 w 126"/>
                  <a:gd name="T13" fmla="*/ 0 h 30"/>
                  <a:gd name="T14" fmla="*/ 126 w 126"/>
                  <a:gd name="T15" fmla="*/ 30 h 30"/>
                </a:gdLst>
                <a:ahLst/>
                <a:cxnLst>
                  <a:cxn ang="T8">
                    <a:pos x="T0" y="T1"/>
                  </a:cxn>
                  <a:cxn ang="T9">
                    <a:pos x="T2" y="T3"/>
                  </a:cxn>
                  <a:cxn ang="T10">
                    <a:pos x="T4" y="T5"/>
                  </a:cxn>
                  <a:cxn ang="T11">
                    <a:pos x="T6" y="T7"/>
                  </a:cxn>
                </a:cxnLst>
                <a:rect l="T12" t="T13" r="T14" b="T15"/>
                <a:pathLst>
                  <a:path w="126" h="30">
                    <a:moveTo>
                      <a:pt x="0" y="0"/>
                    </a:moveTo>
                    <a:lnTo>
                      <a:pt x="18" y="12"/>
                    </a:lnTo>
                    <a:lnTo>
                      <a:pt x="60" y="30"/>
                    </a:lnTo>
                    <a:lnTo>
                      <a:pt x="126" y="3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2" name="Freeform 1308"/>
              <p:cNvSpPr>
                <a:spLocks/>
              </p:cNvSpPr>
              <p:nvPr/>
            </p:nvSpPr>
            <p:spPr bwMode="auto">
              <a:xfrm>
                <a:off x="3002" y="2741"/>
                <a:ext cx="60" cy="66"/>
              </a:xfrm>
              <a:custGeom>
                <a:avLst/>
                <a:gdLst>
                  <a:gd name="T0" fmla="*/ 0 w 60"/>
                  <a:gd name="T1" fmla="*/ 66 h 66"/>
                  <a:gd name="T2" fmla="*/ 30 w 60"/>
                  <a:gd name="T3" fmla="*/ 48 h 66"/>
                  <a:gd name="T4" fmla="*/ 48 w 60"/>
                  <a:gd name="T5" fmla="*/ 24 h 66"/>
                  <a:gd name="T6" fmla="*/ 60 w 60"/>
                  <a:gd name="T7" fmla="*/ 0 h 66"/>
                  <a:gd name="T8" fmla="*/ 0 60000 65536"/>
                  <a:gd name="T9" fmla="*/ 0 60000 65536"/>
                  <a:gd name="T10" fmla="*/ 0 60000 65536"/>
                  <a:gd name="T11" fmla="*/ 0 60000 65536"/>
                  <a:gd name="T12" fmla="*/ 0 w 60"/>
                  <a:gd name="T13" fmla="*/ 0 h 66"/>
                  <a:gd name="T14" fmla="*/ 60 w 60"/>
                  <a:gd name="T15" fmla="*/ 66 h 66"/>
                </a:gdLst>
                <a:ahLst/>
                <a:cxnLst>
                  <a:cxn ang="T8">
                    <a:pos x="T0" y="T1"/>
                  </a:cxn>
                  <a:cxn ang="T9">
                    <a:pos x="T2" y="T3"/>
                  </a:cxn>
                  <a:cxn ang="T10">
                    <a:pos x="T4" y="T5"/>
                  </a:cxn>
                  <a:cxn ang="T11">
                    <a:pos x="T6" y="T7"/>
                  </a:cxn>
                </a:cxnLst>
                <a:rect l="T12" t="T13" r="T14" b="T15"/>
                <a:pathLst>
                  <a:path w="60" h="66">
                    <a:moveTo>
                      <a:pt x="0" y="66"/>
                    </a:moveTo>
                    <a:lnTo>
                      <a:pt x="30" y="48"/>
                    </a:lnTo>
                    <a:lnTo>
                      <a:pt x="48" y="24"/>
                    </a:lnTo>
                    <a:lnTo>
                      <a:pt x="6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3" name="Freeform 1309"/>
              <p:cNvSpPr>
                <a:spLocks/>
              </p:cNvSpPr>
              <p:nvPr/>
            </p:nvSpPr>
            <p:spPr bwMode="auto">
              <a:xfrm>
                <a:off x="3062" y="2687"/>
                <a:ext cx="24" cy="54"/>
              </a:xfrm>
              <a:custGeom>
                <a:avLst/>
                <a:gdLst>
                  <a:gd name="T0" fmla="*/ 0 w 24"/>
                  <a:gd name="T1" fmla="*/ 54 h 54"/>
                  <a:gd name="T2" fmla="*/ 12 w 24"/>
                  <a:gd name="T3" fmla="*/ 30 h 54"/>
                  <a:gd name="T4" fmla="*/ 24 w 24"/>
                  <a:gd name="T5" fmla="*/ 12 h 54"/>
                  <a:gd name="T6" fmla="*/ 24 w 24"/>
                  <a:gd name="T7" fmla="*/ 0 h 54"/>
                  <a:gd name="T8" fmla="*/ 0 60000 65536"/>
                  <a:gd name="T9" fmla="*/ 0 60000 65536"/>
                  <a:gd name="T10" fmla="*/ 0 60000 65536"/>
                  <a:gd name="T11" fmla="*/ 0 60000 65536"/>
                  <a:gd name="T12" fmla="*/ 0 w 24"/>
                  <a:gd name="T13" fmla="*/ 0 h 54"/>
                  <a:gd name="T14" fmla="*/ 24 w 24"/>
                  <a:gd name="T15" fmla="*/ 54 h 54"/>
                </a:gdLst>
                <a:ahLst/>
                <a:cxnLst>
                  <a:cxn ang="T8">
                    <a:pos x="T0" y="T1"/>
                  </a:cxn>
                  <a:cxn ang="T9">
                    <a:pos x="T2" y="T3"/>
                  </a:cxn>
                  <a:cxn ang="T10">
                    <a:pos x="T4" y="T5"/>
                  </a:cxn>
                  <a:cxn ang="T11">
                    <a:pos x="T6" y="T7"/>
                  </a:cxn>
                </a:cxnLst>
                <a:rect l="T12" t="T13" r="T14" b="T15"/>
                <a:pathLst>
                  <a:path w="24" h="54">
                    <a:moveTo>
                      <a:pt x="0" y="54"/>
                    </a:moveTo>
                    <a:lnTo>
                      <a:pt x="12" y="30"/>
                    </a:lnTo>
                    <a:lnTo>
                      <a:pt x="24" y="12"/>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4" name="Freeform 1310"/>
              <p:cNvSpPr>
                <a:spLocks/>
              </p:cNvSpPr>
              <p:nvPr/>
            </p:nvSpPr>
            <p:spPr bwMode="auto">
              <a:xfrm>
                <a:off x="3074" y="2333"/>
                <a:ext cx="24" cy="66"/>
              </a:xfrm>
              <a:custGeom>
                <a:avLst/>
                <a:gdLst>
                  <a:gd name="T0" fmla="*/ 24 w 24"/>
                  <a:gd name="T1" fmla="*/ 66 h 66"/>
                  <a:gd name="T2" fmla="*/ 18 w 24"/>
                  <a:gd name="T3" fmla="*/ 54 h 66"/>
                  <a:gd name="T4" fmla="*/ 12 w 24"/>
                  <a:gd name="T5" fmla="*/ 30 h 66"/>
                  <a:gd name="T6" fmla="*/ 0 w 24"/>
                  <a:gd name="T7" fmla="*/ 0 h 66"/>
                  <a:gd name="T8" fmla="*/ 0 60000 65536"/>
                  <a:gd name="T9" fmla="*/ 0 60000 65536"/>
                  <a:gd name="T10" fmla="*/ 0 60000 65536"/>
                  <a:gd name="T11" fmla="*/ 0 60000 65536"/>
                  <a:gd name="T12" fmla="*/ 0 w 24"/>
                  <a:gd name="T13" fmla="*/ 0 h 66"/>
                  <a:gd name="T14" fmla="*/ 24 w 24"/>
                  <a:gd name="T15" fmla="*/ 66 h 66"/>
                </a:gdLst>
                <a:ahLst/>
                <a:cxnLst>
                  <a:cxn ang="T8">
                    <a:pos x="T0" y="T1"/>
                  </a:cxn>
                  <a:cxn ang="T9">
                    <a:pos x="T2" y="T3"/>
                  </a:cxn>
                  <a:cxn ang="T10">
                    <a:pos x="T4" y="T5"/>
                  </a:cxn>
                  <a:cxn ang="T11">
                    <a:pos x="T6" y="T7"/>
                  </a:cxn>
                </a:cxnLst>
                <a:rect l="T12" t="T13" r="T14" b="T15"/>
                <a:pathLst>
                  <a:path w="24" h="66">
                    <a:moveTo>
                      <a:pt x="24" y="66"/>
                    </a:moveTo>
                    <a:lnTo>
                      <a:pt x="18" y="54"/>
                    </a:lnTo>
                    <a:lnTo>
                      <a:pt x="12" y="30"/>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5" name="Freeform 1311"/>
              <p:cNvSpPr>
                <a:spLocks/>
              </p:cNvSpPr>
              <p:nvPr/>
            </p:nvSpPr>
            <p:spPr bwMode="auto">
              <a:xfrm>
                <a:off x="2990" y="2237"/>
                <a:ext cx="84" cy="96"/>
              </a:xfrm>
              <a:custGeom>
                <a:avLst/>
                <a:gdLst>
                  <a:gd name="T0" fmla="*/ 84 w 84"/>
                  <a:gd name="T1" fmla="*/ 96 h 96"/>
                  <a:gd name="T2" fmla="*/ 54 w 84"/>
                  <a:gd name="T3" fmla="*/ 60 h 96"/>
                  <a:gd name="T4" fmla="*/ 18 w 84"/>
                  <a:gd name="T5" fmla="*/ 18 h 96"/>
                  <a:gd name="T6" fmla="*/ 0 w 84"/>
                  <a:gd name="T7" fmla="*/ 0 h 96"/>
                  <a:gd name="T8" fmla="*/ 0 60000 65536"/>
                  <a:gd name="T9" fmla="*/ 0 60000 65536"/>
                  <a:gd name="T10" fmla="*/ 0 60000 65536"/>
                  <a:gd name="T11" fmla="*/ 0 60000 65536"/>
                  <a:gd name="T12" fmla="*/ 0 w 84"/>
                  <a:gd name="T13" fmla="*/ 0 h 96"/>
                  <a:gd name="T14" fmla="*/ 84 w 84"/>
                  <a:gd name="T15" fmla="*/ 96 h 96"/>
                </a:gdLst>
                <a:ahLst/>
                <a:cxnLst>
                  <a:cxn ang="T8">
                    <a:pos x="T0" y="T1"/>
                  </a:cxn>
                  <a:cxn ang="T9">
                    <a:pos x="T2" y="T3"/>
                  </a:cxn>
                  <a:cxn ang="T10">
                    <a:pos x="T4" y="T5"/>
                  </a:cxn>
                  <a:cxn ang="T11">
                    <a:pos x="T6" y="T7"/>
                  </a:cxn>
                </a:cxnLst>
                <a:rect l="T12" t="T13" r="T14" b="T15"/>
                <a:pathLst>
                  <a:path w="84" h="96">
                    <a:moveTo>
                      <a:pt x="84" y="96"/>
                    </a:moveTo>
                    <a:lnTo>
                      <a:pt x="54" y="60"/>
                    </a:lnTo>
                    <a:lnTo>
                      <a:pt x="18" y="18"/>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6" name="Freeform 1312"/>
              <p:cNvSpPr>
                <a:spLocks/>
              </p:cNvSpPr>
              <p:nvPr/>
            </p:nvSpPr>
            <p:spPr bwMode="auto">
              <a:xfrm>
                <a:off x="2876" y="1835"/>
                <a:ext cx="30" cy="138"/>
              </a:xfrm>
              <a:custGeom>
                <a:avLst/>
                <a:gdLst>
                  <a:gd name="T0" fmla="*/ 0 w 30"/>
                  <a:gd name="T1" fmla="*/ 138 h 138"/>
                  <a:gd name="T2" fmla="*/ 0 w 30"/>
                  <a:gd name="T3" fmla="*/ 96 h 138"/>
                  <a:gd name="T4" fmla="*/ 12 w 30"/>
                  <a:gd name="T5" fmla="*/ 42 h 138"/>
                  <a:gd name="T6" fmla="*/ 30 w 30"/>
                  <a:gd name="T7" fmla="*/ 0 h 138"/>
                  <a:gd name="T8" fmla="*/ 0 60000 65536"/>
                  <a:gd name="T9" fmla="*/ 0 60000 65536"/>
                  <a:gd name="T10" fmla="*/ 0 60000 65536"/>
                  <a:gd name="T11" fmla="*/ 0 60000 65536"/>
                  <a:gd name="T12" fmla="*/ 0 w 30"/>
                  <a:gd name="T13" fmla="*/ 0 h 138"/>
                  <a:gd name="T14" fmla="*/ 30 w 30"/>
                  <a:gd name="T15" fmla="*/ 138 h 138"/>
                </a:gdLst>
                <a:ahLst/>
                <a:cxnLst>
                  <a:cxn ang="T8">
                    <a:pos x="T0" y="T1"/>
                  </a:cxn>
                  <a:cxn ang="T9">
                    <a:pos x="T2" y="T3"/>
                  </a:cxn>
                  <a:cxn ang="T10">
                    <a:pos x="T4" y="T5"/>
                  </a:cxn>
                  <a:cxn ang="T11">
                    <a:pos x="T6" y="T7"/>
                  </a:cxn>
                </a:cxnLst>
                <a:rect l="T12" t="T13" r="T14" b="T15"/>
                <a:pathLst>
                  <a:path w="30" h="138">
                    <a:moveTo>
                      <a:pt x="0" y="138"/>
                    </a:moveTo>
                    <a:lnTo>
                      <a:pt x="0" y="96"/>
                    </a:lnTo>
                    <a:lnTo>
                      <a:pt x="12" y="42"/>
                    </a:lnTo>
                    <a:lnTo>
                      <a:pt x="3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7" name="Freeform 1313"/>
              <p:cNvSpPr>
                <a:spLocks/>
              </p:cNvSpPr>
              <p:nvPr/>
            </p:nvSpPr>
            <p:spPr bwMode="auto">
              <a:xfrm>
                <a:off x="2906" y="1775"/>
                <a:ext cx="72" cy="60"/>
              </a:xfrm>
              <a:custGeom>
                <a:avLst/>
                <a:gdLst>
                  <a:gd name="T0" fmla="*/ 0 w 72"/>
                  <a:gd name="T1" fmla="*/ 60 h 60"/>
                  <a:gd name="T2" fmla="*/ 30 w 72"/>
                  <a:gd name="T3" fmla="*/ 30 h 60"/>
                  <a:gd name="T4" fmla="*/ 54 w 72"/>
                  <a:gd name="T5" fmla="*/ 12 h 60"/>
                  <a:gd name="T6" fmla="*/ 72 w 72"/>
                  <a:gd name="T7" fmla="*/ 0 h 60"/>
                  <a:gd name="T8" fmla="*/ 0 60000 65536"/>
                  <a:gd name="T9" fmla="*/ 0 60000 65536"/>
                  <a:gd name="T10" fmla="*/ 0 60000 65536"/>
                  <a:gd name="T11" fmla="*/ 0 60000 65536"/>
                  <a:gd name="T12" fmla="*/ 0 w 72"/>
                  <a:gd name="T13" fmla="*/ 0 h 60"/>
                  <a:gd name="T14" fmla="*/ 72 w 72"/>
                  <a:gd name="T15" fmla="*/ 60 h 60"/>
                </a:gdLst>
                <a:ahLst/>
                <a:cxnLst>
                  <a:cxn ang="T8">
                    <a:pos x="T0" y="T1"/>
                  </a:cxn>
                  <a:cxn ang="T9">
                    <a:pos x="T2" y="T3"/>
                  </a:cxn>
                  <a:cxn ang="T10">
                    <a:pos x="T4" y="T5"/>
                  </a:cxn>
                  <a:cxn ang="T11">
                    <a:pos x="T6" y="T7"/>
                  </a:cxn>
                </a:cxnLst>
                <a:rect l="T12" t="T13" r="T14" b="T15"/>
                <a:pathLst>
                  <a:path w="72" h="60">
                    <a:moveTo>
                      <a:pt x="0" y="60"/>
                    </a:moveTo>
                    <a:lnTo>
                      <a:pt x="30" y="30"/>
                    </a:lnTo>
                    <a:lnTo>
                      <a:pt x="54" y="12"/>
                    </a:lnTo>
                    <a:lnTo>
                      <a:pt x="72"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8" name="Freeform 1314"/>
              <p:cNvSpPr>
                <a:spLocks/>
              </p:cNvSpPr>
              <p:nvPr/>
            </p:nvSpPr>
            <p:spPr bwMode="auto">
              <a:xfrm>
                <a:off x="2978" y="1739"/>
                <a:ext cx="84" cy="36"/>
              </a:xfrm>
              <a:custGeom>
                <a:avLst/>
                <a:gdLst>
                  <a:gd name="T0" fmla="*/ 0 w 84"/>
                  <a:gd name="T1" fmla="*/ 36 h 36"/>
                  <a:gd name="T2" fmla="*/ 30 w 84"/>
                  <a:gd name="T3" fmla="*/ 24 h 36"/>
                  <a:gd name="T4" fmla="*/ 72 w 84"/>
                  <a:gd name="T5" fmla="*/ 6 h 36"/>
                  <a:gd name="T6" fmla="*/ 84 w 84"/>
                  <a:gd name="T7" fmla="*/ 0 h 36"/>
                  <a:gd name="T8" fmla="*/ 0 60000 65536"/>
                  <a:gd name="T9" fmla="*/ 0 60000 65536"/>
                  <a:gd name="T10" fmla="*/ 0 60000 65536"/>
                  <a:gd name="T11" fmla="*/ 0 60000 65536"/>
                  <a:gd name="T12" fmla="*/ 0 w 84"/>
                  <a:gd name="T13" fmla="*/ 0 h 36"/>
                  <a:gd name="T14" fmla="*/ 84 w 84"/>
                  <a:gd name="T15" fmla="*/ 36 h 36"/>
                </a:gdLst>
                <a:ahLst/>
                <a:cxnLst>
                  <a:cxn ang="T8">
                    <a:pos x="T0" y="T1"/>
                  </a:cxn>
                  <a:cxn ang="T9">
                    <a:pos x="T2" y="T3"/>
                  </a:cxn>
                  <a:cxn ang="T10">
                    <a:pos x="T4" y="T5"/>
                  </a:cxn>
                  <a:cxn ang="T11">
                    <a:pos x="T6" y="T7"/>
                  </a:cxn>
                </a:cxnLst>
                <a:rect l="T12" t="T13" r="T14" b="T15"/>
                <a:pathLst>
                  <a:path w="84" h="36">
                    <a:moveTo>
                      <a:pt x="0" y="36"/>
                    </a:moveTo>
                    <a:lnTo>
                      <a:pt x="30" y="24"/>
                    </a:lnTo>
                    <a:lnTo>
                      <a:pt x="72" y="6"/>
                    </a:lnTo>
                    <a:lnTo>
                      <a:pt x="8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79" name="Freeform 1315"/>
              <p:cNvSpPr>
                <a:spLocks/>
              </p:cNvSpPr>
              <p:nvPr/>
            </p:nvSpPr>
            <p:spPr bwMode="auto">
              <a:xfrm>
                <a:off x="3320" y="2579"/>
                <a:ext cx="186" cy="234"/>
              </a:xfrm>
              <a:custGeom>
                <a:avLst/>
                <a:gdLst>
                  <a:gd name="T0" fmla="*/ 186 w 186"/>
                  <a:gd name="T1" fmla="*/ 0 h 234"/>
                  <a:gd name="T2" fmla="*/ 120 w 186"/>
                  <a:gd name="T3" fmla="*/ 120 h 234"/>
                  <a:gd name="T4" fmla="*/ 36 w 186"/>
                  <a:gd name="T5" fmla="*/ 204 h 234"/>
                  <a:gd name="T6" fmla="*/ 0 w 186"/>
                  <a:gd name="T7" fmla="*/ 234 h 234"/>
                  <a:gd name="T8" fmla="*/ 0 60000 65536"/>
                  <a:gd name="T9" fmla="*/ 0 60000 65536"/>
                  <a:gd name="T10" fmla="*/ 0 60000 65536"/>
                  <a:gd name="T11" fmla="*/ 0 60000 65536"/>
                  <a:gd name="T12" fmla="*/ 0 w 186"/>
                  <a:gd name="T13" fmla="*/ 0 h 234"/>
                  <a:gd name="T14" fmla="*/ 186 w 186"/>
                  <a:gd name="T15" fmla="*/ 234 h 234"/>
                </a:gdLst>
                <a:ahLst/>
                <a:cxnLst>
                  <a:cxn ang="T8">
                    <a:pos x="T0" y="T1"/>
                  </a:cxn>
                  <a:cxn ang="T9">
                    <a:pos x="T2" y="T3"/>
                  </a:cxn>
                  <a:cxn ang="T10">
                    <a:pos x="T4" y="T5"/>
                  </a:cxn>
                  <a:cxn ang="T11">
                    <a:pos x="T6" y="T7"/>
                  </a:cxn>
                </a:cxnLst>
                <a:rect l="T12" t="T13" r="T14" b="T15"/>
                <a:pathLst>
                  <a:path w="186" h="234">
                    <a:moveTo>
                      <a:pt x="186" y="0"/>
                    </a:moveTo>
                    <a:lnTo>
                      <a:pt x="120" y="120"/>
                    </a:lnTo>
                    <a:lnTo>
                      <a:pt x="36" y="204"/>
                    </a:lnTo>
                    <a:lnTo>
                      <a:pt x="0" y="234"/>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0" name="Freeform 1316"/>
              <p:cNvSpPr>
                <a:spLocks/>
              </p:cNvSpPr>
              <p:nvPr/>
            </p:nvSpPr>
            <p:spPr bwMode="auto">
              <a:xfrm>
                <a:off x="3014" y="2813"/>
                <a:ext cx="306" cy="126"/>
              </a:xfrm>
              <a:custGeom>
                <a:avLst/>
                <a:gdLst>
                  <a:gd name="T0" fmla="*/ 306 w 306"/>
                  <a:gd name="T1" fmla="*/ 0 h 126"/>
                  <a:gd name="T2" fmla="*/ 264 w 306"/>
                  <a:gd name="T3" fmla="*/ 24 h 126"/>
                  <a:gd name="T4" fmla="*/ 156 w 306"/>
                  <a:gd name="T5" fmla="*/ 84 h 126"/>
                  <a:gd name="T6" fmla="*/ 0 w 306"/>
                  <a:gd name="T7" fmla="*/ 126 h 126"/>
                  <a:gd name="T8" fmla="*/ 0 60000 65536"/>
                  <a:gd name="T9" fmla="*/ 0 60000 65536"/>
                  <a:gd name="T10" fmla="*/ 0 60000 65536"/>
                  <a:gd name="T11" fmla="*/ 0 60000 65536"/>
                  <a:gd name="T12" fmla="*/ 0 w 306"/>
                  <a:gd name="T13" fmla="*/ 0 h 126"/>
                  <a:gd name="T14" fmla="*/ 306 w 306"/>
                  <a:gd name="T15" fmla="*/ 126 h 126"/>
                </a:gdLst>
                <a:ahLst/>
                <a:cxnLst>
                  <a:cxn ang="T8">
                    <a:pos x="T0" y="T1"/>
                  </a:cxn>
                  <a:cxn ang="T9">
                    <a:pos x="T2" y="T3"/>
                  </a:cxn>
                  <a:cxn ang="T10">
                    <a:pos x="T4" y="T5"/>
                  </a:cxn>
                  <a:cxn ang="T11">
                    <a:pos x="T6" y="T7"/>
                  </a:cxn>
                </a:cxnLst>
                <a:rect l="T12" t="T13" r="T14" b="T15"/>
                <a:pathLst>
                  <a:path w="306" h="126">
                    <a:moveTo>
                      <a:pt x="306" y="0"/>
                    </a:moveTo>
                    <a:lnTo>
                      <a:pt x="264" y="24"/>
                    </a:lnTo>
                    <a:lnTo>
                      <a:pt x="156" y="84"/>
                    </a:lnTo>
                    <a:lnTo>
                      <a:pt x="0" y="126"/>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1" name="Freeform 1317"/>
              <p:cNvSpPr>
                <a:spLocks/>
              </p:cNvSpPr>
              <p:nvPr/>
            </p:nvSpPr>
            <p:spPr bwMode="auto">
              <a:xfrm>
                <a:off x="2606" y="2849"/>
                <a:ext cx="408" cy="90"/>
              </a:xfrm>
              <a:custGeom>
                <a:avLst/>
                <a:gdLst>
                  <a:gd name="T0" fmla="*/ 408 w 408"/>
                  <a:gd name="T1" fmla="*/ 90 h 90"/>
                  <a:gd name="T2" fmla="*/ 240 w 408"/>
                  <a:gd name="T3" fmla="*/ 84 h 90"/>
                  <a:gd name="T4" fmla="*/ 90 w 408"/>
                  <a:gd name="T5" fmla="*/ 42 h 90"/>
                  <a:gd name="T6" fmla="*/ 0 w 408"/>
                  <a:gd name="T7" fmla="*/ 0 h 90"/>
                  <a:gd name="T8" fmla="*/ 0 60000 65536"/>
                  <a:gd name="T9" fmla="*/ 0 60000 65536"/>
                  <a:gd name="T10" fmla="*/ 0 60000 65536"/>
                  <a:gd name="T11" fmla="*/ 0 60000 65536"/>
                  <a:gd name="T12" fmla="*/ 0 w 408"/>
                  <a:gd name="T13" fmla="*/ 0 h 90"/>
                  <a:gd name="T14" fmla="*/ 408 w 408"/>
                  <a:gd name="T15" fmla="*/ 90 h 90"/>
                </a:gdLst>
                <a:ahLst/>
                <a:cxnLst>
                  <a:cxn ang="T8">
                    <a:pos x="T0" y="T1"/>
                  </a:cxn>
                  <a:cxn ang="T9">
                    <a:pos x="T2" y="T3"/>
                  </a:cxn>
                  <a:cxn ang="T10">
                    <a:pos x="T4" y="T5"/>
                  </a:cxn>
                  <a:cxn ang="T11">
                    <a:pos x="T6" y="T7"/>
                  </a:cxn>
                </a:cxnLst>
                <a:rect l="T12" t="T13" r="T14" b="T15"/>
                <a:pathLst>
                  <a:path w="408" h="90">
                    <a:moveTo>
                      <a:pt x="408" y="90"/>
                    </a:moveTo>
                    <a:lnTo>
                      <a:pt x="240" y="84"/>
                    </a:lnTo>
                    <a:lnTo>
                      <a:pt x="90" y="42"/>
                    </a:lnTo>
                    <a:lnTo>
                      <a:pt x="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2" name="Freeform 1318"/>
              <p:cNvSpPr>
                <a:spLocks/>
              </p:cNvSpPr>
              <p:nvPr/>
            </p:nvSpPr>
            <p:spPr bwMode="auto">
              <a:xfrm>
                <a:off x="2492" y="2651"/>
                <a:ext cx="114" cy="198"/>
              </a:xfrm>
              <a:custGeom>
                <a:avLst/>
                <a:gdLst>
                  <a:gd name="T0" fmla="*/ 114 w 114"/>
                  <a:gd name="T1" fmla="*/ 198 h 198"/>
                  <a:gd name="T2" fmla="*/ 60 w 114"/>
                  <a:gd name="T3" fmla="*/ 150 h 198"/>
                  <a:gd name="T4" fmla="*/ 18 w 114"/>
                  <a:gd name="T5" fmla="*/ 78 h 198"/>
                  <a:gd name="T6" fmla="*/ 0 w 114"/>
                  <a:gd name="T7" fmla="*/ 0 h 198"/>
                  <a:gd name="T8" fmla="*/ 0 60000 65536"/>
                  <a:gd name="T9" fmla="*/ 0 60000 65536"/>
                  <a:gd name="T10" fmla="*/ 0 60000 65536"/>
                  <a:gd name="T11" fmla="*/ 0 60000 65536"/>
                  <a:gd name="T12" fmla="*/ 0 w 114"/>
                  <a:gd name="T13" fmla="*/ 0 h 198"/>
                  <a:gd name="T14" fmla="*/ 114 w 114"/>
                  <a:gd name="T15" fmla="*/ 198 h 198"/>
                </a:gdLst>
                <a:ahLst/>
                <a:cxnLst>
                  <a:cxn ang="T8">
                    <a:pos x="T0" y="T1"/>
                  </a:cxn>
                  <a:cxn ang="T9">
                    <a:pos x="T2" y="T3"/>
                  </a:cxn>
                  <a:cxn ang="T10">
                    <a:pos x="T4" y="T5"/>
                  </a:cxn>
                  <a:cxn ang="T11">
                    <a:pos x="T6" y="T7"/>
                  </a:cxn>
                </a:cxnLst>
                <a:rect l="T12" t="T13" r="T14" b="T15"/>
                <a:pathLst>
                  <a:path w="114" h="198">
                    <a:moveTo>
                      <a:pt x="114" y="198"/>
                    </a:moveTo>
                    <a:lnTo>
                      <a:pt x="60" y="150"/>
                    </a:lnTo>
                    <a:lnTo>
                      <a:pt x="18" y="78"/>
                    </a:lnTo>
                    <a:lnTo>
                      <a:pt x="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3" name="Freeform 1319"/>
              <p:cNvSpPr>
                <a:spLocks/>
              </p:cNvSpPr>
              <p:nvPr/>
            </p:nvSpPr>
            <p:spPr bwMode="auto">
              <a:xfrm>
                <a:off x="2468" y="2405"/>
                <a:ext cx="24" cy="246"/>
              </a:xfrm>
              <a:custGeom>
                <a:avLst/>
                <a:gdLst>
                  <a:gd name="T0" fmla="*/ 24 w 24"/>
                  <a:gd name="T1" fmla="*/ 246 h 246"/>
                  <a:gd name="T2" fmla="*/ 12 w 24"/>
                  <a:gd name="T3" fmla="*/ 150 h 246"/>
                  <a:gd name="T4" fmla="*/ 0 w 24"/>
                  <a:gd name="T5" fmla="*/ 48 h 246"/>
                  <a:gd name="T6" fmla="*/ 0 w 24"/>
                  <a:gd name="T7" fmla="*/ 0 h 246"/>
                  <a:gd name="T8" fmla="*/ 0 60000 65536"/>
                  <a:gd name="T9" fmla="*/ 0 60000 65536"/>
                  <a:gd name="T10" fmla="*/ 0 60000 65536"/>
                  <a:gd name="T11" fmla="*/ 0 60000 65536"/>
                  <a:gd name="T12" fmla="*/ 0 w 24"/>
                  <a:gd name="T13" fmla="*/ 0 h 246"/>
                  <a:gd name="T14" fmla="*/ 24 w 24"/>
                  <a:gd name="T15" fmla="*/ 246 h 246"/>
                </a:gdLst>
                <a:ahLst/>
                <a:cxnLst>
                  <a:cxn ang="T8">
                    <a:pos x="T0" y="T1"/>
                  </a:cxn>
                  <a:cxn ang="T9">
                    <a:pos x="T2" y="T3"/>
                  </a:cxn>
                  <a:cxn ang="T10">
                    <a:pos x="T4" y="T5"/>
                  </a:cxn>
                  <a:cxn ang="T11">
                    <a:pos x="T6" y="T7"/>
                  </a:cxn>
                </a:cxnLst>
                <a:rect l="T12" t="T13" r="T14" b="T15"/>
                <a:pathLst>
                  <a:path w="24" h="246">
                    <a:moveTo>
                      <a:pt x="24" y="246"/>
                    </a:moveTo>
                    <a:lnTo>
                      <a:pt x="12" y="150"/>
                    </a:lnTo>
                    <a:lnTo>
                      <a:pt x="0" y="48"/>
                    </a:lnTo>
                    <a:lnTo>
                      <a:pt x="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4" name="Freeform 1320"/>
              <p:cNvSpPr>
                <a:spLocks/>
              </p:cNvSpPr>
              <p:nvPr/>
            </p:nvSpPr>
            <p:spPr bwMode="auto">
              <a:xfrm>
                <a:off x="2456" y="2231"/>
                <a:ext cx="12" cy="174"/>
              </a:xfrm>
              <a:custGeom>
                <a:avLst/>
                <a:gdLst>
                  <a:gd name="T0" fmla="*/ 12 w 12"/>
                  <a:gd name="T1" fmla="*/ 174 h 174"/>
                  <a:gd name="T2" fmla="*/ 6 w 12"/>
                  <a:gd name="T3" fmla="*/ 132 h 174"/>
                  <a:gd name="T4" fmla="*/ 0 w 12"/>
                  <a:gd name="T5" fmla="*/ 66 h 174"/>
                  <a:gd name="T6" fmla="*/ 0 w 12"/>
                  <a:gd name="T7" fmla="*/ 0 h 174"/>
                  <a:gd name="T8" fmla="*/ 0 60000 65536"/>
                  <a:gd name="T9" fmla="*/ 0 60000 65536"/>
                  <a:gd name="T10" fmla="*/ 0 60000 65536"/>
                  <a:gd name="T11" fmla="*/ 0 60000 65536"/>
                  <a:gd name="T12" fmla="*/ 0 w 12"/>
                  <a:gd name="T13" fmla="*/ 0 h 174"/>
                  <a:gd name="T14" fmla="*/ 12 w 12"/>
                  <a:gd name="T15" fmla="*/ 174 h 174"/>
                </a:gdLst>
                <a:ahLst/>
                <a:cxnLst>
                  <a:cxn ang="T8">
                    <a:pos x="T0" y="T1"/>
                  </a:cxn>
                  <a:cxn ang="T9">
                    <a:pos x="T2" y="T3"/>
                  </a:cxn>
                  <a:cxn ang="T10">
                    <a:pos x="T4" y="T5"/>
                  </a:cxn>
                  <a:cxn ang="T11">
                    <a:pos x="T6" y="T7"/>
                  </a:cxn>
                </a:cxnLst>
                <a:rect l="T12" t="T13" r="T14" b="T15"/>
                <a:pathLst>
                  <a:path w="12" h="174">
                    <a:moveTo>
                      <a:pt x="12" y="174"/>
                    </a:moveTo>
                    <a:lnTo>
                      <a:pt x="6" y="132"/>
                    </a:lnTo>
                    <a:lnTo>
                      <a:pt x="0" y="66"/>
                    </a:lnTo>
                    <a:lnTo>
                      <a:pt x="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5" name="Freeform 1321"/>
              <p:cNvSpPr>
                <a:spLocks/>
              </p:cNvSpPr>
              <p:nvPr/>
            </p:nvSpPr>
            <p:spPr bwMode="auto">
              <a:xfrm>
                <a:off x="2456" y="2063"/>
                <a:ext cx="30" cy="168"/>
              </a:xfrm>
              <a:custGeom>
                <a:avLst/>
                <a:gdLst>
                  <a:gd name="T0" fmla="*/ 0 w 30"/>
                  <a:gd name="T1" fmla="*/ 168 h 168"/>
                  <a:gd name="T2" fmla="*/ 6 w 30"/>
                  <a:gd name="T3" fmla="*/ 120 h 168"/>
                  <a:gd name="T4" fmla="*/ 18 w 30"/>
                  <a:gd name="T5" fmla="*/ 54 h 168"/>
                  <a:gd name="T6" fmla="*/ 30 w 30"/>
                  <a:gd name="T7" fmla="*/ 0 h 168"/>
                  <a:gd name="T8" fmla="*/ 0 60000 65536"/>
                  <a:gd name="T9" fmla="*/ 0 60000 65536"/>
                  <a:gd name="T10" fmla="*/ 0 60000 65536"/>
                  <a:gd name="T11" fmla="*/ 0 60000 65536"/>
                  <a:gd name="T12" fmla="*/ 0 w 30"/>
                  <a:gd name="T13" fmla="*/ 0 h 168"/>
                  <a:gd name="T14" fmla="*/ 30 w 30"/>
                  <a:gd name="T15" fmla="*/ 168 h 168"/>
                </a:gdLst>
                <a:ahLst/>
                <a:cxnLst>
                  <a:cxn ang="T8">
                    <a:pos x="T0" y="T1"/>
                  </a:cxn>
                  <a:cxn ang="T9">
                    <a:pos x="T2" y="T3"/>
                  </a:cxn>
                  <a:cxn ang="T10">
                    <a:pos x="T4" y="T5"/>
                  </a:cxn>
                  <a:cxn ang="T11">
                    <a:pos x="T6" y="T7"/>
                  </a:cxn>
                </a:cxnLst>
                <a:rect l="T12" t="T13" r="T14" b="T15"/>
                <a:pathLst>
                  <a:path w="30" h="168">
                    <a:moveTo>
                      <a:pt x="0" y="168"/>
                    </a:moveTo>
                    <a:lnTo>
                      <a:pt x="6" y="120"/>
                    </a:lnTo>
                    <a:lnTo>
                      <a:pt x="18" y="54"/>
                    </a:lnTo>
                    <a:lnTo>
                      <a:pt x="3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6" name="Freeform 1322"/>
              <p:cNvSpPr>
                <a:spLocks/>
              </p:cNvSpPr>
              <p:nvPr/>
            </p:nvSpPr>
            <p:spPr bwMode="auto">
              <a:xfrm>
                <a:off x="2486" y="1877"/>
                <a:ext cx="150" cy="186"/>
              </a:xfrm>
              <a:custGeom>
                <a:avLst/>
                <a:gdLst>
                  <a:gd name="T0" fmla="*/ 0 w 150"/>
                  <a:gd name="T1" fmla="*/ 186 h 186"/>
                  <a:gd name="T2" fmla="*/ 30 w 150"/>
                  <a:gd name="T3" fmla="*/ 132 h 186"/>
                  <a:gd name="T4" fmla="*/ 78 w 150"/>
                  <a:gd name="T5" fmla="*/ 60 h 186"/>
                  <a:gd name="T6" fmla="*/ 150 w 150"/>
                  <a:gd name="T7" fmla="*/ 0 h 186"/>
                  <a:gd name="T8" fmla="*/ 0 60000 65536"/>
                  <a:gd name="T9" fmla="*/ 0 60000 65536"/>
                  <a:gd name="T10" fmla="*/ 0 60000 65536"/>
                  <a:gd name="T11" fmla="*/ 0 60000 65536"/>
                  <a:gd name="T12" fmla="*/ 0 w 150"/>
                  <a:gd name="T13" fmla="*/ 0 h 186"/>
                  <a:gd name="T14" fmla="*/ 150 w 150"/>
                  <a:gd name="T15" fmla="*/ 186 h 186"/>
                </a:gdLst>
                <a:ahLst/>
                <a:cxnLst>
                  <a:cxn ang="T8">
                    <a:pos x="T0" y="T1"/>
                  </a:cxn>
                  <a:cxn ang="T9">
                    <a:pos x="T2" y="T3"/>
                  </a:cxn>
                  <a:cxn ang="T10">
                    <a:pos x="T4" y="T5"/>
                  </a:cxn>
                  <a:cxn ang="T11">
                    <a:pos x="T6" y="T7"/>
                  </a:cxn>
                </a:cxnLst>
                <a:rect l="T12" t="T13" r="T14" b="T15"/>
                <a:pathLst>
                  <a:path w="150" h="186">
                    <a:moveTo>
                      <a:pt x="0" y="186"/>
                    </a:moveTo>
                    <a:lnTo>
                      <a:pt x="30" y="132"/>
                    </a:lnTo>
                    <a:lnTo>
                      <a:pt x="78" y="60"/>
                    </a:lnTo>
                    <a:lnTo>
                      <a:pt x="150" y="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7" name="Freeform 1323"/>
              <p:cNvSpPr>
                <a:spLocks/>
              </p:cNvSpPr>
              <p:nvPr/>
            </p:nvSpPr>
            <p:spPr bwMode="auto">
              <a:xfrm>
                <a:off x="2636" y="1793"/>
                <a:ext cx="342" cy="84"/>
              </a:xfrm>
              <a:custGeom>
                <a:avLst/>
                <a:gdLst>
                  <a:gd name="T0" fmla="*/ 0 w 342"/>
                  <a:gd name="T1" fmla="*/ 84 h 84"/>
                  <a:gd name="T2" fmla="*/ 90 w 342"/>
                  <a:gd name="T3" fmla="*/ 36 h 84"/>
                  <a:gd name="T4" fmla="*/ 198 w 342"/>
                  <a:gd name="T5" fmla="*/ 0 h 84"/>
                  <a:gd name="T6" fmla="*/ 342 w 342"/>
                  <a:gd name="T7" fmla="*/ 12 h 84"/>
                  <a:gd name="T8" fmla="*/ 0 60000 65536"/>
                  <a:gd name="T9" fmla="*/ 0 60000 65536"/>
                  <a:gd name="T10" fmla="*/ 0 60000 65536"/>
                  <a:gd name="T11" fmla="*/ 0 60000 65536"/>
                  <a:gd name="T12" fmla="*/ 0 w 342"/>
                  <a:gd name="T13" fmla="*/ 0 h 84"/>
                  <a:gd name="T14" fmla="*/ 342 w 342"/>
                  <a:gd name="T15" fmla="*/ 84 h 84"/>
                </a:gdLst>
                <a:ahLst/>
                <a:cxnLst>
                  <a:cxn ang="T8">
                    <a:pos x="T0" y="T1"/>
                  </a:cxn>
                  <a:cxn ang="T9">
                    <a:pos x="T2" y="T3"/>
                  </a:cxn>
                  <a:cxn ang="T10">
                    <a:pos x="T4" y="T5"/>
                  </a:cxn>
                  <a:cxn ang="T11">
                    <a:pos x="T6" y="T7"/>
                  </a:cxn>
                </a:cxnLst>
                <a:rect l="T12" t="T13" r="T14" b="T15"/>
                <a:pathLst>
                  <a:path w="342" h="84">
                    <a:moveTo>
                      <a:pt x="0" y="84"/>
                    </a:moveTo>
                    <a:lnTo>
                      <a:pt x="90" y="36"/>
                    </a:lnTo>
                    <a:lnTo>
                      <a:pt x="198" y="0"/>
                    </a:lnTo>
                    <a:lnTo>
                      <a:pt x="342" y="12"/>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8" name="Freeform 1324"/>
              <p:cNvSpPr>
                <a:spLocks/>
              </p:cNvSpPr>
              <p:nvPr/>
            </p:nvSpPr>
            <p:spPr bwMode="auto">
              <a:xfrm>
                <a:off x="2978" y="1805"/>
                <a:ext cx="432" cy="282"/>
              </a:xfrm>
              <a:custGeom>
                <a:avLst/>
                <a:gdLst>
                  <a:gd name="T0" fmla="*/ 0 w 432"/>
                  <a:gd name="T1" fmla="*/ 0 h 282"/>
                  <a:gd name="T2" fmla="*/ 156 w 432"/>
                  <a:gd name="T3" fmla="*/ 60 h 282"/>
                  <a:gd name="T4" fmla="*/ 306 w 432"/>
                  <a:gd name="T5" fmla="*/ 156 h 282"/>
                  <a:gd name="T6" fmla="*/ 432 w 432"/>
                  <a:gd name="T7" fmla="*/ 282 h 282"/>
                  <a:gd name="T8" fmla="*/ 0 60000 65536"/>
                  <a:gd name="T9" fmla="*/ 0 60000 65536"/>
                  <a:gd name="T10" fmla="*/ 0 60000 65536"/>
                  <a:gd name="T11" fmla="*/ 0 60000 65536"/>
                  <a:gd name="T12" fmla="*/ 0 w 432"/>
                  <a:gd name="T13" fmla="*/ 0 h 282"/>
                  <a:gd name="T14" fmla="*/ 432 w 432"/>
                  <a:gd name="T15" fmla="*/ 282 h 282"/>
                </a:gdLst>
                <a:ahLst/>
                <a:cxnLst>
                  <a:cxn ang="T8">
                    <a:pos x="T0" y="T1"/>
                  </a:cxn>
                  <a:cxn ang="T9">
                    <a:pos x="T2" y="T3"/>
                  </a:cxn>
                  <a:cxn ang="T10">
                    <a:pos x="T4" y="T5"/>
                  </a:cxn>
                  <a:cxn ang="T11">
                    <a:pos x="T6" y="T7"/>
                  </a:cxn>
                </a:cxnLst>
                <a:rect l="T12" t="T13" r="T14" b="T15"/>
                <a:pathLst>
                  <a:path w="432" h="282">
                    <a:moveTo>
                      <a:pt x="0" y="0"/>
                    </a:moveTo>
                    <a:lnTo>
                      <a:pt x="156" y="60"/>
                    </a:lnTo>
                    <a:lnTo>
                      <a:pt x="306" y="156"/>
                    </a:lnTo>
                    <a:lnTo>
                      <a:pt x="432" y="282"/>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89" name="Freeform 1325"/>
              <p:cNvSpPr>
                <a:spLocks/>
              </p:cNvSpPr>
              <p:nvPr/>
            </p:nvSpPr>
            <p:spPr bwMode="auto">
              <a:xfrm>
                <a:off x="3410" y="2087"/>
                <a:ext cx="120" cy="390"/>
              </a:xfrm>
              <a:custGeom>
                <a:avLst/>
                <a:gdLst>
                  <a:gd name="T0" fmla="*/ 0 w 120"/>
                  <a:gd name="T1" fmla="*/ 0 h 390"/>
                  <a:gd name="T2" fmla="*/ 78 w 120"/>
                  <a:gd name="T3" fmla="*/ 132 h 390"/>
                  <a:gd name="T4" fmla="*/ 120 w 120"/>
                  <a:gd name="T5" fmla="*/ 252 h 390"/>
                  <a:gd name="T6" fmla="*/ 120 w 120"/>
                  <a:gd name="T7" fmla="*/ 390 h 390"/>
                  <a:gd name="T8" fmla="*/ 0 60000 65536"/>
                  <a:gd name="T9" fmla="*/ 0 60000 65536"/>
                  <a:gd name="T10" fmla="*/ 0 60000 65536"/>
                  <a:gd name="T11" fmla="*/ 0 60000 65536"/>
                  <a:gd name="T12" fmla="*/ 0 w 120"/>
                  <a:gd name="T13" fmla="*/ 0 h 390"/>
                  <a:gd name="T14" fmla="*/ 120 w 120"/>
                  <a:gd name="T15" fmla="*/ 390 h 390"/>
                </a:gdLst>
                <a:ahLst/>
                <a:cxnLst>
                  <a:cxn ang="T8">
                    <a:pos x="T0" y="T1"/>
                  </a:cxn>
                  <a:cxn ang="T9">
                    <a:pos x="T2" y="T3"/>
                  </a:cxn>
                  <a:cxn ang="T10">
                    <a:pos x="T4" y="T5"/>
                  </a:cxn>
                  <a:cxn ang="T11">
                    <a:pos x="T6" y="T7"/>
                  </a:cxn>
                </a:cxnLst>
                <a:rect l="T12" t="T13" r="T14" b="T15"/>
                <a:pathLst>
                  <a:path w="120" h="390">
                    <a:moveTo>
                      <a:pt x="0" y="0"/>
                    </a:moveTo>
                    <a:lnTo>
                      <a:pt x="78" y="132"/>
                    </a:lnTo>
                    <a:lnTo>
                      <a:pt x="120" y="252"/>
                    </a:lnTo>
                    <a:lnTo>
                      <a:pt x="120" y="390"/>
                    </a:lnTo>
                  </a:path>
                </a:pathLst>
              </a:custGeom>
              <a:noFill/>
              <a:ln w="9525">
                <a:solidFill>
                  <a:srgbClr val="FFFFFF"/>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0" name="Freeform 1326"/>
              <p:cNvSpPr>
                <a:spLocks/>
              </p:cNvSpPr>
              <p:nvPr/>
            </p:nvSpPr>
            <p:spPr bwMode="auto">
              <a:xfrm>
                <a:off x="2540" y="2453"/>
                <a:ext cx="360" cy="348"/>
              </a:xfrm>
              <a:custGeom>
                <a:avLst/>
                <a:gdLst>
                  <a:gd name="T0" fmla="*/ 66 w 360"/>
                  <a:gd name="T1" fmla="*/ 276 h 348"/>
                  <a:gd name="T2" fmla="*/ 54 w 360"/>
                  <a:gd name="T3" fmla="*/ 264 h 348"/>
                  <a:gd name="T4" fmla="*/ 30 w 360"/>
                  <a:gd name="T5" fmla="*/ 258 h 348"/>
                  <a:gd name="T6" fmla="*/ 36 w 360"/>
                  <a:gd name="T7" fmla="*/ 216 h 348"/>
                  <a:gd name="T8" fmla="*/ 12 w 360"/>
                  <a:gd name="T9" fmla="*/ 204 h 348"/>
                  <a:gd name="T10" fmla="*/ 12 w 360"/>
                  <a:gd name="T11" fmla="*/ 186 h 348"/>
                  <a:gd name="T12" fmla="*/ 24 w 360"/>
                  <a:gd name="T13" fmla="*/ 168 h 348"/>
                  <a:gd name="T14" fmla="*/ 0 w 360"/>
                  <a:gd name="T15" fmla="*/ 132 h 348"/>
                  <a:gd name="T16" fmla="*/ 24 w 360"/>
                  <a:gd name="T17" fmla="*/ 126 h 348"/>
                  <a:gd name="T18" fmla="*/ 42 w 360"/>
                  <a:gd name="T19" fmla="*/ 108 h 348"/>
                  <a:gd name="T20" fmla="*/ 30 w 360"/>
                  <a:gd name="T21" fmla="*/ 78 h 348"/>
                  <a:gd name="T22" fmla="*/ 78 w 360"/>
                  <a:gd name="T23" fmla="*/ 72 h 348"/>
                  <a:gd name="T24" fmla="*/ 78 w 360"/>
                  <a:gd name="T25" fmla="*/ 42 h 348"/>
                  <a:gd name="T26" fmla="*/ 90 w 360"/>
                  <a:gd name="T27" fmla="*/ 30 h 348"/>
                  <a:gd name="T28" fmla="*/ 120 w 360"/>
                  <a:gd name="T29" fmla="*/ 42 h 348"/>
                  <a:gd name="T30" fmla="*/ 144 w 360"/>
                  <a:gd name="T31" fmla="*/ 0 h 348"/>
                  <a:gd name="T32" fmla="*/ 162 w 360"/>
                  <a:gd name="T33" fmla="*/ 18 h 348"/>
                  <a:gd name="T34" fmla="*/ 186 w 360"/>
                  <a:gd name="T35" fmla="*/ 18 h 348"/>
                  <a:gd name="T36" fmla="*/ 210 w 360"/>
                  <a:gd name="T37" fmla="*/ 0 h 348"/>
                  <a:gd name="T38" fmla="*/ 234 w 360"/>
                  <a:gd name="T39" fmla="*/ 36 h 348"/>
                  <a:gd name="T40" fmla="*/ 276 w 360"/>
                  <a:gd name="T41" fmla="*/ 30 h 348"/>
                  <a:gd name="T42" fmla="*/ 294 w 360"/>
                  <a:gd name="T43" fmla="*/ 48 h 348"/>
                  <a:gd name="T44" fmla="*/ 288 w 360"/>
                  <a:gd name="T45" fmla="*/ 72 h 348"/>
                  <a:gd name="T46" fmla="*/ 336 w 360"/>
                  <a:gd name="T47" fmla="*/ 84 h 348"/>
                  <a:gd name="T48" fmla="*/ 324 w 360"/>
                  <a:gd name="T49" fmla="*/ 108 h 348"/>
                  <a:gd name="T50" fmla="*/ 330 w 360"/>
                  <a:gd name="T51" fmla="*/ 132 h 348"/>
                  <a:gd name="T52" fmla="*/ 360 w 360"/>
                  <a:gd name="T53" fmla="*/ 150 h 348"/>
                  <a:gd name="T54" fmla="*/ 330 w 360"/>
                  <a:gd name="T55" fmla="*/ 180 h 348"/>
                  <a:gd name="T56" fmla="*/ 342 w 360"/>
                  <a:gd name="T57" fmla="*/ 216 h 348"/>
                  <a:gd name="T58" fmla="*/ 336 w 360"/>
                  <a:gd name="T59" fmla="*/ 240 h 348"/>
                  <a:gd name="T60" fmla="*/ 306 w 360"/>
                  <a:gd name="T61" fmla="*/ 246 h 348"/>
                  <a:gd name="T62" fmla="*/ 306 w 360"/>
                  <a:gd name="T63" fmla="*/ 294 h 348"/>
                  <a:gd name="T64" fmla="*/ 276 w 360"/>
                  <a:gd name="T65" fmla="*/ 288 h 348"/>
                  <a:gd name="T66" fmla="*/ 258 w 360"/>
                  <a:gd name="T67" fmla="*/ 300 h 348"/>
                  <a:gd name="T68" fmla="*/ 252 w 360"/>
                  <a:gd name="T69" fmla="*/ 330 h 348"/>
                  <a:gd name="T70" fmla="*/ 210 w 360"/>
                  <a:gd name="T71" fmla="*/ 312 h 348"/>
                  <a:gd name="T72" fmla="*/ 198 w 360"/>
                  <a:gd name="T73" fmla="*/ 336 h 348"/>
                  <a:gd name="T74" fmla="*/ 174 w 360"/>
                  <a:gd name="T75" fmla="*/ 336 h 348"/>
                  <a:gd name="T76" fmla="*/ 156 w 360"/>
                  <a:gd name="T77" fmla="*/ 312 h 348"/>
                  <a:gd name="T78" fmla="*/ 120 w 360"/>
                  <a:gd name="T79" fmla="*/ 336 h 348"/>
                  <a:gd name="T80" fmla="*/ 108 w 360"/>
                  <a:gd name="T81" fmla="*/ 306 h 348"/>
                  <a:gd name="T82" fmla="*/ 90 w 360"/>
                  <a:gd name="T83" fmla="*/ 300 h 348"/>
                  <a:gd name="T84" fmla="*/ 72 w 360"/>
                  <a:gd name="T85" fmla="*/ 306 h 3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0"/>
                  <a:gd name="T130" fmla="*/ 0 h 348"/>
                  <a:gd name="T131" fmla="*/ 360 w 360"/>
                  <a:gd name="T132" fmla="*/ 348 h 3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0" h="348">
                    <a:moveTo>
                      <a:pt x="72" y="306"/>
                    </a:moveTo>
                    <a:lnTo>
                      <a:pt x="66" y="294"/>
                    </a:lnTo>
                    <a:lnTo>
                      <a:pt x="66" y="276"/>
                    </a:lnTo>
                    <a:lnTo>
                      <a:pt x="66" y="264"/>
                    </a:lnTo>
                    <a:lnTo>
                      <a:pt x="54" y="264"/>
                    </a:lnTo>
                    <a:lnTo>
                      <a:pt x="36" y="264"/>
                    </a:lnTo>
                    <a:lnTo>
                      <a:pt x="30" y="258"/>
                    </a:lnTo>
                    <a:lnTo>
                      <a:pt x="30" y="246"/>
                    </a:lnTo>
                    <a:lnTo>
                      <a:pt x="36" y="228"/>
                    </a:lnTo>
                    <a:lnTo>
                      <a:pt x="36" y="216"/>
                    </a:lnTo>
                    <a:lnTo>
                      <a:pt x="30" y="204"/>
                    </a:lnTo>
                    <a:lnTo>
                      <a:pt x="12" y="204"/>
                    </a:lnTo>
                    <a:lnTo>
                      <a:pt x="6" y="192"/>
                    </a:lnTo>
                    <a:lnTo>
                      <a:pt x="12" y="186"/>
                    </a:lnTo>
                    <a:lnTo>
                      <a:pt x="18" y="180"/>
                    </a:lnTo>
                    <a:lnTo>
                      <a:pt x="24" y="168"/>
                    </a:lnTo>
                    <a:lnTo>
                      <a:pt x="18" y="156"/>
                    </a:lnTo>
                    <a:lnTo>
                      <a:pt x="6" y="144"/>
                    </a:lnTo>
                    <a:lnTo>
                      <a:pt x="0" y="132"/>
                    </a:lnTo>
                    <a:lnTo>
                      <a:pt x="12" y="126"/>
                    </a:lnTo>
                    <a:lnTo>
                      <a:pt x="24" y="126"/>
                    </a:lnTo>
                    <a:lnTo>
                      <a:pt x="42" y="120"/>
                    </a:lnTo>
                    <a:lnTo>
                      <a:pt x="42" y="108"/>
                    </a:lnTo>
                    <a:lnTo>
                      <a:pt x="30" y="90"/>
                    </a:lnTo>
                    <a:lnTo>
                      <a:pt x="30" y="78"/>
                    </a:lnTo>
                    <a:lnTo>
                      <a:pt x="42" y="72"/>
                    </a:lnTo>
                    <a:lnTo>
                      <a:pt x="60" y="72"/>
                    </a:lnTo>
                    <a:lnTo>
                      <a:pt x="78" y="72"/>
                    </a:lnTo>
                    <a:lnTo>
                      <a:pt x="78" y="60"/>
                    </a:lnTo>
                    <a:lnTo>
                      <a:pt x="78" y="42"/>
                    </a:lnTo>
                    <a:lnTo>
                      <a:pt x="78" y="30"/>
                    </a:lnTo>
                    <a:lnTo>
                      <a:pt x="90" y="30"/>
                    </a:lnTo>
                    <a:lnTo>
                      <a:pt x="108" y="36"/>
                    </a:lnTo>
                    <a:lnTo>
                      <a:pt x="120" y="42"/>
                    </a:lnTo>
                    <a:lnTo>
                      <a:pt x="126" y="30"/>
                    </a:lnTo>
                    <a:lnTo>
                      <a:pt x="138" y="12"/>
                    </a:lnTo>
                    <a:lnTo>
                      <a:pt x="144" y="0"/>
                    </a:lnTo>
                    <a:lnTo>
                      <a:pt x="150" y="6"/>
                    </a:lnTo>
                    <a:lnTo>
                      <a:pt x="162" y="18"/>
                    </a:lnTo>
                    <a:lnTo>
                      <a:pt x="168" y="24"/>
                    </a:lnTo>
                    <a:lnTo>
                      <a:pt x="186" y="18"/>
                    </a:lnTo>
                    <a:lnTo>
                      <a:pt x="198" y="6"/>
                    </a:lnTo>
                    <a:lnTo>
                      <a:pt x="210" y="0"/>
                    </a:lnTo>
                    <a:lnTo>
                      <a:pt x="222" y="12"/>
                    </a:lnTo>
                    <a:lnTo>
                      <a:pt x="228" y="24"/>
                    </a:lnTo>
                    <a:lnTo>
                      <a:pt x="234" y="36"/>
                    </a:lnTo>
                    <a:lnTo>
                      <a:pt x="252" y="36"/>
                    </a:lnTo>
                    <a:lnTo>
                      <a:pt x="276" y="30"/>
                    </a:lnTo>
                    <a:lnTo>
                      <a:pt x="294" y="36"/>
                    </a:lnTo>
                    <a:lnTo>
                      <a:pt x="294" y="48"/>
                    </a:lnTo>
                    <a:lnTo>
                      <a:pt x="288" y="60"/>
                    </a:lnTo>
                    <a:lnTo>
                      <a:pt x="288" y="72"/>
                    </a:lnTo>
                    <a:lnTo>
                      <a:pt x="306" y="78"/>
                    </a:lnTo>
                    <a:lnTo>
                      <a:pt x="324" y="78"/>
                    </a:lnTo>
                    <a:lnTo>
                      <a:pt x="336" y="84"/>
                    </a:lnTo>
                    <a:lnTo>
                      <a:pt x="336" y="96"/>
                    </a:lnTo>
                    <a:lnTo>
                      <a:pt x="324" y="108"/>
                    </a:lnTo>
                    <a:lnTo>
                      <a:pt x="324" y="120"/>
                    </a:lnTo>
                    <a:lnTo>
                      <a:pt x="330" y="132"/>
                    </a:lnTo>
                    <a:lnTo>
                      <a:pt x="348" y="138"/>
                    </a:lnTo>
                    <a:lnTo>
                      <a:pt x="360" y="150"/>
                    </a:lnTo>
                    <a:lnTo>
                      <a:pt x="348" y="162"/>
                    </a:lnTo>
                    <a:lnTo>
                      <a:pt x="336" y="168"/>
                    </a:lnTo>
                    <a:lnTo>
                      <a:pt x="330" y="180"/>
                    </a:lnTo>
                    <a:lnTo>
                      <a:pt x="336" y="198"/>
                    </a:lnTo>
                    <a:lnTo>
                      <a:pt x="342" y="216"/>
                    </a:lnTo>
                    <a:lnTo>
                      <a:pt x="348" y="228"/>
                    </a:lnTo>
                    <a:lnTo>
                      <a:pt x="336" y="240"/>
                    </a:lnTo>
                    <a:lnTo>
                      <a:pt x="318" y="240"/>
                    </a:lnTo>
                    <a:lnTo>
                      <a:pt x="306" y="246"/>
                    </a:lnTo>
                    <a:lnTo>
                      <a:pt x="306" y="258"/>
                    </a:lnTo>
                    <a:lnTo>
                      <a:pt x="312" y="282"/>
                    </a:lnTo>
                    <a:lnTo>
                      <a:pt x="306" y="294"/>
                    </a:lnTo>
                    <a:lnTo>
                      <a:pt x="294" y="294"/>
                    </a:lnTo>
                    <a:lnTo>
                      <a:pt x="276" y="288"/>
                    </a:lnTo>
                    <a:lnTo>
                      <a:pt x="264" y="288"/>
                    </a:lnTo>
                    <a:lnTo>
                      <a:pt x="258" y="300"/>
                    </a:lnTo>
                    <a:lnTo>
                      <a:pt x="258" y="318"/>
                    </a:lnTo>
                    <a:lnTo>
                      <a:pt x="252" y="330"/>
                    </a:lnTo>
                    <a:lnTo>
                      <a:pt x="234" y="324"/>
                    </a:lnTo>
                    <a:lnTo>
                      <a:pt x="222" y="312"/>
                    </a:lnTo>
                    <a:lnTo>
                      <a:pt x="210" y="312"/>
                    </a:lnTo>
                    <a:lnTo>
                      <a:pt x="204" y="324"/>
                    </a:lnTo>
                    <a:lnTo>
                      <a:pt x="198" y="336"/>
                    </a:lnTo>
                    <a:lnTo>
                      <a:pt x="186" y="348"/>
                    </a:lnTo>
                    <a:lnTo>
                      <a:pt x="174" y="336"/>
                    </a:lnTo>
                    <a:lnTo>
                      <a:pt x="162" y="318"/>
                    </a:lnTo>
                    <a:lnTo>
                      <a:pt x="156" y="312"/>
                    </a:lnTo>
                    <a:lnTo>
                      <a:pt x="144" y="318"/>
                    </a:lnTo>
                    <a:lnTo>
                      <a:pt x="132" y="330"/>
                    </a:lnTo>
                    <a:lnTo>
                      <a:pt x="120" y="336"/>
                    </a:lnTo>
                    <a:lnTo>
                      <a:pt x="108" y="324"/>
                    </a:lnTo>
                    <a:lnTo>
                      <a:pt x="108" y="306"/>
                    </a:lnTo>
                    <a:lnTo>
                      <a:pt x="102" y="300"/>
                    </a:lnTo>
                    <a:lnTo>
                      <a:pt x="90" y="300"/>
                    </a:lnTo>
                    <a:lnTo>
                      <a:pt x="84" y="306"/>
                    </a:lnTo>
                    <a:lnTo>
                      <a:pt x="72" y="30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1" name="Freeform 1327"/>
              <p:cNvSpPr>
                <a:spLocks/>
              </p:cNvSpPr>
              <p:nvPr/>
            </p:nvSpPr>
            <p:spPr bwMode="auto">
              <a:xfrm>
                <a:off x="2540" y="2453"/>
                <a:ext cx="360" cy="348"/>
              </a:xfrm>
              <a:custGeom>
                <a:avLst/>
                <a:gdLst>
                  <a:gd name="T0" fmla="*/ 66 w 360"/>
                  <a:gd name="T1" fmla="*/ 276 h 348"/>
                  <a:gd name="T2" fmla="*/ 54 w 360"/>
                  <a:gd name="T3" fmla="*/ 264 h 348"/>
                  <a:gd name="T4" fmla="*/ 30 w 360"/>
                  <a:gd name="T5" fmla="*/ 258 h 348"/>
                  <a:gd name="T6" fmla="*/ 36 w 360"/>
                  <a:gd name="T7" fmla="*/ 216 h 348"/>
                  <a:gd name="T8" fmla="*/ 12 w 360"/>
                  <a:gd name="T9" fmla="*/ 204 h 348"/>
                  <a:gd name="T10" fmla="*/ 12 w 360"/>
                  <a:gd name="T11" fmla="*/ 186 h 348"/>
                  <a:gd name="T12" fmla="*/ 24 w 360"/>
                  <a:gd name="T13" fmla="*/ 168 h 348"/>
                  <a:gd name="T14" fmla="*/ 0 w 360"/>
                  <a:gd name="T15" fmla="*/ 132 h 348"/>
                  <a:gd name="T16" fmla="*/ 24 w 360"/>
                  <a:gd name="T17" fmla="*/ 126 h 348"/>
                  <a:gd name="T18" fmla="*/ 42 w 360"/>
                  <a:gd name="T19" fmla="*/ 108 h 348"/>
                  <a:gd name="T20" fmla="*/ 30 w 360"/>
                  <a:gd name="T21" fmla="*/ 78 h 348"/>
                  <a:gd name="T22" fmla="*/ 78 w 360"/>
                  <a:gd name="T23" fmla="*/ 72 h 348"/>
                  <a:gd name="T24" fmla="*/ 78 w 360"/>
                  <a:gd name="T25" fmla="*/ 42 h 348"/>
                  <a:gd name="T26" fmla="*/ 90 w 360"/>
                  <a:gd name="T27" fmla="*/ 30 h 348"/>
                  <a:gd name="T28" fmla="*/ 120 w 360"/>
                  <a:gd name="T29" fmla="*/ 42 h 348"/>
                  <a:gd name="T30" fmla="*/ 144 w 360"/>
                  <a:gd name="T31" fmla="*/ 0 h 348"/>
                  <a:gd name="T32" fmla="*/ 162 w 360"/>
                  <a:gd name="T33" fmla="*/ 18 h 348"/>
                  <a:gd name="T34" fmla="*/ 186 w 360"/>
                  <a:gd name="T35" fmla="*/ 18 h 348"/>
                  <a:gd name="T36" fmla="*/ 210 w 360"/>
                  <a:gd name="T37" fmla="*/ 0 h 348"/>
                  <a:gd name="T38" fmla="*/ 234 w 360"/>
                  <a:gd name="T39" fmla="*/ 36 h 348"/>
                  <a:gd name="T40" fmla="*/ 276 w 360"/>
                  <a:gd name="T41" fmla="*/ 30 h 348"/>
                  <a:gd name="T42" fmla="*/ 294 w 360"/>
                  <a:gd name="T43" fmla="*/ 48 h 348"/>
                  <a:gd name="T44" fmla="*/ 288 w 360"/>
                  <a:gd name="T45" fmla="*/ 72 h 348"/>
                  <a:gd name="T46" fmla="*/ 336 w 360"/>
                  <a:gd name="T47" fmla="*/ 84 h 348"/>
                  <a:gd name="T48" fmla="*/ 324 w 360"/>
                  <a:gd name="T49" fmla="*/ 108 h 348"/>
                  <a:gd name="T50" fmla="*/ 330 w 360"/>
                  <a:gd name="T51" fmla="*/ 132 h 348"/>
                  <a:gd name="T52" fmla="*/ 360 w 360"/>
                  <a:gd name="T53" fmla="*/ 150 h 348"/>
                  <a:gd name="T54" fmla="*/ 330 w 360"/>
                  <a:gd name="T55" fmla="*/ 180 h 348"/>
                  <a:gd name="T56" fmla="*/ 342 w 360"/>
                  <a:gd name="T57" fmla="*/ 216 h 348"/>
                  <a:gd name="T58" fmla="*/ 336 w 360"/>
                  <a:gd name="T59" fmla="*/ 240 h 348"/>
                  <a:gd name="T60" fmla="*/ 306 w 360"/>
                  <a:gd name="T61" fmla="*/ 246 h 348"/>
                  <a:gd name="T62" fmla="*/ 306 w 360"/>
                  <a:gd name="T63" fmla="*/ 294 h 348"/>
                  <a:gd name="T64" fmla="*/ 276 w 360"/>
                  <a:gd name="T65" fmla="*/ 288 h 348"/>
                  <a:gd name="T66" fmla="*/ 258 w 360"/>
                  <a:gd name="T67" fmla="*/ 300 h 348"/>
                  <a:gd name="T68" fmla="*/ 252 w 360"/>
                  <a:gd name="T69" fmla="*/ 330 h 348"/>
                  <a:gd name="T70" fmla="*/ 210 w 360"/>
                  <a:gd name="T71" fmla="*/ 312 h 348"/>
                  <a:gd name="T72" fmla="*/ 198 w 360"/>
                  <a:gd name="T73" fmla="*/ 336 h 348"/>
                  <a:gd name="T74" fmla="*/ 174 w 360"/>
                  <a:gd name="T75" fmla="*/ 336 h 348"/>
                  <a:gd name="T76" fmla="*/ 156 w 360"/>
                  <a:gd name="T77" fmla="*/ 312 h 348"/>
                  <a:gd name="T78" fmla="*/ 120 w 360"/>
                  <a:gd name="T79" fmla="*/ 336 h 348"/>
                  <a:gd name="T80" fmla="*/ 108 w 360"/>
                  <a:gd name="T81" fmla="*/ 306 h 348"/>
                  <a:gd name="T82" fmla="*/ 90 w 360"/>
                  <a:gd name="T83" fmla="*/ 300 h 348"/>
                  <a:gd name="T84" fmla="*/ 72 w 360"/>
                  <a:gd name="T85" fmla="*/ 306 h 3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0"/>
                  <a:gd name="T130" fmla="*/ 0 h 348"/>
                  <a:gd name="T131" fmla="*/ 360 w 360"/>
                  <a:gd name="T132" fmla="*/ 348 h 34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0" h="348">
                    <a:moveTo>
                      <a:pt x="72" y="306"/>
                    </a:moveTo>
                    <a:lnTo>
                      <a:pt x="66" y="294"/>
                    </a:lnTo>
                    <a:lnTo>
                      <a:pt x="66" y="276"/>
                    </a:lnTo>
                    <a:lnTo>
                      <a:pt x="66" y="264"/>
                    </a:lnTo>
                    <a:lnTo>
                      <a:pt x="54" y="264"/>
                    </a:lnTo>
                    <a:lnTo>
                      <a:pt x="36" y="264"/>
                    </a:lnTo>
                    <a:lnTo>
                      <a:pt x="30" y="258"/>
                    </a:lnTo>
                    <a:lnTo>
                      <a:pt x="30" y="246"/>
                    </a:lnTo>
                    <a:lnTo>
                      <a:pt x="36" y="228"/>
                    </a:lnTo>
                    <a:lnTo>
                      <a:pt x="36" y="216"/>
                    </a:lnTo>
                    <a:lnTo>
                      <a:pt x="30" y="204"/>
                    </a:lnTo>
                    <a:lnTo>
                      <a:pt x="12" y="204"/>
                    </a:lnTo>
                    <a:lnTo>
                      <a:pt x="6" y="192"/>
                    </a:lnTo>
                    <a:lnTo>
                      <a:pt x="12" y="186"/>
                    </a:lnTo>
                    <a:lnTo>
                      <a:pt x="18" y="180"/>
                    </a:lnTo>
                    <a:lnTo>
                      <a:pt x="24" y="168"/>
                    </a:lnTo>
                    <a:lnTo>
                      <a:pt x="18" y="156"/>
                    </a:lnTo>
                    <a:lnTo>
                      <a:pt x="6" y="144"/>
                    </a:lnTo>
                    <a:lnTo>
                      <a:pt x="0" y="132"/>
                    </a:lnTo>
                    <a:lnTo>
                      <a:pt x="12" y="126"/>
                    </a:lnTo>
                    <a:lnTo>
                      <a:pt x="24" y="126"/>
                    </a:lnTo>
                    <a:lnTo>
                      <a:pt x="42" y="120"/>
                    </a:lnTo>
                    <a:lnTo>
                      <a:pt x="42" y="108"/>
                    </a:lnTo>
                    <a:lnTo>
                      <a:pt x="30" y="90"/>
                    </a:lnTo>
                    <a:lnTo>
                      <a:pt x="30" y="78"/>
                    </a:lnTo>
                    <a:lnTo>
                      <a:pt x="42" y="72"/>
                    </a:lnTo>
                    <a:lnTo>
                      <a:pt x="60" y="72"/>
                    </a:lnTo>
                    <a:lnTo>
                      <a:pt x="78" y="72"/>
                    </a:lnTo>
                    <a:lnTo>
                      <a:pt x="78" y="60"/>
                    </a:lnTo>
                    <a:lnTo>
                      <a:pt x="78" y="42"/>
                    </a:lnTo>
                    <a:lnTo>
                      <a:pt x="78" y="30"/>
                    </a:lnTo>
                    <a:lnTo>
                      <a:pt x="90" y="30"/>
                    </a:lnTo>
                    <a:lnTo>
                      <a:pt x="108" y="36"/>
                    </a:lnTo>
                    <a:lnTo>
                      <a:pt x="120" y="42"/>
                    </a:lnTo>
                    <a:lnTo>
                      <a:pt x="126" y="30"/>
                    </a:lnTo>
                    <a:lnTo>
                      <a:pt x="138" y="12"/>
                    </a:lnTo>
                    <a:lnTo>
                      <a:pt x="144" y="0"/>
                    </a:lnTo>
                    <a:lnTo>
                      <a:pt x="150" y="6"/>
                    </a:lnTo>
                    <a:lnTo>
                      <a:pt x="162" y="18"/>
                    </a:lnTo>
                    <a:lnTo>
                      <a:pt x="168" y="24"/>
                    </a:lnTo>
                    <a:lnTo>
                      <a:pt x="186" y="18"/>
                    </a:lnTo>
                    <a:lnTo>
                      <a:pt x="198" y="6"/>
                    </a:lnTo>
                    <a:lnTo>
                      <a:pt x="210" y="0"/>
                    </a:lnTo>
                    <a:lnTo>
                      <a:pt x="222" y="12"/>
                    </a:lnTo>
                    <a:lnTo>
                      <a:pt x="228" y="24"/>
                    </a:lnTo>
                    <a:lnTo>
                      <a:pt x="234" y="36"/>
                    </a:lnTo>
                    <a:lnTo>
                      <a:pt x="252" y="36"/>
                    </a:lnTo>
                    <a:lnTo>
                      <a:pt x="276" y="30"/>
                    </a:lnTo>
                    <a:lnTo>
                      <a:pt x="294" y="36"/>
                    </a:lnTo>
                    <a:lnTo>
                      <a:pt x="294" y="48"/>
                    </a:lnTo>
                    <a:lnTo>
                      <a:pt x="288" y="60"/>
                    </a:lnTo>
                    <a:lnTo>
                      <a:pt x="288" y="72"/>
                    </a:lnTo>
                    <a:lnTo>
                      <a:pt x="306" y="78"/>
                    </a:lnTo>
                    <a:lnTo>
                      <a:pt x="324" y="78"/>
                    </a:lnTo>
                    <a:lnTo>
                      <a:pt x="336" y="84"/>
                    </a:lnTo>
                    <a:lnTo>
                      <a:pt x="336" y="96"/>
                    </a:lnTo>
                    <a:lnTo>
                      <a:pt x="324" y="108"/>
                    </a:lnTo>
                    <a:lnTo>
                      <a:pt x="324" y="120"/>
                    </a:lnTo>
                    <a:lnTo>
                      <a:pt x="330" y="132"/>
                    </a:lnTo>
                    <a:lnTo>
                      <a:pt x="348" y="138"/>
                    </a:lnTo>
                    <a:lnTo>
                      <a:pt x="360" y="150"/>
                    </a:lnTo>
                    <a:lnTo>
                      <a:pt x="348" y="162"/>
                    </a:lnTo>
                    <a:lnTo>
                      <a:pt x="336" y="168"/>
                    </a:lnTo>
                    <a:lnTo>
                      <a:pt x="330" y="180"/>
                    </a:lnTo>
                    <a:lnTo>
                      <a:pt x="336" y="198"/>
                    </a:lnTo>
                    <a:lnTo>
                      <a:pt x="342" y="216"/>
                    </a:lnTo>
                    <a:lnTo>
                      <a:pt x="348" y="228"/>
                    </a:lnTo>
                    <a:lnTo>
                      <a:pt x="336" y="240"/>
                    </a:lnTo>
                    <a:lnTo>
                      <a:pt x="318" y="240"/>
                    </a:lnTo>
                    <a:lnTo>
                      <a:pt x="306" y="246"/>
                    </a:lnTo>
                    <a:lnTo>
                      <a:pt x="306" y="258"/>
                    </a:lnTo>
                    <a:lnTo>
                      <a:pt x="312" y="282"/>
                    </a:lnTo>
                    <a:lnTo>
                      <a:pt x="306" y="294"/>
                    </a:lnTo>
                    <a:lnTo>
                      <a:pt x="294" y="294"/>
                    </a:lnTo>
                    <a:lnTo>
                      <a:pt x="276" y="288"/>
                    </a:lnTo>
                    <a:lnTo>
                      <a:pt x="264" y="288"/>
                    </a:lnTo>
                    <a:lnTo>
                      <a:pt x="258" y="300"/>
                    </a:lnTo>
                    <a:lnTo>
                      <a:pt x="258" y="318"/>
                    </a:lnTo>
                    <a:lnTo>
                      <a:pt x="252" y="330"/>
                    </a:lnTo>
                    <a:lnTo>
                      <a:pt x="234" y="324"/>
                    </a:lnTo>
                    <a:lnTo>
                      <a:pt x="222" y="312"/>
                    </a:lnTo>
                    <a:lnTo>
                      <a:pt x="210" y="312"/>
                    </a:lnTo>
                    <a:lnTo>
                      <a:pt x="204" y="324"/>
                    </a:lnTo>
                    <a:lnTo>
                      <a:pt x="198" y="336"/>
                    </a:lnTo>
                    <a:lnTo>
                      <a:pt x="186" y="348"/>
                    </a:lnTo>
                    <a:lnTo>
                      <a:pt x="174" y="336"/>
                    </a:lnTo>
                    <a:lnTo>
                      <a:pt x="162" y="318"/>
                    </a:lnTo>
                    <a:lnTo>
                      <a:pt x="156" y="312"/>
                    </a:lnTo>
                    <a:lnTo>
                      <a:pt x="144" y="318"/>
                    </a:lnTo>
                    <a:lnTo>
                      <a:pt x="132" y="330"/>
                    </a:lnTo>
                    <a:lnTo>
                      <a:pt x="120" y="336"/>
                    </a:lnTo>
                    <a:lnTo>
                      <a:pt x="108" y="324"/>
                    </a:lnTo>
                    <a:lnTo>
                      <a:pt x="108" y="306"/>
                    </a:lnTo>
                    <a:lnTo>
                      <a:pt x="102" y="300"/>
                    </a:lnTo>
                    <a:lnTo>
                      <a:pt x="90" y="300"/>
                    </a:lnTo>
                    <a:lnTo>
                      <a:pt x="84" y="306"/>
                    </a:lnTo>
                    <a:lnTo>
                      <a:pt x="72" y="30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2" name="Freeform 1328"/>
              <p:cNvSpPr>
                <a:spLocks/>
              </p:cNvSpPr>
              <p:nvPr/>
            </p:nvSpPr>
            <p:spPr bwMode="auto">
              <a:xfrm>
                <a:off x="2546" y="2453"/>
                <a:ext cx="354" cy="342"/>
              </a:xfrm>
              <a:custGeom>
                <a:avLst/>
                <a:gdLst>
                  <a:gd name="T0" fmla="*/ 48 w 354"/>
                  <a:gd name="T1" fmla="*/ 258 h 342"/>
                  <a:gd name="T2" fmla="*/ 36 w 354"/>
                  <a:gd name="T3" fmla="*/ 240 h 342"/>
                  <a:gd name="T4" fmla="*/ 6 w 354"/>
                  <a:gd name="T5" fmla="*/ 234 h 342"/>
                  <a:gd name="T6" fmla="*/ 30 w 354"/>
                  <a:gd name="T7" fmla="*/ 192 h 342"/>
                  <a:gd name="T8" fmla="*/ 6 w 354"/>
                  <a:gd name="T9" fmla="*/ 174 h 342"/>
                  <a:gd name="T10" fmla="*/ 6 w 354"/>
                  <a:gd name="T11" fmla="*/ 156 h 342"/>
                  <a:gd name="T12" fmla="*/ 24 w 354"/>
                  <a:gd name="T13" fmla="*/ 144 h 342"/>
                  <a:gd name="T14" fmla="*/ 6 w 354"/>
                  <a:gd name="T15" fmla="*/ 102 h 342"/>
                  <a:gd name="T16" fmla="*/ 30 w 354"/>
                  <a:gd name="T17" fmla="*/ 102 h 342"/>
                  <a:gd name="T18" fmla="*/ 48 w 354"/>
                  <a:gd name="T19" fmla="*/ 84 h 342"/>
                  <a:gd name="T20" fmla="*/ 42 w 354"/>
                  <a:gd name="T21" fmla="*/ 54 h 342"/>
                  <a:gd name="T22" fmla="*/ 90 w 354"/>
                  <a:gd name="T23" fmla="*/ 54 h 342"/>
                  <a:gd name="T24" fmla="*/ 96 w 354"/>
                  <a:gd name="T25" fmla="*/ 24 h 342"/>
                  <a:gd name="T26" fmla="*/ 114 w 354"/>
                  <a:gd name="T27" fmla="*/ 18 h 342"/>
                  <a:gd name="T28" fmla="*/ 138 w 354"/>
                  <a:gd name="T29" fmla="*/ 30 h 342"/>
                  <a:gd name="T30" fmla="*/ 168 w 354"/>
                  <a:gd name="T31" fmla="*/ 0 h 342"/>
                  <a:gd name="T32" fmla="*/ 186 w 354"/>
                  <a:gd name="T33" fmla="*/ 18 h 342"/>
                  <a:gd name="T34" fmla="*/ 204 w 354"/>
                  <a:gd name="T35" fmla="*/ 18 h 342"/>
                  <a:gd name="T36" fmla="*/ 234 w 354"/>
                  <a:gd name="T37" fmla="*/ 12 h 342"/>
                  <a:gd name="T38" fmla="*/ 252 w 354"/>
                  <a:gd name="T39" fmla="*/ 48 h 342"/>
                  <a:gd name="T40" fmla="*/ 294 w 354"/>
                  <a:gd name="T41" fmla="*/ 48 h 342"/>
                  <a:gd name="T42" fmla="*/ 312 w 354"/>
                  <a:gd name="T43" fmla="*/ 66 h 342"/>
                  <a:gd name="T44" fmla="*/ 300 w 354"/>
                  <a:gd name="T45" fmla="*/ 90 h 342"/>
                  <a:gd name="T46" fmla="*/ 342 w 354"/>
                  <a:gd name="T47" fmla="*/ 108 h 342"/>
                  <a:gd name="T48" fmla="*/ 330 w 354"/>
                  <a:gd name="T49" fmla="*/ 132 h 342"/>
                  <a:gd name="T50" fmla="*/ 330 w 354"/>
                  <a:gd name="T51" fmla="*/ 156 h 342"/>
                  <a:gd name="T52" fmla="*/ 354 w 354"/>
                  <a:gd name="T53" fmla="*/ 180 h 342"/>
                  <a:gd name="T54" fmla="*/ 318 w 354"/>
                  <a:gd name="T55" fmla="*/ 204 h 342"/>
                  <a:gd name="T56" fmla="*/ 330 w 354"/>
                  <a:gd name="T57" fmla="*/ 240 h 342"/>
                  <a:gd name="T58" fmla="*/ 318 w 354"/>
                  <a:gd name="T59" fmla="*/ 264 h 342"/>
                  <a:gd name="T60" fmla="*/ 288 w 354"/>
                  <a:gd name="T61" fmla="*/ 264 h 342"/>
                  <a:gd name="T62" fmla="*/ 276 w 354"/>
                  <a:gd name="T63" fmla="*/ 312 h 342"/>
                  <a:gd name="T64" fmla="*/ 246 w 354"/>
                  <a:gd name="T65" fmla="*/ 300 h 342"/>
                  <a:gd name="T66" fmla="*/ 228 w 354"/>
                  <a:gd name="T67" fmla="*/ 306 h 342"/>
                  <a:gd name="T68" fmla="*/ 216 w 354"/>
                  <a:gd name="T69" fmla="*/ 336 h 342"/>
                  <a:gd name="T70" fmla="*/ 180 w 354"/>
                  <a:gd name="T71" fmla="*/ 312 h 342"/>
                  <a:gd name="T72" fmla="*/ 162 w 354"/>
                  <a:gd name="T73" fmla="*/ 336 h 342"/>
                  <a:gd name="T74" fmla="*/ 138 w 354"/>
                  <a:gd name="T75" fmla="*/ 336 h 342"/>
                  <a:gd name="T76" fmla="*/ 120 w 354"/>
                  <a:gd name="T77" fmla="*/ 306 h 342"/>
                  <a:gd name="T78" fmla="*/ 84 w 354"/>
                  <a:gd name="T79" fmla="*/ 318 h 342"/>
                  <a:gd name="T80" fmla="*/ 78 w 354"/>
                  <a:gd name="T81" fmla="*/ 294 h 342"/>
                  <a:gd name="T82" fmla="*/ 66 w 354"/>
                  <a:gd name="T83" fmla="*/ 282 h 342"/>
                  <a:gd name="T84" fmla="*/ 42 w 354"/>
                  <a:gd name="T85" fmla="*/ 288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4"/>
                  <a:gd name="T130" fmla="*/ 0 h 342"/>
                  <a:gd name="T131" fmla="*/ 354 w 354"/>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4" h="342">
                    <a:moveTo>
                      <a:pt x="42" y="288"/>
                    </a:moveTo>
                    <a:lnTo>
                      <a:pt x="36" y="276"/>
                    </a:lnTo>
                    <a:lnTo>
                      <a:pt x="48" y="258"/>
                    </a:lnTo>
                    <a:lnTo>
                      <a:pt x="48" y="246"/>
                    </a:lnTo>
                    <a:lnTo>
                      <a:pt x="36" y="240"/>
                    </a:lnTo>
                    <a:lnTo>
                      <a:pt x="18" y="234"/>
                    </a:lnTo>
                    <a:lnTo>
                      <a:pt x="6" y="234"/>
                    </a:lnTo>
                    <a:lnTo>
                      <a:pt x="12" y="222"/>
                    </a:lnTo>
                    <a:lnTo>
                      <a:pt x="24" y="204"/>
                    </a:lnTo>
                    <a:lnTo>
                      <a:pt x="30" y="192"/>
                    </a:lnTo>
                    <a:lnTo>
                      <a:pt x="18" y="180"/>
                    </a:lnTo>
                    <a:lnTo>
                      <a:pt x="6" y="174"/>
                    </a:lnTo>
                    <a:lnTo>
                      <a:pt x="0" y="168"/>
                    </a:lnTo>
                    <a:lnTo>
                      <a:pt x="6" y="156"/>
                    </a:lnTo>
                    <a:lnTo>
                      <a:pt x="18" y="150"/>
                    </a:lnTo>
                    <a:lnTo>
                      <a:pt x="24" y="144"/>
                    </a:lnTo>
                    <a:lnTo>
                      <a:pt x="18" y="126"/>
                    </a:lnTo>
                    <a:lnTo>
                      <a:pt x="12" y="114"/>
                    </a:lnTo>
                    <a:lnTo>
                      <a:pt x="6" y="102"/>
                    </a:lnTo>
                    <a:lnTo>
                      <a:pt x="18" y="102"/>
                    </a:lnTo>
                    <a:lnTo>
                      <a:pt x="30" y="102"/>
                    </a:lnTo>
                    <a:lnTo>
                      <a:pt x="48" y="96"/>
                    </a:lnTo>
                    <a:lnTo>
                      <a:pt x="48" y="84"/>
                    </a:lnTo>
                    <a:lnTo>
                      <a:pt x="42" y="66"/>
                    </a:lnTo>
                    <a:lnTo>
                      <a:pt x="42" y="54"/>
                    </a:lnTo>
                    <a:lnTo>
                      <a:pt x="60" y="54"/>
                    </a:lnTo>
                    <a:lnTo>
                      <a:pt x="78" y="54"/>
                    </a:lnTo>
                    <a:lnTo>
                      <a:pt x="90" y="54"/>
                    </a:lnTo>
                    <a:lnTo>
                      <a:pt x="96" y="42"/>
                    </a:lnTo>
                    <a:lnTo>
                      <a:pt x="96" y="24"/>
                    </a:lnTo>
                    <a:lnTo>
                      <a:pt x="102" y="12"/>
                    </a:lnTo>
                    <a:lnTo>
                      <a:pt x="114" y="18"/>
                    </a:lnTo>
                    <a:lnTo>
                      <a:pt x="126" y="30"/>
                    </a:lnTo>
                    <a:lnTo>
                      <a:pt x="138" y="30"/>
                    </a:lnTo>
                    <a:lnTo>
                      <a:pt x="150" y="24"/>
                    </a:lnTo>
                    <a:lnTo>
                      <a:pt x="162" y="6"/>
                    </a:lnTo>
                    <a:lnTo>
                      <a:pt x="168" y="0"/>
                    </a:lnTo>
                    <a:lnTo>
                      <a:pt x="180" y="6"/>
                    </a:lnTo>
                    <a:lnTo>
                      <a:pt x="186" y="18"/>
                    </a:lnTo>
                    <a:lnTo>
                      <a:pt x="192" y="24"/>
                    </a:lnTo>
                    <a:lnTo>
                      <a:pt x="204" y="18"/>
                    </a:lnTo>
                    <a:lnTo>
                      <a:pt x="222" y="12"/>
                    </a:lnTo>
                    <a:lnTo>
                      <a:pt x="234" y="12"/>
                    </a:lnTo>
                    <a:lnTo>
                      <a:pt x="246" y="18"/>
                    </a:lnTo>
                    <a:lnTo>
                      <a:pt x="246" y="36"/>
                    </a:lnTo>
                    <a:lnTo>
                      <a:pt x="252" y="48"/>
                    </a:lnTo>
                    <a:lnTo>
                      <a:pt x="270" y="48"/>
                    </a:lnTo>
                    <a:lnTo>
                      <a:pt x="294" y="48"/>
                    </a:lnTo>
                    <a:lnTo>
                      <a:pt x="312" y="54"/>
                    </a:lnTo>
                    <a:lnTo>
                      <a:pt x="312" y="66"/>
                    </a:lnTo>
                    <a:lnTo>
                      <a:pt x="300" y="78"/>
                    </a:lnTo>
                    <a:lnTo>
                      <a:pt x="300" y="90"/>
                    </a:lnTo>
                    <a:lnTo>
                      <a:pt x="312" y="96"/>
                    </a:lnTo>
                    <a:lnTo>
                      <a:pt x="330" y="102"/>
                    </a:lnTo>
                    <a:lnTo>
                      <a:pt x="342" y="108"/>
                    </a:lnTo>
                    <a:lnTo>
                      <a:pt x="342" y="120"/>
                    </a:lnTo>
                    <a:lnTo>
                      <a:pt x="330" y="132"/>
                    </a:lnTo>
                    <a:lnTo>
                      <a:pt x="324" y="144"/>
                    </a:lnTo>
                    <a:lnTo>
                      <a:pt x="330" y="156"/>
                    </a:lnTo>
                    <a:lnTo>
                      <a:pt x="348" y="168"/>
                    </a:lnTo>
                    <a:lnTo>
                      <a:pt x="354" y="180"/>
                    </a:lnTo>
                    <a:lnTo>
                      <a:pt x="342" y="186"/>
                    </a:lnTo>
                    <a:lnTo>
                      <a:pt x="330" y="198"/>
                    </a:lnTo>
                    <a:lnTo>
                      <a:pt x="318" y="204"/>
                    </a:lnTo>
                    <a:lnTo>
                      <a:pt x="318" y="222"/>
                    </a:lnTo>
                    <a:lnTo>
                      <a:pt x="330" y="240"/>
                    </a:lnTo>
                    <a:lnTo>
                      <a:pt x="330" y="258"/>
                    </a:lnTo>
                    <a:lnTo>
                      <a:pt x="318" y="264"/>
                    </a:lnTo>
                    <a:lnTo>
                      <a:pt x="300" y="264"/>
                    </a:lnTo>
                    <a:lnTo>
                      <a:pt x="288" y="264"/>
                    </a:lnTo>
                    <a:lnTo>
                      <a:pt x="282" y="282"/>
                    </a:lnTo>
                    <a:lnTo>
                      <a:pt x="282" y="300"/>
                    </a:lnTo>
                    <a:lnTo>
                      <a:pt x="276" y="312"/>
                    </a:lnTo>
                    <a:lnTo>
                      <a:pt x="264" y="312"/>
                    </a:lnTo>
                    <a:lnTo>
                      <a:pt x="246" y="300"/>
                    </a:lnTo>
                    <a:lnTo>
                      <a:pt x="234" y="300"/>
                    </a:lnTo>
                    <a:lnTo>
                      <a:pt x="228" y="306"/>
                    </a:lnTo>
                    <a:lnTo>
                      <a:pt x="222" y="324"/>
                    </a:lnTo>
                    <a:lnTo>
                      <a:pt x="216" y="336"/>
                    </a:lnTo>
                    <a:lnTo>
                      <a:pt x="198" y="330"/>
                    </a:lnTo>
                    <a:lnTo>
                      <a:pt x="192" y="318"/>
                    </a:lnTo>
                    <a:lnTo>
                      <a:pt x="180" y="312"/>
                    </a:lnTo>
                    <a:lnTo>
                      <a:pt x="168" y="324"/>
                    </a:lnTo>
                    <a:lnTo>
                      <a:pt x="162" y="336"/>
                    </a:lnTo>
                    <a:lnTo>
                      <a:pt x="150" y="342"/>
                    </a:lnTo>
                    <a:lnTo>
                      <a:pt x="138" y="336"/>
                    </a:lnTo>
                    <a:lnTo>
                      <a:pt x="132" y="318"/>
                    </a:lnTo>
                    <a:lnTo>
                      <a:pt x="120" y="306"/>
                    </a:lnTo>
                    <a:lnTo>
                      <a:pt x="108" y="306"/>
                    </a:lnTo>
                    <a:lnTo>
                      <a:pt x="102" y="318"/>
                    </a:lnTo>
                    <a:lnTo>
                      <a:pt x="84" y="318"/>
                    </a:lnTo>
                    <a:lnTo>
                      <a:pt x="78" y="312"/>
                    </a:lnTo>
                    <a:lnTo>
                      <a:pt x="78" y="294"/>
                    </a:lnTo>
                    <a:lnTo>
                      <a:pt x="78" y="282"/>
                    </a:lnTo>
                    <a:lnTo>
                      <a:pt x="66" y="282"/>
                    </a:lnTo>
                    <a:lnTo>
                      <a:pt x="54" y="288"/>
                    </a:lnTo>
                    <a:lnTo>
                      <a:pt x="42" y="288"/>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3" name="Freeform 1329"/>
              <p:cNvSpPr>
                <a:spLocks/>
              </p:cNvSpPr>
              <p:nvPr/>
            </p:nvSpPr>
            <p:spPr bwMode="auto">
              <a:xfrm>
                <a:off x="2546" y="2453"/>
                <a:ext cx="354" cy="342"/>
              </a:xfrm>
              <a:custGeom>
                <a:avLst/>
                <a:gdLst>
                  <a:gd name="T0" fmla="*/ 48 w 354"/>
                  <a:gd name="T1" fmla="*/ 258 h 342"/>
                  <a:gd name="T2" fmla="*/ 36 w 354"/>
                  <a:gd name="T3" fmla="*/ 240 h 342"/>
                  <a:gd name="T4" fmla="*/ 6 w 354"/>
                  <a:gd name="T5" fmla="*/ 234 h 342"/>
                  <a:gd name="T6" fmla="*/ 30 w 354"/>
                  <a:gd name="T7" fmla="*/ 192 h 342"/>
                  <a:gd name="T8" fmla="*/ 6 w 354"/>
                  <a:gd name="T9" fmla="*/ 174 h 342"/>
                  <a:gd name="T10" fmla="*/ 6 w 354"/>
                  <a:gd name="T11" fmla="*/ 156 h 342"/>
                  <a:gd name="T12" fmla="*/ 24 w 354"/>
                  <a:gd name="T13" fmla="*/ 144 h 342"/>
                  <a:gd name="T14" fmla="*/ 6 w 354"/>
                  <a:gd name="T15" fmla="*/ 102 h 342"/>
                  <a:gd name="T16" fmla="*/ 30 w 354"/>
                  <a:gd name="T17" fmla="*/ 102 h 342"/>
                  <a:gd name="T18" fmla="*/ 48 w 354"/>
                  <a:gd name="T19" fmla="*/ 84 h 342"/>
                  <a:gd name="T20" fmla="*/ 42 w 354"/>
                  <a:gd name="T21" fmla="*/ 54 h 342"/>
                  <a:gd name="T22" fmla="*/ 90 w 354"/>
                  <a:gd name="T23" fmla="*/ 54 h 342"/>
                  <a:gd name="T24" fmla="*/ 96 w 354"/>
                  <a:gd name="T25" fmla="*/ 24 h 342"/>
                  <a:gd name="T26" fmla="*/ 114 w 354"/>
                  <a:gd name="T27" fmla="*/ 18 h 342"/>
                  <a:gd name="T28" fmla="*/ 138 w 354"/>
                  <a:gd name="T29" fmla="*/ 30 h 342"/>
                  <a:gd name="T30" fmla="*/ 168 w 354"/>
                  <a:gd name="T31" fmla="*/ 0 h 342"/>
                  <a:gd name="T32" fmla="*/ 186 w 354"/>
                  <a:gd name="T33" fmla="*/ 18 h 342"/>
                  <a:gd name="T34" fmla="*/ 204 w 354"/>
                  <a:gd name="T35" fmla="*/ 18 h 342"/>
                  <a:gd name="T36" fmla="*/ 234 w 354"/>
                  <a:gd name="T37" fmla="*/ 12 h 342"/>
                  <a:gd name="T38" fmla="*/ 252 w 354"/>
                  <a:gd name="T39" fmla="*/ 48 h 342"/>
                  <a:gd name="T40" fmla="*/ 294 w 354"/>
                  <a:gd name="T41" fmla="*/ 48 h 342"/>
                  <a:gd name="T42" fmla="*/ 312 w 354"/>
                  <a:gd name="T43" fmla="*/ 66 h 342"/>
                  <a:gd name="T44" fmla="*/ 300 w 354"/>
                  <a:gd name="T45" fmla="*/ 90 h 342"/>
                  <a:gd name="T46" fmla="*/ 342 w 354"/>
                  <a:gd name="T47" fmla="*/ 108 h 342"/>
                  <a:gd name="T48" fmla="*/ 330 w 354"/>
                  <a:gd name="T49" fmla="*/ 132 h 342"/>
                  <a:gd name="T50" fmla="*/ 330 w 354"/>
                  <a:gd name="T51" fmla="*/ 156 h 342"/>
                  <a:gd name="T52" fmla="*/ 354 w 354"/>
                  <a:gd name="T53" fmla="*/ 180 h 342"/>
                  <a:gd name="T54" fmla="*/ 318 w 354"/>
                  <a:gd name="T55" fmla="*/ 204 h 342"/>
                  <a:gd name="T56" fmla="*/ 330 w 354"/>
                  <a:gd name="T57" fmla="*/ 240 h 342"/>
                  <a:gd name="T58" fmla="*/ 318 w 354"/>
                  <a:gd name="T59" fmla="*/ 264 h 342"/>
                  <a:gd name="T60" fmla="*/ 288 w 354"/>
                  <a:gd name="T61" fmla="*/ 264 h 342"/>
                  <a:gd name="T62" fmla="*/ 276 w 354"/>
                  <a:gd name="T63" fmla="*/ 312 h 342"/>
                  <a:gd name="T64" fmla="*/ 246 w 354"/>
                  <a:gd name="T65" fmla="*/ 300 h 342"/>
                  <a:gd name="T66" fmla="*/ 228 w 354"/>
                  <a:gd name="T67" fmla="*/ 306 h 342"/>
                  <a:gd name="T68" fmla="*/ 216 w 354"/>
                  <a:gd name="T69" fmla="*/ 336 h 342"/>
                  <a:gd name="T70" fmla="*/ 180 w 354"/>
                  <a:gd name="T71" fmla="*/ 312 h 342"/>
                  <a:gd name="T72" fmla="*/ 162 w 354"/>
                  <a:gd name="T73" fmla="*/ 336 h 342"/>
                  <a:gd name="T74" fmla="*/ 138 w 354"/>
                  <a:gd name="T75" fmla="*/ 336 h 342"/>
                  <a:gd name="T76" fmla="*/ 120 w 354"/>
                  <a:gd name="T77" fmla="*/ 306 h 342"/>
                  <a:gd name="T78" fmla="*/ 84 w 354"/>
                  <a:gd name="T79" fmla="*/ 318 h 342"/>
                  <a:gd name="T80" fmla="*/ 78 w 354"/>
                  <a:gd name="T81" fmla="*/ 294 h 342"/>
                  <a:gd name="T82" fmla="*/ 66 w 354"/>
                  <a:gd name="T83" fmla="*/ 282 h 342"/>
                  <a:gd name="T84" fmla="*/ 42 w 354"/>
                  <a:gd name="T85" fmla="*/ 288 h 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54"/>
                  <a:gd name="T130" fmla="*/ 0 h 342"/>
                  <a:gd name="T131" fmla="*/ 354 w 354"/>
                  <a:gd name="T132" fmla="*/ 342 h 3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54" h="342">
                    <a:moveTo>
                      <a:pt x="42" y="288"/>
                    </a:moveTo>
                    <a:lnTo>
                      <a:pt x="36" y="276"/>
                    </a:lnTo>
                    <a:lnTo>
                      <a:pt x="48" y="258"/>
                    </a:lnTo>
                    <a:lnTo>
                      <a:pt x="48" y="246"/>
                    </a:lnTo>
                    <a:lnTo>
                      <a:pt x="36" y="240"/>
                    </a:lnTo>
                    <a:lnTo>
                      <a:pt x="18" y="234"/>
                    </a:lnTo>
                    <a:lnTo>
                      <a:pt x="6" y="234"/>
                    </a:lnTo>
                    <a:lnTo>
                      <a:pt x="12" y="222"/>
                    </a:lnTo>
                    <a:lnTo>
                      <a:pt x="24" y="204"/>
                    </a:lnTo>
                    <a:lnTo>
                      <a:pt x="30" y="192"/>
                    </a:lnTo>
                    <a:lnTo>
                      <a:pt x="18" y="180"/>
                    </a:lnTo>
                    <a:lnTo>
                      <a:pt x="6" y="174"/>
                    </a:lnTo>
                    <a:lnTo>
                      <a:pt x="0" y="168"/>
                    </a:lnTo>
                    <a:lnTo>
                      <a:pt x="6" y="156"/>
                    </a:lnTo>
                    <a:lnTo>
                      <a:pt x="18" y="150"/>
                    </a:lnTo>
                    <a:lnTo>
                      <a:pt x="24" y="144"/>
                    </a:lnTo>
                    <a:lnTo>
                      <a:pt x="18" y="126"/>
                    </a:lnTo>
                    <a:lnTo>
                      <a:pt x="12" y="114"/>
                    </a:lnTo>
                    <a:lnTo>
                      <a:pt x="6" y="102"/>
                    </a:lnTo>
                    <a:lnTo>
                      <a:pt x="18" y="102"/>
                    </a:lnTo>
                    <a:lnTo>
                      <a:pt x="30" y="102"/>
                    </a:lnTo>
                    <a:lnTo>
                      <a:pt x="48" y="96"/>
                    </a:lnTo>
                    <a:lnTo>
                      <a:pt x="48" y="84"/>
                    </a:lnTo>
                    <a:lnTo>
                      <a:pt x="42" y="66"/>
                    </a:lnTo>
                    <a:lnTo>
                      <a:pt x="42" y="54"/>
                    </a:lnTo>
                    <a:lnTo>
                      <a:pt x="60" y="54"/>
                    </a:lnTo>
                    <a:lnTo>
                      <a:pt x="78" y="54"/>
                    </a:lnTo>
                    <a:lnTo>
                      <a:pt x="90" y="54"/>
                    </a:lnTo>
                    <a:lnTo>
                      <a:pt x="96" y="42"/>
                    </a:lnTo>
                    <a:lnTo>
                      <a:pt x="96" y="24"/>
                    </a:lnTo>
                    <a:lnTo>
                      <a:pt x="102" y="12"/>
                    </a:lnTo>
                    <a:lnTo>
                      <a:pt x="114" y="18"/>
                    </a:lnTo>
                    <a:lnTo>
                      <a:pt x="126" y="30"/>
                    </a:lnTo>
                    <a:lnTo>
                      <a:pt x="138" y="30"/>
                    </a:lnTo>
                    <a:lnTo>
                      <a:pt x="150" y="24"/>
                    </a:lnTo>
                    <a:lnTo>
                      <a:pt x="162" y="6"/>
                    </a:lnTo>
                    <a:lnTo>
                      <a:pt x="168" y="0"/>
                    </a:lnTo>
                    <a:lnTo>
                      <a:pt x="180" y="6"/>
                    </a:lnTo>
                    <a:lnTo>
                      <a:pt x="186" y="18"/>
                    </a:lnTo>
                    <a:lnTo>
                      <a:pt x="192" y="24"/>
                    </a:lnTo>
                    <a:lnTo>
                      <a:pt x="204" y="18"/>
                    </a:lnTo>
                    <a:lnTo>
                      <a:pt x="222" y="12"/>
                    </a:lnTo>
                    <a:lnTo>
                      <a:pt x="234" y="12"/>
                    </a:lnTo>
                    <a:lnTo>
                      <a:pt x="246" y="18"/>
                    </a:lnTo>
                    <a:lnTo>
                      <a:pt x="246" y="36"/>
                    </a:lnTo>
                    <a:lnTo>
                      <a:pt x="252" y="48"/>
                    </a:lnTo>
                    <a:lnTo>
                      <a:pt x="270" y="48"/>
                    </a:lnTo>
                    <a:lnTo>
                      <a:pt x="294" y="48"/>
                    </a:lnTo>
                    <a:lnTo>
                      <a:pt x="312" y="54"/>
                    </a:lnTo>
                    <a:lnTo>
                      <a:pt x="312" y="66"/>
                    </a:lnTo>
                    <a:lnTo>
                      <a:pt x="300" y="78"/>
                    </a:lnTo>
                    <a:lnTo>
                      <a:pt x="300" y="90"/>
                    </a:lnTo>
                    <a:lnTo>
                      <a:pt x="312" y="96"/>
                    </a:lnTo>
                    <a:lnTo>
                      <a:pt x="330" y="102"/>
                    </a:lnTo>
                    <a:lnTo>
                      <a:pt x="342" y="108"/>
                    </a:lnTo>
                    <a:lnTo>
                      <a:pt x="342" y="120"/>
                    </a:lnTo>
                    <a:lnTo>
                      <a:pt x="330" y="132"/>
                    </a:lnTo>
                    <a:lnTo>
                      <a:pt x="324" y="144"/>
                    </a:lnTo>
                    <a:lnTo>
                      <a:pt x="330" y="156"/>
                    </a:lnTo>
                    <a:lnTo>
                      <a:pt x="348" y="168"/>
                    </a:lnTo>
                    <a:lnTo>
                      <a:pt x="354" y="180"/>
                    </a:lnTo>
                    <a:lnTo>
                      <a:pt x="342" y="186"/>
                    </a:lnTo>
                    <a:lnTo>
                      <a:pt x="330" y="198"/>
                    </a:lnTo>
                    <a:lnTo>
                      <a:pt x="318" y="204"/>
                    </a:lnTo>
                    <a:lnTo>
                      <a:pt x="318" y="222"/>
                    </a:lnTo>
                    <a:lnTo>
                      <a:pt x="330" y="240"/>
                    </a:lnTo>
                    <a:lnTo>
                      <a:pt x="330" y="258"/>
                    </a:lnTo>
                    <a:lnTo>
                      <a:pt x="318" y="264"/>
                    </a:lnTo>
                    <a:lnTo>
                      <a:pt x="300" y="264"/>
                    </a:lnTo>
                    <a:lnTo>
                      <a:pt x="288" y="264"/>
                    </a:lnTo>
                    <a:lnTo>
                      <a:pt x="282" y="282"/>
                    </a:lnTo>
                    <a:lnTo>
                      <a:pt x="282" y="300"/>
                    </a:lnTo>
                    <a:lnTo>
                      <a:pt x="276" y="312"/>
                    </a:lnTo>
                    <a:lnTo>
                      <a:pt x="264" y="312"/>
                    </a:lnTo>
                    <a:lnTo>
                      <a:pt x="246" y="300"/>
                    </a:lnTo>
                    <a:lnTo>
                      <a:pt x="234" y="300"/>
                    </a:lnTo>
                    <a:lnTo>
                      <a:pt x="228" y="306"/>
                    </a:lnTo>
                    <a:lnTo>
                      <a:pt x="222" y="324"/>
                    </a:lnTo>
                    <a:lnTo>
                      <a:pt x="216" y="336"/>
                    </a:lnTo>
                    <a:lnTo>
                      <a:pt x="198" y="330"/>
                    </a:lnTo>
                    <a:lnTo>
                      <a:pt x="192" y="318"/>
                    </a:lnTo>
                    <a:lnTo>
                      <a:pt x="180" y="312"/>
                    </a:lnTo>
                    <a:lnTo>
                      <a:pt x="168" y="324"/>
                    </a:lnTo>
                    <a:lnTo>
                      <a:pt x="162" y="336"/>
                    </a:lnTo>
                    <a:lnTo>
                      <a:pt x="150" y="342"/>
                    </a:lnTo>
                    <a:lnTo>
                      <a:pt x="138" y="336"/>
                    </a:lnTo>
                    <a:lnTo>
                      <a:pt x="132" y="318"/>
                    </a:lnTo>
                    <a:lnTo>
                      <a:pt x="120" y="306"/>
                    </a:lnTo>
                    <a:lnTo>
                      <a:pt x="108" y="306"/>
                    </a:lnTo>
                    <a:lnTo>
                      <a:pt x="102" y="318"/>
                    </a:lnTo>
                    <a:lnTo>
                      <a:pt x="84" y="318"/>
                    </a:lnTo>
                    <a:lnTo>
                      <a:pt x="78" y="312"/>
                    </a:lnTo>
                    <a:lnTo>
                      <a:pt x="78" y="294"/>
                    </a:lnTo>
                    <a:lnTo>
                      <a:pt x="78" y="282"/>
                    </a:lnTo>
                    <a:lnTo>
                      <a:pt x="66" y="282"/>
                    </a:lnTo>
                    <a:lnTo>
                      <a:pt x="54" y="288"/>
                    </a:lnTo>
                    <a:lnTo>
                      <a:pt x="42" y="288"/>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4" name="Freeform 1330"/>
              <p:cNvSpPr>
                <a:spLocks/>
              </p:cNvSpPr>
              <p:nvPr/>
            </p:nvSpPr>
            <p:spPr bwMode="auto">
              <a:xfrm>
                <a:off x="2954" y="2567"/>
                <a:ext cx="396" cy="36"/>
              </a:xfrm>
              <a:custGeom>
                <a:avLst/>
                <a:gdLst>
                  <a:gd name="T0" fmla="*/ 384 w 396"/>
                  <a:gd name="T1" fmla="*/ 24 h 36"/>
                  <a:gd name="T2" fmla="*/ 354 w 396"/>
                  <a:gd name="T3" fmla="*/ 0 h 36"/>
                  <a:gd name="T4" fmla="*/ 348 w 396"/>
                  <a:gd name="T5" fmla="*/ 6 h 36"/>
                  <a:gd name="T6" fmla="*/ 324 w 396"/>
                  <a:gd name="T7" fmla="*/ 30 h 36"/>
                  <a:gd name="T8" fmla="*/ 312 w 396"/>
                  <a:gd name="T9" fmla="*/ 24 h 36"/>
                  <a:gd name="T10" fmla="*/ 282 w 396"/>
                  <a:gd name="T11" fmla="*/ 0 h 36"/>
                  <a:gd name="T12" fmla="*/ 264 w 396"/>
                  <a:gd name="T13" fmla="*/ 6 h 36"/>
                  <a:gd name="T14" fmla="*/ 240 w 396"/>
                  <a:gd name="T15" fmla="*/ 30 h 36"/>
                  <a:gd name="T16" fmla="*/ 228 w 396"/>
                  <a:gd name="T17" fmla="*/ 24 h 36"/>
                  <a:gd name="T18" fmla="*/ 198 w 396"/>
                  <a:gd name="T19" fmla="*/ 0 h 36"/>
                  <a:gd name="T20" fmla="*/ 180 w 396"/>
                  <a:gd name="T21" fmla="*/ 12 h 36"/>
                  <a:gd name="T22" fmla="*/ 156 w 396"/>
                  <a:gd name="T23" fmla="*/ 30 h 36"/>
                  <a:gd name="T24" fmla="*/ 144 w 396"/>
                  <a:gd name="T25" fmla="*/ 24 h 36"/>
                  <a:gd name="T26" fmla="*/ 114 w 396"/>
                  <a:gd name="T27" fmla="*/ 0 h 36"/>
                  <a:gd name="T28" fmla="*/ 102 w 396"/>
                  <a:gd name="T29" fmla="*/ 12 h 36"/>
                  <a:gd name="T30" fmla="*/ 66 w 396"/>
                  <a:gd name="T31" fmla="*/ 36 h 36"/>
                  <a:gd name="T32" fmla="*/ 48 w 396"/>
                  <a:gd name="T33" fmla="*/ 24 h 36"/>
                  <a:gd name="T34" fmla="*/ 24 w 396"/>
                  <a:gd name="T35" fmla="*/ 0 h 36"/>
                  <a:gd name="T36" fmla="*/ 0 w 396"/>
                  <a:gd name="T37" fmla="*/ 0 h 36"/>
                  <a:gd name="T38" fmla="*/ 6 w 396"/>
                  <a:gd name="T39" fmla="*/ 6 h 36"/>
                  <a:gd name="T40" fmla="*/ 36 w 396"/>
                  <a:gd name="T41" fmla="*/ 36 h 36"/>
                  <a:gd name="T42" fmla="*/ 54 w 396"/>
                  <a:gd name="T43" fmla="*/ 24 h 36"/>
                  <a:gd name="T44" fmla="*/ 90 w 396"/>
                  <a:gd name="T45" fmla="*/ 0 h 36"/>
                  <a:gd name="T46" fmla="*/ 102 w 396"/>
                  <a:gd name="T47" fmla="*/ 6 h 36"/>
                  <a:gd name="T48" fmla="*/ 132 w 396"/>
                  <a:gd name="T49" fmla="*/ 30 h 36"/>
                  <a:gd name="T50" fmla="*/ 144 w 396"/>
                  <a:gd name="T51" fmla="*/ 24 h 36"/>
                  <a:gd name="T52" fmla="*/ 168 w 396"/>
                  <a:gd name="T53" fmla="*/ 0 h 36"/>
                  <a:gd name="T54" fmla="*/ 186 w 396"/>
                  <a:gd name="T55" fmla="*/ 6 h 36"/>
                  <a:gd name="T56" fmla="*/ 210 w 396"/>
                  <a:gd name="T57" fmla="*/ 30 h 36"/>
                  <a:gd name="T58" fmla="*/ 228 w 396"/>
                  <a:gd name="T59" fmla="*/ 24 h 36"/>
                  <a:gd name="T60" fmla="*/ 252 w 396"/>
                  <a:gd name="T61" fmla="*/ 0 h 36"/>
                  <a:gd name="T62" fmla="*/ 270 w 396"/>
                  <a:gd name="T63" fmla="*/ 6 h 36"/>
                  <a:gd name="T64" fmla="*/ 300 w 396"/>
                  <a:gd name="T65" fmla="*/ 30 h 36"/>
                  <a:gd name="T66" fmla="*/ 312 w 396"/>
                  <a:gd name="T67" fmla="*/ 24 h 36"/>
                  <a:gd name="T68" fmla="*/ 330 w 396"/>
                  <a:gd name="T69" fmla="*/ 0 h 36"/>
                  <a:gd name="T70" fmla="*/ 342 w 396"/>
                  <a:gd name="T71" fmla="*/ 6 h 36"/>
                  <a:gd name="T72" fmla="*/ 366 w 396"/>
                  <a:gd name="T73" fmla="*/ 30 h 36"/>
                  <a:gd name="T74" fmla="*/ 372 w 396"/>
                  <a:gd name="T75" fmla="*/ 30 h 36"/>
                  <a:gd name="T76" fmla="*/ 396 w 396"/>
                  <a:gd name="T77" fmla="*/ 30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6"/>
                  <a:gd name="T118" fmla="*/ 0 h 36"/>
                  <a:gd name="T119" fmla="*/ 396 w 396"/>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6" h="36">
                    <a:moveTo>
                      <a:pt x="396" y="30"/>
                    </a:moveTo>
                    <a:lnTo>
                      <a:pt x="384" y="24"/>
                    </a:lnTo>
                    <a:lnTo>
                      <a:pt x="372" y="6"/>
                    </a:lnTo>
                    <a:lnTo>
                      <a:pt x="354" y="0"/>
                    </a:lnTo>
                    <a:lnTo>
                      <a:pt x="348" y="6"/>
                    </a:lnTo>
                    <a:lnTo>
                      <a:pt x="336" y="24"/>
                    </a:lnTo>
                    <a:lnTo>
                      <a:pt x="324" y="30"/>
                    </a:lnTo>
                    <a:lnTo>
                      <a:pt x="312" y="24"/>
                    </a:lnTo>
                    <a:lnTo>
                      <a:pt x="294" y="6"/>
                    </a:lnTo>
                    <a:lnTo>
                      <a:pt x="282" y="0"/>
                    </a:lnTo>
                    <a:lnTo>
                      <a:pt x="264" y="6"/>
                    </a:lnTo>
                    <a:lnTo>
                      <a:pt x="252" y="24"/>
                    </a:lnTo>
                    <a:lnTo>
                      <a:pt x="240" y="30"/>
                    </a:lnTo>
                    <a:lnTo>
                      <a:pt x="228" y="24"/>
                    </a:lnTo>
                    <a:lnTo>
                      <a:pt x="216" y="6"/>
                    </a:lnTo>
                    <a:lnTo>
                      <a:pt x="198" y="0"/>
                    </a:lnTo>
                    <a:lnTo>
                      <a:pt x="180" y="12"/>
                    </a:lnTo>
                    <a:lnTo>
                      <a:pt x="168" y="24"/>
                    </a:lnTo>
                    <a:lnTo>
                      <a:pt x="156" y="30"/>
                    </a:lnTo>
                    <a:lnTo>
                      <a:pt x="144" y="24"/>
                    </a:lnTo>
                    <a:lnTo>
                      <a:pt x="132" y="6"/>
                    </a:lnTo>
                    <a:lnTo>
                      <a:pt x="114" y="0"/>
                    </a:lnTo>
                    <a:lnTo>
                      <a:pt x="102" y="12"/>
                    </a:lnTo>
                    <a:lnTo>
                      <a:pt x="84" y="24"/>
                    </a:lnTo>
                    <a:lnTo>
                      <a:pt x="66" y="36"/>
                    </a:lnTo>
                    <a:lnTo>
                      <a:pt x="48" y="24"/>
                    </a:lnTo>
                    <a:lnTo>
                      <a:pt x="30" y="6"/>
                    </a:lnTo>
                    <a:lnTo>
                      <a:pt x="24" y="0"/>
                    </a:lnTo>
                    <a:lnTo>
                      <a:pt x="0" y="0"/>
                    </a:lnTo>
                    <a:lnTo>
                      <a:pt x="6" y="6"/>
                    </a:lnTo>
                    <a:lnTo>
                      <a:pt x="18" y="24"/>
                    </a:lnTo>
                    <a:lnTo>
                      <a:pt x="36" y="36"/>
                    </a:lnTo>
                    <a:lnTo>
                      <a:pt x="54" y="24"/>
                    </a:lnTo>
                    <a:lnTo>
                      <a:pt x="72" y="12"/>
                    </a:lnTo>
                    <a:lnTo>
                      <a:pt x="90" y="0"/>
                    </a:lnTo>
                    <a:lnTo>
                      <a:pt x="102" y="6"/>
                    </a:lnTo>
                    <a:lnTo>
                      <a:pt x="114" y="24"/>
                    </a:lnTo>
                    <a:lnTo>
                      <a:pt x="132" y="30"/>
                    </a:lnTo>
                    <a:lnTo>
                      <a:pt x="144" y="24"/>
                    </a:lnTo>
                    <a:lnTo>
                      <a:pt x="156" y="12"/>
                    </a:lnTo>
                    <a:lnTo>
                      <a:pt x="168" y="0"/>
                    </a:lnTo>
                    <a:lnTo>
                      <a:pt x="186" y="6"/>
                    </a:lnTo>
                    <a:lnTo>
                      <a:pt x="198" y="24"/>
                    </a:lnTo>
                    <a:lnTo>
                      <a:pt x="210" y="30"/>
                    </a:lnTo>
                    <a:lnTo>
                      <a:pt x="228" y="24"/>
                    </a:lnTo>
                    <a:lnTo>
                      <a:pt x="240" y="6"/>
                    </a:lnTo>
                    <a:lnTo>
                      <a:pt x="252" y="0"/>
                    </a:lnTo>
                    <a:lnTo>
                      <a:pt x="270" y="6"/>
                    </a:lnTo>
                    <a:lnTo>
                      <a:pt x="282" y="24"/>
                    </a:lnTo>
                    <a:lnTo>
                      <a:pt x="300" y="30"/>
                    </a:lnTo>
                    <a:lnTo>
                      <a:pt x="312" y="24"/>
                    </a:lnTo>
                    <a:lnTo>
                      <a:pt x="318" y="6"/>
                    </a:lnTo>
                    <a:lnTo>
                      <a:pt x="330" y="0"/>
                    </a:lnTo>
                    <a:lnTo>
                      <a:pt x="342" y="6"/>
                    </a:lnTo>
                    <a:lnTo>
                      <a:pt x="354" y="24"/>
                    </a:lnTo>
                    <a:lnTo>
                      <a:pt x="366" y="30"/>
                    </a:lnTo>
                    <a:lnTo>
                      <a:pt x="372" y="30"/>
                    </a:lnTo>
                    <a:lnTo>
                      <a:pt x="390" y="30"/>
                    </a:lnTo>
                    <a:lnTo>
                      <a:pt x="396" y="3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5" name="Freeform 1331"/>
              <p:cNvSpPr>
                <a:spLocks/>
              </p:cNvSpPr>
              <p:nvPr/>
            </p:nvSpPr>
            <p:spPr bwMode="auto">
              <a:xfrm>
                <a:off x="2954" y="2567"/>
                <a:ext cx="396" cy="36"/>
              </a:xfrm>
              <a:custGeom>
                <a:avLst/>
                <a:gdLst>
                  <a:gd name="T0" fmla="*/ 384 w 396"/>
                  <a:gd name="T1" fmla="*/ 24 h 36"/>
                  <a:gd name="T2" fmla="*/ 354 w 396"/>
                  <a:gd name="T3" fmla="*/ 0 h 36"/>
                  <a:gd name="T4" fmla="*/ 348 w 396"/>
                  <a:gd name="T5" fmla="*/ 6 h 36"/>
                  <a:gd name="T6" fmla="*/ 324 w 396"/>
                  <a:gd name="T7" fmla="*/ 30 h 36"/>
                  <a:gd name="T8" fmla="*/ 312 w 396"/>
                  <a:gd name="T9" fmla="*/ 24 h 36"/>
                  <a:gd name="T10" fmla="*/ 282 w 396"/>
                  <a:gd name="T11" fmla="*/ 0 h 36"/>
                  <a:gd name="T12" fmla="*/ 264 w 396"/>
                  <a:gd name="T13" fmla="*/ 6 h 36"/>
                  <a:gd name="T14" fmla="*/ 240 w 396"/>
                  <a:gd name="T15" fmla="*/ 30 h 36"/>
                  <a:gd name="T16" fmla="*/ 228 w 396"/>
                  <a:gd name="T17" fmla="*/ 24 h 36"/>
                  <a:gd name="T18" fmla="*/ 198 w 396"/>
                  <a:gd name="T19" fmla="*/ 0 h 36"/>
                  <a:gd name="T20" fmla="*/ 180 w 396"/>
                  <a:gd name="T21" fmla="*/ 12 h 36"/>
                  <a:gd name="T22" fmla="*/ 156 w 396"/>
                  <a:gd name="T23" fmla="*/ 30 h 36"/>
                  <a:gd name="T24" fmla="*/ 144 w 396"/>
                  <a:gd name="T25" fmla="*/ 24 h 36"/>
                  <a:gd name="T26" fmla="*/ 114 w 396"/>
                  <a:gd name="T27" fmla="*/ 0 h 36"/>
                  <a:gd name="T28" fmla="*/ 102 w 396"/>
                  <a:gd name="T29" fmla="*/ 12 h 36"/>
                  <a:gd name="T30" fmla="*/ 66 w 396"/>
                  <a:gd name="T31" fmla="*/ 36 h 36"/>
                  <a:gd name="T32" fmla="*/ 48 w 396"/>
                  <a:gd name="T33" fmla="*/ 24 h 36"/>
                  <a:gd name="T34" fmla="*/ 24 w 396"/>
                  <a:gd name="T35" fmla="*/ 0 h 36"/>
                  <a:gd name="T36" fmla="*/ 0 w 396"/>
                  <a:gd name="T37" fmla="*/ 0 h 36"/>
                  <a:gd name="T38" fmla="*/ 6 w 396"/>
                  <a:gd name="T39" fmla="*/ 6 h 36"/>
                  <a:gd name="T40" fmla="*/ 36 w 396"/>
                  <a:gd name="T41" fmla="*/ 36 h 36"/>
                  <a:gd name="T42" fmla="*/ 54 w 396"/>
                  <a:gd name="T43" fmla="*/ 24 h 36"/>
                  <a:gd name="T44" fmla="*/ 90 w 396"/>
                  <a:gd name="T45" fmla="*/ 0 h 36"/>
                  <a:gd name="T46" fmla="*/ 102 w 396"/>
                  <a:gd name="T47" fmla="*/ 6 h 36"/>
                  <a:gd name="T48" fmla="*/ 132 w 396"/>
                  <a:gd name="T49" fmla="*/ 30 h 36"/>
                  <a:gd name="T50" fmla="*/ 144 w 396"/>
                  <a:gd name="T51" fmla="*/ 24 h 36"/>
                  <a:gd name="T52" fmla="*/ 168 w 396"/>
                  <a:gd name="T53" fmla="*/ 0 h 36"/>
                  <a:gd name="T54" fmla="*/ 186 w 396"/>
                  <a:gd name="T55" fmla="*/ 6 h 36"/>
                  <a:gd name="T56" fmla="*/ 210 w 396"/>
                  <a:gd name="T57" fmla="*/ 30 h 36"/>
                  <a:gd name="T58" fmla="*/ 228 w 396"/>
                  <a:gd name="T59" fmla="*/ 24 h 36"/>
                  <a:gd name="T60" fmla="*/ 252 w 396"/>
                  <a:gd name="T61" fmla="*/ 0 h 36"/>
                  <a:gd name="T62" fmla="*/ 270 w 396"/>
                  <a:gd name="T63" fmla="*/ 6 h 36"/>
                  <a:gd name="T64" fmla="*/ 300 w 396"/>
                  <a:gd name="T65" fmla="*/ 30 h 36"/>
                  <a:gd name="T66" fmla="*/ 312 w 396"/>
                  <a:gd name="T67" fmla="*/ 24 h 36"/>
                  <a:gd name="T68" fmla="*/ 330 w 396"/>
                  <a:gd name="T69" fmla="*/ 0 h 36"/>
                  <a:gd name="T70" fmla="*/ 342 w 396"/>
                  <a:gd name="T71" fmla="*/ 6 h 36"/>
                  <a:gd name="T72" fmla="*/ 366 w 396"/>
                  <a:gd name="T73" fmla="*/ 30 h 36"/>
                  <a:gd name="T74" fmla="*/ 372 w 396"/>
                  <a:gd name="T75" fmla="*/ 30 h 36"/>
                  <a:gd name="T76" fmla="*/ 396 w 396"/>
                  <a:gd name="T77" fmla="*/ 30 h 36"/>
                  <a:gd name="T78" fmla="*/ 396 w 396"/>
                  <a:gd name="T79" fmla="*/ 30 h 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6"/>
                  <a:gd name="T121" fmla="*/ 0 h 36"/>
                  <a:gd name="T122" fmla="*/ 396 w 396"/>
                  <a:gd name="T123" fmla="*/ 36 h 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6" h="36">
                    <a:moveTo>
                      <a:pt x="396" y="30"/>
                    </a:moveTo>
                    <a:lnTo>
                      <a:pt x="384" y="24"/>
                    </a:lnTo>
                    <a:lnTo>
                      <a:pt x="372" y="6"/>
                    </a:lnTo>
                    <a:lnTo>
                      <a:pt x="354" y="0"/>
                    </a:lnTo>
                    <a:lnTo>
                      <a:pt x="348" y="6"/>
                    </a:lnTo>
                    <a:lnTo>
                      <a:pt x="336" y="24"/>
                    </a:lnTo>
                    <a:lnTo>
                      <a:pt x="324" y="30"/>
                    </a:lnTo>
                    <a:lnTo>
                      <a:pt x="312" y="24"/>
                    </a:lnTo>
                    <a:lnTo>
                      <a:pt x="294" y="6"/>
                    </a:lnTo>
                    <a:lnTo>
                      <a:pt x="282" y="0"/>
                    </a:lnTo>
                    <a:lnTo>
                      <a:pt x="264" y="6"/>
                    </a:lnTo>
                    <a:lnTo>
                      <a:pt x="252" y="24"/>
                    </a:lnTo>
                    <a:lnTo>
                      <a:pt x="240" y="30"/>
                    </a:lnTo>
                    <a:lnTo>
                      <a:pt x="228" y="24"/>
                    </a:lnTo>
                    <a:lnTo>
                      <a:pt x="216" y="6"/>
                    </a:lnTo>
                    <a:lnTo>
                      <a:pt x="198" y="0"/>
                    </a:lnTo>
                    <a:lnTo>
                      <a:pt x="180" y="12"/>
                    </a:lnTo>
                    <a:lnTo>
                      <a:pt x="168" y="24"/>
                    </a:lnTo>
                    <a:lnTo>
                      <a:pt x="156" y="30"/>
                    </a:lnTo>
                    <a:lnTo>
                      <a:pt x="144" y="24"/>
                    </a:lnTo>
                    <a:lnTo>
                      <a:pt x="132" y="6"/>
                    </a:lnTo>
                    <a:lnTo>
                      <a:pt x="114" y="0"/>
                    </a:lnTo>
                    <a:lnTo>
                      <a:pt x="102" y="12"/>
                    </a:lnTo>
                    <a:lnTo>
                      <a:pt x="84" y="24"/>
                    </a:lnTo>
                    <a:lnTo>
                      <a:pt x="66" y="36"/>
                    </a:lnTo>
                    <a:lnTo>
                      <a:pt x="48" y="24"/>
                    </a:lnTo>
                    <a:lnTo>
                      <a:pt x="30" y="6"/>
                    </a:lnTo>
                    <a:lnTo>
                      <a:pt x="24" y="0"/>
                    </a:lnTo>
                    <a:lnTo>
                      <a:pt x="0" y="0"/>
                    </a:lnTo>
                    <a:lnTo>
                      <a:pt x="6" y="6"/>
                    </a:lnTo>
                    <a:lnTo>
                      <a:pt x="18" y="24"/>
                    </a:lnTo>
                    <a:lnTo>
                      <a:pt x="36" y="36"/>
                    </a:lnTo>
                    <a:lnTo>
                      <a:pt x="54" y="24"/>
                    </a:lnTo>
                    <a:lnTo>
                      <a:pt x="72" y="12"/>
                    </a:lnTo>
                    <a:lnTo>
                      <a:pt x="90" y="0"/>
                    </a:lnTo>
                    <a:lnTo>
                      <a:pt x="102" y="6"/>
                    </a:lnTo>
                    <a:lnTo>
                      <a:pt x="114" y="24"/>
                    </a:lnTo>
                    <a:lnTo>
                      <a:pt x="132" y="30"/>
                    </a:lnTo>
                    <a:lnTo>
                      <a:pt x="144" y="24"/>
                    </a:lnTo>
                    <a:lnTo>
                      <a:pt x="156" y="12"/>
                    </a:lnTo>
                    <a:lnTo>
                      <a:pt x="168" y="0"/>
                    </a:lnTo>
                    <a:lnTo>
                      <a:pt x="186" y="6"/>
                    </a:lnTo>
                    <a:lnTo>
                      <a:pt x="198" y="24"/>
                    </a:lnTo>
                    <a:lnTo>
                      <a:pt x="210" y="30"/>
                    </a:lnTo>
                    <a:lnTo>
                      <a:pt x="228" y="24"/>
                    </a:lnTo>
                    <a:lnTo>
                      <a:pt x="240" y="6"/>
                    </a:lnTo>
                    <a:lnTo>
                      <a:pt x="252" y="0"/>
                    </a:lnTo>
                    <a:lnTo>
                      <a:pt x="270" y="6"/>
                    </a:lnTo>
                    <a:lnTo>
                      <a:pt x="282" y="24"/>
                    </a:lnTo>
                    <a:lnTo>
                      <a:pt x="300" y="30"/>
                    </a:lnTo>
                    <a:lnTo>
                      <a:pt x="312" y="24"/>
                    </a:lnTo>
                    <a:lnTo>
                      <a:pt x="318" y="6"/>
                    </a:lnTo>
                    <a:lnTo>
                      <a:pt x="330" y="0"/>
                    </a:lnTo>
                    <a:lnTo>
                      <a:pt x="342" y="6"/>
                    </a:lnTo>
                    <a:lnTo>
                      <a:pt x="354" y="24"/>
                    </a:lnTo>
                    <a:lnTo>
                      <a:pt x="366" y="30"/>
                    </a:lnTo>
                    <a:lnTo>
                      <a:pt x="372" y="30"/>
                    </a:lnTo>
                    <a:lnTo>
                      <a:pt x="390" y="30"/>
                    </a:lnTo>
                    <a:lnTo>
                      <a:pt x="396" y="3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6" name="Freeform 1332"/>
              <p:cNvSpPr>
                <a:spLocks/>
              </p:cNvSpPr>
              <p:nvPr/>
            </p:nvSpPr>
            <p:spPr bwMode="auto">
              <a:xfrm>
                <a:off x="2246" y="2327"/>
                <a:ext cx="24" cy="12"/>
              </a:xfrm>
              <a:custGeom>
                <a:avLst/>
                <a:gdLst>
                  <a:gd name="T0" fmla="*/ 0 w 24"/>
                  <a:gd name="T1" fmla="*/ 12 h 12"/>
                  <a:gd name="T2" fmla="*/ 6 w 24"/>
                  <a:gd name="T3" fmla="*/ 6 h 12"/>
                  <a:gd name="T4" fmla="*/ 18 w 24"/>
                  <a:gd name="T5" fmla="*/ 6 h 12"/>
                  <a:gd name="T6" fmla="*/ 24 w 24"/>
                  <a:gd name="T7" fmla="*/ 0 h 12"/>
                  <a:gd name="T8" fmla="*/ 0 60000 65536"/>
                  <a:gd name="T9" fmla="*/ 0 60000 65536"/>
                  <a:gd name="T10" fmla="*/ 0 60000 65536"/>
                  <a:gd name="T11" fmla="*/ 0 60000 65536"/>
                  <a:gd name="T12" fmla="*/ 0 w 24"/>
                  <a:gd name="T13" fmla="*/ 0 h 12"/>
                  <a:gd name="T14" fmla="*/ 24 w 24"/>
                  <a:gd name="T15" fmla="*/ 12 h 12"/>
                </a:gdLst>
                <a:ahLst/>
                <a:cxnLst>
                  <a:cxn ang="T8">
                    <a:pos x="T0" y="T1"/>
                  </a:cxn>
                  <a:cxn ang="T9">
                    <a:pos x="T2" y="T3"/>
                  </a:cxn>
                  <a:cxn ang="T10">
                    <a:pos x="T4" y="T5"/>
                  </a:cxn>
                  <a:cxn ang="T11">
                    <a:pos x="T6" y="T7"/>
                  </a:cxn>
                </a:cxnLst>
                <a:rect l="T12" t="T13" r="T14" b="T15"/>
                <a:pathLst>
                  <a:path w="24" h="12">
                    <a:moveTo>
                      <a:pt x="0" y="12"/>
                    </a:moveTo>
                    <a:lnTo>
                      <a:pt x="6" y="6"/>
                    </a:lnTo>
                    <a:lnTo>
                      <a:pt x="18" y="6"/>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7" name="Freeform 1333"/>
              <p:cNvSpPr>
                <a:spLocks/>
              </p:cNvSpPr>
              <p:nvPr/>
            </p:nvSpPr>
            <p:spPr bwMode="auto">
              <a:xfrm>
                <a:off x="2234" y="2309"/>
                <a:ext cx="36" cy="18"/>
              </a:xfrm>
              <a:custGeom>
                <a:avLst/>
                <a:gdLst>
                  <a:gd name="T0" fmla="*/ 36 w 36"/>
                  <a:gd name="T1" fmla="*/ 18 h 18"/>
                  <a:gd name="T2" fmla="*/ 24 w 36"/>
                  <a:gd name="T3" fmla="*/ 12 h 18"/>
                  <a:gd name="T4" fmla="*/ 12 w 36"/>
                  <a:gd name="T5" fmla="*/ 6 h 18"/>
                  <a:gd name="T6" fmla="*/ 0 w 36"/>
                  <a:gd name="T7" fmla="*/ 0 h 18"/>
                  <a:gd name="T8" fmla="*/ 0 60000 65536"/>
                  <a:gd name="T9" fmla="*/ 0 60000 65536"/>
                  <a:gd name="T10" fmla="*/ 0 60000 65536"/>
                  <a:gd name="T11" fmla="*/ 0 60000 65536"/>
                  <a:gd name="T12" fmla="*/ 0 w 36"/>
                  <a:gd name="T13" fmla="*/ 0 h 18"/>
                  <a:gd name="T14" fmla="*/ 36 w 36"/>
                  <a:gd name="T15" fmla="*/ 18 h 18"/>
                </a:gdLst>
                <a:ahLst/>
                <a:cxnLst>
                  <a:cxn ang="T8">
                    <a:pos x="T0" y="T1"/>
                  </a:cxn>
                  <a:cxn ang="T9">
                    <a:pos x="T2" y="T3"/>
                  </a:cxn>
                  <a:cxn ang="T10">
                    <a:pos x="T4" y="T5"/>
                  </a:cxn>
                  <a:cxn ang="T11">
                    <a:pos x="T6" y="T7"/>
                  </a:cxn>
                </a:cxnLst>
                <a:rect l="T12" t="T13" r="T14" b="T15"/>
                <a:pathLst>
                  <a:path w="36" h="18">
                    <a:moveTo>
                      <a:pt x="36" y="18"/>
                    </a:moveTo>
                    <a:lnTo>
                      <a:pt x="24" y="12"/>
                    </a:lnTo>
                    <a:lnTo>
                      <a:pt x="12"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8" name="Freeform 1334"/>
              <p:cNvSpPr>
                <a:spLocks/>
              </p:cNvSpPr>
              <p:nvPr/>
            </p:nvSpPr>
            <p:spPr bwMode="auto">
              <a:xfrm>
                <a:off x="2234" y="2285"/>
                <a:ext cx="24" cy="24"/>
              </a:xfrm>
              <a:custGeom>
                <a:avLst/>
                <a:gdLst>
                  <a:gd name="T0" fmla="*/ 0 w 24"/>
                  <a:gd name="T1" fmla="*/ 24 h 24"/>
                  <a:gd name="T2" fmla="*/ 6 w 24"/>
                  <a:gd name="T3" fmla="*/ 12 h 24"/>
                  <a:gd name="T4" fmla="*/ 18 w 24"/>
                  <a:gd name="T5" fmla="*/ 6 h 24"/>
                  <a:gd name="T6" fmla="*/ 24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0" y="24"/>
                    </a:moveTo>
                    <a:lnTo>
                      <a:pt x="6" y="12"/>
                    </a:lnTo>
                    <a:lnTo>
                      <a:pt x="18" y="6"/>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99" name="Freeform 1335"/>
              <p:cNvSpPr>
                <a:spLocks/>
              </p:cNvSpPr>
              <p:nvPr/>
            </p:nvSpPr>
            <p:spPr bwMode="auto">
              <a:xfrm>
                <a:off x="2222" y="2261"/>
                <a:ext cx="36" cy="24"/>
              </a:xfrm>
              <a:custGeom>
                <a:avLst/>
                <a:gdLst>
                  <a:gd name="T0" fmla="*/ 36 w 36"/>
                  <a:gd name="T1" fmla="*/ 24 h 24"/>
                  <a:gd name="T2" fmla="*/ 30 w 36"/>
                  <a:gd name="T3" fmla="*/ 12 h 24"/>
                  <a:gd name="T4" fmla="*/ 12 w 36"/>
                  <a:gd name="T5" fmla="*/ 6 h 24"/>
                  <a:gd name="T6" fmla="*/ 0 w 36"/>
                  <a:gd name="T7" fmla="*/ 0 h 24"/>
                  <a:gd name="T8" fmla="*/ 0 60000 65536"/>
                  <a:gd name="T9" fmla="*/ 0 60000 65536"/>
                  <a:gd name="T10" fmla="*/ 0 60000 65536"/>
                  <a:gd name="T11" fmla="*/ 0 60000 65536"/>
                  <a:gd name="T12" fmla="*/ 0 w 36"/>
                  <a:gd name="T13" fmla="*/ 0 h 24"/>
                  <a:gd name="T14" fmla="*/ 36 w 36"/>
                  <a:gd name="T15" fmla="*/ 24 h 24"/>
                </a:gdLst>
                <a:ahLst/>
                <a:cxnLst>
                  <a:cxn ang="T8">
                    <a:pos x="T0" y="T1"/>
                  </a:cxn>
                  <a:cxn ang="T9">
                    <a:pos x="T2" y="T3"/>
                  </a:cxn>
                  <a:cxn ang="T10">
                    <a:pos x="T4" y="T5"/>
                  </a:cxn>
                  <a:cxn ang="T11">
                    <a:pos x="T6" y="T7"/>
                  </a:cxn>
                </a:cxnLst>
                <a:rect l="T12" t="T13" r="T14" b="T15"/>
                <a:pathLst>
                  <a:path w="36" h="24">
                    <a:moveTo>
                      <a:pt x="36" y="24"/>
                    </a:moveTo>
                    <a:lnTo>
                      <a:pt x="30" y="12"/>
                    </a:lnTo>
                    <a:lnTo>
                      <a:pt x="12"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0" name="Freeform 1336"/>
              <p:cNvSpPr>
                <a:spLocks/>
              </p:cNvSpPr>
              <p:nvPr/>
            </p:nvSpPr>
            <p:spPr bwMode="auto">
              <a:xfrm>
                <a:off x="2222" y="2237"/>
                <a:ext cx="24" cy="24"/>
              </a:xfrm>
              <a:custGeom>
                <a:avLst/>
                <a:gdLst>
                  <a:gd name="T0" fmla="*/ 0 w 24"/>
                  <a:gd name="T1" fmla="*/ 24 h 24"/>
                  <a:gd name="T2" fmla="*/ 6 w 24"/>
                  <a:gd name="T3" fmla="*/ 12 h 24"/>
                  <a:gd name="T4" fmla="*/ 18 w 24"/>
                  <a:gd name="T5" fmla="*/ 6 h 24"/>
                  <a:gd name="T6" fmla="*/ 24 w 24"/>
                  <a:gd name="T7" fmla="*/ 0 h 24"/>
                  <a:gd name="T8" fmla="*/ 0 60000 65536"/>
                  <a:gd name="T9" fmla="*/ 0 60000 65536"/>
                  <a:gd name="T10" fmla="*/ 0 60000 65536"/>
                  <a:gd name="T11" fmla="*/ 0 60000 65536"/>
                  <a:gd name="T12" fmla="*/ 0 w 24"/>
                  <a:gd name="T13" fmla="*/ 0 h 24"/>
                  <a:gd name="T14" fmla="*/ 24 w 24"/>
                  <a:gd name="T15" fmla="*/ 24 h 24"/>
                </a:gdLst>
                <a:ahLst/>
                <a:cxnLst>
                  <a:cxn ang="T8">
                    <a:pos x="T0" y="T1"/>
                  </a:cxn>
                  <a:cxn ang="T9">
                    <a:pos x="T2" y="T3"/>
                  </a:cxn>
                  <a:cxn ang="T10">
                    <a:pos x="T4" y="T5"/>
                  </a:cxn>
                  <a:cxn ang="T11">
                    <a:pos x="T6" y="T7"/>
                  </a:cxn>
                </a:cxnLst>
                <a:rect l="T12" t="T13" r="T14" b="T15"/>
                <a:pathLst>
                  <a:path w="24" h="24">
                    <a:moveTo>
                      <a:pt x="0" y="24"/>
                    </a:moveTo>
                    <a:lnTo>
                      <a:pt x="6" y="12"/>
                    </a:lnTo>
                    <a:lnTo>
                      <a:pt x="18" y="6"/>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1" name="Freeform 1337"/>
              <p:cNvSpPr>
                <a:spLocks/>
              </p:cNvSpPr>
              <p:nvPr/>
            </p:nvSpPr>
            <p:spPr bwMode="auto">
              <a:xfrm>
                <a:off x="2210" y="2213"/>
                <a:ext cx="36" cy="24"/>
              </a:xfrm>
              <a:custGeom>
                <a:avLst/>
                <a:gdLst>
                  <a:gd name="T0" fmla="*/ 36 w 36"/>
                  <a:gd name="T1" fmla="*/ 24 h 24"/>
                  <a:gd name="T2" fmla="*/ 24 w 36"/>
                  <a:gd name="T3" fmla="*/ 12 h 24"/>
                  <a:gd name="T4" fmla="*/ 12 w 36"/>
                  <a:gd name="T5" fmla="*/ 6 h 24"/>
                  <a:gd name="T6" fmla="*/ 0 w 36"/>
                  <a:gd name="T7" fmla="*/ 0 h 24"/>
                  <a:gd name="T8" fmla="*/ 0 60000 65536"/>
                  <a:gd name="T9" fmla="*/ 0 60000 65536"/>
                  <a:gd name="T10" fmla="*/ 0 60000 65536"/>
                  <a:gd name="T11" fmla="*/ 0 60000 65536"/>
                  <a:gd name="T12" fmla="*/ 0 w 36"/>
                  <a:gd name="T13" fmla="*/ 0 h 24"/>
                  <a:gd name="T14" fmla="*/ 36 w 36"/>
                  <a:gd name="T15" fmla="*/ 24 h 24"/>
                </a:gdLst>
                <a:ahLst/>
                <a:cxnLst>
                  <a:cxn ang="T8">
                    <a:pos x="T0" y="T1"/>
                  </a:cxn>
                  <a:cxn ang="T9">
                    <a:pos x="T2" y="T3"/>
                  </a:cxn>
                  <a:cxn ang="T10">
                    <a:pos x="T4" y="T5"/>
                  </a:cxn>
                  <a:cxn ang="T11">
                    <a:pos x="T6" y="T7"/>
                  </a:cxn>
                </a:cxnLst>
                <a:rect l="T12" t="T13" r="T14" b="T15"/>
                <a:pathLst>
                  <a:path w="36" h="24">
                    <a:moveTo>
                      <a:pt x="36" y="24"/>
                    </a:moveTo>
                    <a:lnTo>
                      <a:pt x="24" y="12"/>
                    </a:lnTo>
                    <a:lnTo>
                      <a:pt x="12"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2" name="Freeform 1338"/>
              <p:cNvSpPr>
                <a:spLocks/>
              </p:cNvSpPr>
              <p:nvPr/>
            </p:nvSpPr>
            <p:spPr bwMode="auto">
              <a:xfrm>
                <a:off x="2210" y="2183"/>
                <a:ext cx="24" cy="30"/>
              </a:xfrm>
              <a:custGeom>
                <a:avLst/>
                <a:gdLst>
                  <a:gd name="T0" fmla="*/ 0 w 24"/>
                  <a:gd name="T1" fmla="*/ 30 h 30"/>
                  <a:gd name="T2" fmla="*/ 12 w 24"/>
                  <a:gd name="T3" fmla="*/ 24 h 30"/>
                  <a:gd name="T4" fmla="*/ 24 w 24"/>
                  <a:gd name="T5" fmla="*/ 18 h 30"/>
                  <a:gd name="T6" fmla="*/ 24 w 24"/>
                  <a:gd name="T7" fmla="*/ 0 h 30"/>
                  <a:gd name="T8" fmla="*/ 0 60000 65536"/>
                  <a:gd name="T9" fmla="*/ 0 60000 65536"/>
                  <a:gd name="T10" fmla="*/ 0 60000 65536"/>
                  <a:gd name="T11" fmla="*/ 0 60000 65536"/>
                  <a:gd name="T12" fmla="*/ 0 w 24"/>
                  <a:gd name="T13" fmla="*/ 0 h 30"/>
                  <a:gd name="T14" fmla="*/ 24 w 24"/>
                  <a:gd name="T15" fmla="*/ 30 h 30"/>
                </a:gdLst>
                <a:ahLst/>
                <a:cxnLst>
                  <a:cxn ang="T8">
                    <a:pos x="T0" y="T1"/>
                  </a:cxn>
                  <a:cxn ang="T9">
                    <a:pos x="T2" y="T3"/>
                  </a:cxn>
                  <a:cxn ang="T10">
                    <a:pos x="T4" y="T5"/>
                  </a:cxn>
                  <a:cxn ang="T11">
                    <a:pos x="T6" y="T7"/>
                  </a:cxn>
                </a:cxnLst>
                <a:rect l="T12" t="T13" r="T14" b="T15"/>
                <a:pathLst>
                  <a:path w="24" h="30">
                    <a:moveTo>
                      <a:pt x="0" y="30"/>
                    </a:moveTo>
                    <a:lnTo>
                      <a:pt x="12" y="24"/>
                    </a:lnTo>
                    <a:lnTo>
                      <a:pt x="24" y="18"/>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3" name="Freeform 1339"/>
              <p:cNvSpPr>
                <a:spLocks/>
              </p:cNvSpPr>
              <p:nvPr/>
            </p:nvSpPr>
            <p:spPr bwMode="auto">
              <a:xfrm>
                <a:off x="2198" y="2165"/>
                <a:ext cx="36" cy="18"/>
              </a:xfrm>
              <a:custGeom>
                <a:avLst/>
                <a:gdLst>
                  <a:gd name="T0" fmla="*/ 36 w 36"/>
                  <a:gd name="T1" fmla="*/ 18 h 18"/>
                  <a:gd name="T2" fmla="*/ 24 w 36"/>
                  <a:gd name="T3" fmla="*/ 12 h 18"/>
                  <a:gd name="T4" fmla="*/ 6 w 36"/>
                  <a:gd name="T5" fmla="*/ 12 h 18"/>
                  <a:gd name="T6" fmla="*/ 0 w 36"/>
                  <a:gd name="T7" fmla="*/ 0 h 18"/>
                  <a:gd name="T8" fmla="*/ 0 60000 65536"/>
                  <a:gd name="T9" fmla="*/ 0 60000 65536"/>
                  <a:gd name="T10" fmla="*/ 0 60000 65536"/>
                  <a:gd name="T11" fmla="*/ 0 60000 65536"/>
                  <a:gd name="T12" fmla="*/ 0 w 36"/>
                  <a:gd name="T13" fmla="*/ 0 h 18"/>
                  <a:gd name="T14" fmla="*/ 36 w 36"/>
                  <a:gd name="T15" fmla="*/ 18 h 18"/>
                </a:gdLst>
                <a:ahLst/>
                <a:cxnLst>
                  <a:cxn ang="T8">
                    <a:pos x="T0" y="T1"/>
                  </a:cxn>
                  <a:cxn ang="T9">
                    <a:pos x="T2" y="T3"/>
                  </a:cxn>
                  <a:cxn ang="T10">
                    <a:pos x="T4" y="T5"/>
                  </a:cxn>
                  <a:cxn ang="T11">
                    <a:pos x="T6" y="T7"/>
                  </a:cxn>
                </a:cxnLst>
                <a:rect l="T12" t="T13" r="T14" b="T15"/>
                <a:pathLst>
                  <a:path w="36" h="18">
                    <a:moveTo>
                      <a:pt x="36" y="18"/>
                    </a:moveTo>
                    <a:lnTo>
                      <a:pt x="24" y="12"/>
                    </a:lnTo>
                    <a:lnTo>
                      <a:pt x="6" y="12"/>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4" name="Freeform 1340"/>
              <p:cNvSpPr>
                <a:spLocks/>
              </p:cNvSpPr>
              <p:nvPr/>
            </p:nvSpPr>
            <p:spPr bwMode="auto">
              <a:xfrm>
                <a:off x="2198" y="2147"/>
                <a:ext cx="30" cy="18"/>
              </a:xfrm>
              <a:custGeom>
                <a:avLst/>
                <a:gdLst>
                  <a:gd name="T0" fmla="*/ 0 w 30"/>
                  <a:gd name="T1" fmla="*/ 18 h 18"/>
                  <a:gd name="T2" fmla="*/ 6 w 30"/>
                  <a:gd name="T3" fmla="*/ 12 h 18"/>
                  <a:gd name="T4" fmla="*/ 18 w 30"/>
                  <a:gd name="T5" fmla="*/ 0 h 18"/>
                  <a:gd name="T6" fmla="*/ 30 w 30"/>
                  <a:gd name="T7" fmla="*/ 0 h 18"/>
                  <a:gd name="T8" fmla="*/ 0 60000 65536"/>
                  <a:gd name="T9" fmla="*/ 0 60000 65536"/>
                  <a:gd name="T10" fmla="*/ 0 60000 65536"/>
                  <a:gd name="T11" fmla="*/ 0 60000 65536"/>
                  <a:gd name="T12" fmla="*/ 0 w 30"/>
                  <a:gd name="T13" fmla="*/ 0 h 18"/>
                  <a:gd name="T14" fmla="*/ 30 w 30"/>
                  <a:gd name="T15" fmla="*/ 18 h 18"/>
                </a:gdLst>
                <a:ahLst/>
                <a:cxnLst>
                  <a:cxn ang="T8">
                    <a:pos x="T0" y="T1"/>
                  </a:cxn>
                  <a:cxn ang="T9">
                    <a:pos x="T2" y="T3"/>
                  </a:cxn>
                  <a:cxn ang="T10">
                    <a:pos x="T4" y="T5"/>
                  </a:cxn>
                  <a:cxn ang="T11">
                    <a:pos x="T6" y="T7"/>
                  </a:cxn>
                </a:cxnLst>
                <a:rect l="T12" t="T13" r="T14" b="T15"/>
                <a:pathLst>
                  <a:path w="30" h="18">
                    <a:moveTo>
                      <a:pt x="0" y="18"/>
                    </a:moveTo>
                    <a:lnTo>
                      <a:pt x="6" y="12"/>
                    </a:lnTo>
                    <a:lnTo>
                      <a:pt x="18" y="0"/>
                    </a:lnTo>
                    <a:lnTo>
                      <a:pt x="3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5" name="Freeform 1341"/>
              <p:cNvSpPr>
                <a:spLocks/>
              </p:cNvSpPr>
              <p:nvPr/>
            </p:nvSpPr>
            <p:spPr bwMode="auto">
              <a:xfrm>
                <a:off x="2258" y="2399"/>
                <a:ext cx="30" cy="18"/>
              </a:xfrm>
              <a:custGeom>
                <a:avLst/>
                <a:gdLst>
                  <a:gd name="T0" fmla="*/ 30 w 30"/>
                  <a:gd name="T1" fmla="*/ 18 h 18"/>
                  <a:gd name="T2" fmla="*/ 18 w 30"/>
                  <a:gd name="T3" fmla="*/ 12 h 18"/>
                  <a:gd name="T4" fmla="*/ 6 w 30"/>
                  <a:gd name="T5" fmla="*/ 6 h 18"/>
                  <a:gd name="T6" fmla="*/ 0 w 30"/>
                  <a:gd name="T7" fmla="*/ 0 h 18"/>
                  <a:gd name="T8" fmla="*/ 0 60000 65536"/>
                  <a:gd name="T9" fmla="*/ 0 60000 65536"/>
                  <a:gd name="T10" fmla="*/ 0 60000 65536"/>
                  <a:gd name="T11" fmla="*/ 0 60000 65536"/>
                  <a:gd name="T12" fmla="*/ 0 w 30"/>
                  <a:gd name="T13" fmla="*/ 0 h 18"/>
                  <a:gd name="T14" fmla="*/ 30 w 30"/>
                  <a:gd name="T15" fmla="*/ 18 h 18"/>
                </a:gdLst>
                <a:ahLst/>
                <a:cxnLst>
                  <a:cxn ang="T8">
                    <a:pos x="T0" y="T1"/>
                  </a:cxn>
                  <a:cxn ang="T9">
                    <a:pos x="T2" y="T3"/>
                  </a:cxn>
                  <a:cxn ang="T10">
                    <a:pos x="T4" y="T5"/>
                  </a:cxn>
                  <a:cxn ang="T11">
                    <a:pos x="T6" y="T7"/>
                  </a:cxn>
                </a:cxnLst>
                <a:rect l="T12" t="T13" r="T14" b="T15"/>
                <a:pathLst>
                  <a:path w="30" h="18">
                    <a:moveTo>
                      <a:pt x="30" y="18"/>
                    </a:moveTo>
                    <a:lnTo>
                      <a:pt x="18" y="12"/>
                    </a:lnTo>
                    <a:lnTo>
                      <a:pt x="6"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6" name="Freeform 1342"/>
              <p:cNvSpPr>
                <a:spLocks/>
              </p:cNvSpPr>
              <p:nvPr/>
            </p:nvSpPr>
            <p:spPr bwMode="auto">
              <a:xfrm>
                <a:off x="2258" y="2375"/>
                <a:ext cx="18" cy="24"/>
              </a:xfrm>
              <a:custGeom>
                <a:avLst/>
                <a:gdLst>
                  <a:gd name="T0" fmla="*/ 0 w 18"/>
                  <a:gd name="T1" fmla="*/ 24 h 24"/>
                  <a:gd name="T2" fmla="*/ 6 w 18"/>
                  <a:gd name="T3" fmla="*/ 12 h 24"/>
                  <a:gd name="T4" fmla="*/ 18 w 18"/>
                  <a:gd name="T5" fmla="*/ 6 h 24"/>
                  <a:gd name="T6" fmla="*/ 18 w 18"/>
                  <a:gd name="T7" fmla="*/ 0 h 24"/>
                  <a:gd name="T8" fmla="*/ 0 60000 65536"/>
                  <a:gd name="T9" fmla="*/ 0 60000 65536"/>
                  <a:gd name="T10" fmla="*/ 0 60000 65536"/>
                  <a:gd name="T11" fmla="*/ 0 60000 65536"/>
                  <a:gd name="T12" fmla="*/ 0 w 18"/>
                  <a:gd name="T13" fmla="*/ 0 h 24"/>
                  <a:gd name="T14" fmla="*/ 18 w 18"/>
                  <a:gd name="T15" fmla="*/ 24 h 24"/>
                </a:gdLst>
                <a:ahLst/>
                <a:cxnLst>
                  <a:cxn ang="T8">
                    <a:pos x="T0" y="T1"/>
                  </a:cxn>
                  <a:cxn ang="T9">
                    <a:pos x="T2" y="T3"/>
                  </a:cxn>
                  <a:cxn ang="T10">
                    <a:pos x="T4" y="T5"/>
                  </a:cxn>
                  <a:cxn ang="T11">
                    <a:pos x="T6" y="T7"/>
                  </a:cxn>
                </a:cxnLst>
                <a:rect l="T12" t="T13" r="T14" b="T15"/>
                <a:pathLst>
                  <a:path w="18" h="24">
                    <a:moveTo>
                      <a:pt x="0" y="24"/>
                    </a:moveTo>
                    <a:lnTo>
                      <a:pt x="6" y="12"/>
                    </a:lnTo>
                    <a:lnTo>
                      <a:pt x="18" y="6"/>
                    </a:lnTo>
                    <a:lnTo>
                      <a:pt x="18"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7" name="Freeform 1343"/>
              <p:cNvSpPr>
                <a:spLocks/>
              </p:cNvSpPr>
              <p:nvPr/>
            </p:nvSpPr>
            <p:spPr bwMode="auto">
              <a:xfrm>
                <a:off x="2240" y="2345"/>
                <a:ext cx="36" cy="30"/>
              </a:xfrm>
              <a:custGeom>
                <a:avLst/>
                <a:gdLst>
                  <a:gd name="T0" fmla="*/ 36 w 36"/>
                  <a:gd name="T1" fmla="*/ 30 h 30"/>
                  <a:gd name="T2" fmla="*/ 24 w 36"/>
                  <a:gd name="T3" fmla="*/ 18 h 30"/>
                  <a:gd name="T4" fmla="*/ 12 w 36"/>
                  <a:gd name="T5" fmla="*/ 12 h 30"/>
                  <a:gd name="T6" fmla="*/ 0 w 36"/>
                  <a:gd name="T7" fmla="*/ 0 h 30"/>
                  <a:gd name="T8" fmla="*/ 0 60000 65536"/>
                  <a:gd name="T9" fmla="*/ 0 60000 65536"/>
                  <a:gd name="T10" fmla="*/ 0 60000 65536"/>
                  <a:gd name="T11" fmla="*/ 0 60000 65536"/>
                  <a:gd name="T12" fmla="*/ 0 w 36"/>
                  <a:gd name="T13" fmla="*/ 0 h 30"/>
                  <a:gd name="T14" fmla="*/ 36 w 36"/>
                  <a:gd name="T15" fmla="*/ 30 h 30"/>
                </a:gdLst>
                <a:ahLst/>
                <a:cxnLst>
                  <a:cxn ang="T8">
                    <a:pos x="T0" y="T1"/>
                  </a:cxn>
                  <a:cxn ang="T9">
                    <a:pos x="T2" y="T3"/>
                  </a:cxn>
                  <a:cxn ang="T10">
                    <a:pos x="T4" y="T5"/>
                  </a:cxn>
                  <a:cxn ang="T11">
                    <a:pos x="T6" y="T7"/>
                  </a:cxn>
                </a:cxnLst>
                <a:rect l="T12" t="T13" r="T14" b="T15"/>
                <a:pathLst>
                  <a:path w="36" h="30">
                    <a:moveTo>
                      <a:pt x="36" y="30"/>
                    </a:moveTo>
                    <a:lnTo>
                      <a:pt x="24" y="18"/>
                    </a:lnTo>
                    <a:lnTo>
                      <a:pt x="12" y="12"/>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8" name="Freeform 1344"/>
              <p:cNvSpPr>
                <a:spLocks/>
              </p:cNvSpPr>
              <p:nvPr/>
            </p:nvSpPr>
            <p:spPr bwMode="auto">
              <a:xfrm>
                <a:off x="2240" y="2327"/>
                <a:ext cx="24" cy="18"/>
              </a:xfrm>
              <a:custGeom>
                <a:avLst/>
                <a:gdLst>
                  <a:gd name="T0" fmla="*/ 0 w 24"/>
                  <a:gd name="T1" fmla="*/ 18 h 18"/>
                  <a:gd name="T2" fmla="*/ 6 w 24"/>
                  <a:gd name="T3" fmla="*/ 6 h 18"/>
                  <a:gd name="T4" fmla="*/ 18 w 24"/>
                  <a:gd name="T5" fmla="*/ 6 h 18"/>
                  <a:gd name="T6" fmla="*/ 24 w 24"/>
                  <a:gd name="T7" fmla="*/ 0 h 18"/>
                  <a:gd name="T8" fmla="*/ 0 60000 65536"/>
                  <a:gd name="T9" fmla="*/ 0 60000 65536"/>
                  <a:gd name="T10" fmla="*/ 0 60000 65536"/>
                  <a:gd name="T11" fmla="*/ 0 60000 65536"/>
                  <a:gd name="T12" fmla="*/ 0 w 24"/>
                  <a:gd name="T13" fmla="*/ 0 h 18"/>
                  <a:gd name="T14" fmla="*/ 24 w 24"/>
                  <a:gd name="T15" fmla="*/ 18 h 18"/>
                </a:gdLst>
                <a:ahLst/>
                <a:cxnLst>
                  <a:cxn ang="T8">
                    <a:pos x="T0" y="T1"/>
                  </a:cxn>
                  <a:cxn ang="T9">
                    <a:pos x="T2" y="T3"/>
                  </a:cxn>
                  <a:cxn ang="T10">
                    <a:pos x="T4" y="T5"/>
                  </a:cxn>
                  <a:cxn ang="T11">
                    <a:pos x="T6" y="T7"/>
                  </a:cxn>
                </a:cxnLst>
                <a:rect l="T12" t="T13" r="T14" b="T15"/>
                <a:pathLst>
                  <a:path w="24" h="18">
                    <a:moveTo>
                      <a:pt x="0" y="18"/>
                    </a:moveTo>
                    <a:lnTo>
                      <a:pt x="6" y="6"/>
                    </a:lnTo>
                    <a:lnTo>
                      <a:pt x="18" y="6"/>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09" name="Freeform 1345"/>
              <p:cNvSpPr>
                <a:spLocks/>
              </p:cNvSpPr>
              <p:nvPr/>
            </p:nvSpPr>
            <p:spPr bwMode="auto">
              <a:xfrm>
                <a:off x="2942" y="2423"/>
                <a:ext cx="396" cy="36"/>
              </a:xfrm>
              <a:custGeom>
                <a:avLst/>
                <a:gdLst>
                  <a:gd name="T0" fmla="*/ 384 w 396"/>
                  <a:gd name="T1" fmla="*/ 24 h 36"/>
                  <a:gd name="T2" fmla="*/ 354 w 396"/>
                  <a:gd name="T3" fmla="*/ 0 h 36"/>
                  <a:gd name="T4" fmla="*/ 348 w 396"/>
                  <a:gd name="T5" fmla="*/ 12 h 36"/>
                  <a:gd name="T6" fmla="*/ 324 w 396"/>
                  <a:gd name="T7" fmla="*/ 36 h 36"/>
                  <a:gd name="T8" fmla="*/ 312 w 396"/>
                  <a:gd name="T9" fmla="*/ 24 h 36"/>
                  <a:gd name="T10" fmla="*/ 282 w 396"/>
                  <a:gd name="T11" fmla="*/ 0 h 36"/>
                  <a:gd name="T12" fmla="*/ 264 w 396"/>
                  <a:gd name="T13" fmla="*/ 12 h 36"/>
                  <a:gd name="T14" fmla="*/ 240 w 396"/>
                  <a:gd name="T15" fmla="*/ 36 h 36"/>
                  <a:gd name="T16" fmla="*/ 222 w 396"/>
                  <a:gd name="T17" fmla="*/ 24 h 36"/>
                  <a:gd name="T18" fmla="*/ 198 w 396"/>
                  <a:gd name="T19" fmla="*/ 6 h 36"/>
                  <a:gd name="T20" fmla="*/ 180 w 396"/>
                  <a:gd name="T21" fmla="*/ 12 h 36"/>
                  <a:gd name="T22" fmla="*/ 156 w 396"/>
                  <a:gd name="T23" fmla="*/ 36 h 36"/>
                  <a:gd name="T24" fmla="*/ 138 w 396"/>
                  <a:gd name="T25" fmla="*/ 24 h 36"/>
                  <a:gd name="T26" fmla="*/ 114 w 396"/>
                  <a:gd name="T27" fmla="*/ 6 h 36"/>
                  <a:gd name="T28" fmla="*/ 96 w 396"/>
                  <a:gd name="T29" fmla="*/ 12 h 36"/>
                  <a:gd name="T30" fmla="*/ 66 w 396"/>
                  <a:gd name="T31" fmla="*/ 36 h 36"/>
                  <a:gd name="T32" fmla="*/ 48 w 396"/>
                  <a:gd name="T33" fmla="*/ 30 h 36"/>
                  <a:gd name="T34" fmla="*/ 24 w 396"/>
                  <a:gd name="T35" fmla="*/ 0 h 36"/>
                  <a:gd name="T36" fmla="*/ 0 w 396"/>
                  <a:gd name="T37" fmla="*/ 0 h 36"/>
                  <a:gd name="T38" fmla="*/ 6 w 396"/>
                  <a:gd name="T39" fmla="*/ 12 h 36"/>
                  <a:gd name="T40" fmla="*/ 36 w 396"/>
                  <a:gd name="T41" fmla="*/ 36 h 36"/>
                  <a:gd name="T42" fmla="*/ 54 w 396"/>
                  <a:gd name="T43" fmla="*/ 30 h 36"/>
                  <a:gd name="T44" fmla="*/ 90 w 396"/>
                  <a:gd name="T45" fmla="*/ 6 h 36"/>
                  <a:gd name="T46" fmla="*/ 102 w 396"/>
                  <a:gd name="T47" fmla="*/ 12 h 36"/>
                  <a:gd name="T48" fmla="*/ 126 w 396"/>
                  <a:gd name="T49" fmla="*/ 36 h 36"/>
                  <a:gd name="T50" fmla="*/ 144 w 396"/>
                  <a:gd name="T51" fmla="*/ 30 h 36"/>
                  <a:gd name="T52" fmla="*/ 168 w 396"/>
                  <a:gd name="T53" fmla="*/ 6 h 36"/>
                  <a:gd name="T54" fmla="*/ 186 w 396"/>
                  <a:gd name="T55" fmla="*/ 12 h 36"/>
                  <a:gd name="T56" fmla="*/ 210 w 396"/>
                  <a:gd name="T57" fmla="*/ 36 h 36"/>
                  <a:gd name="T58" fmla="*/ 228 w 396"/>
                  <a:gd name="T59" fmla="*/ 24 h 36"/>
                  <a:gd name="T60" fmla="*/ 252 w 396"/>
                  <a:gd name="T61" fmla="*/ 0 h 36"/>
                  <a:gd name="T62" fmla="*/ 270 w 396"/>
                  <a:gd name="T63" fmla="*/ 12 h 36"/>
                  <a:gd name="T64" fmla="*/ 300 w 396"/>
                  <a:gd name="T65" fmla="*/ 36 h 36"/>
                  <a:gd name="T66" fmla="*/ 312 w 396"/>
                  <a:gd name="T67" fmla="*/ 24 h 36"/>
                  <a:gd name="T68" fmla="*/ 330 w 396"/>
                  <a:gd name="T69" fmla="*/ 0 h 36"/>
                  <a:gd name="T70" fmla="*/ 342 w 396"/>
                  <a:gd name="T71" fmla="*/ 12 h 36"/>
                  <a:gd name="T72" fmla="*/ 366 w 396"/>
                  <a:gd name="T73" fmla="*/ 36 h 36"/>
                  <a:gd name="T74" fmla="*/ 372 w 396"/>
                  <a:gd name="T75" fmla="*/ 36 h 36"/>
                  <a:gd name="T76" fmla="*/ 396 w 396"/>
                  <a:gd name="T77" fmla="*/ 36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96"/>
                  <a:gd name="T118" fmla="*/ 0 h 36"/>
                  <a:gd name="T119" fmla="*/ 396 w 396"/>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96" h="36">
                    <a:moveTo>
                      <a:pt x="396" y="36"/>
                    </a:moveTo>
                    <a:lnTo>
                      <a:pt x="384" y="24"/>
                    </a:lnTo>
                    <a:lnTo>
                      <a:pt x="372" y="12"/>
                    </a:lnTo>
                    <a:lnTo>
                      <a:pt x="354" y="0"/>
                    </a:lnTo>
                    <a:lnTo>
                      <a:pt x="348" y="12"/>
                    </a:lnTo>
                    <a:lnTo>
                      <a:pt x="336" y="24"/>
                    </a:lnTo>
                    <a:lnTo>
                      <a:pt x="324" y="36"/>
                    </a:lnTo>
                    <a:lnTo>
                      <a:pt x="312" y="24"/>
                    </a:lnTo>
                    <a:lnTo>
                      <a:pt x="294" y="12"/>
                    </a:lnTo>
                    <a:lnTo>
                      <a:pt x="282" y="0"/>
                    </a:lnTo>
                    <a:lnTo>
                      <a:pt x="264" y="12"/>
                    </a:lnTo>
                    <a:lnTo>
                      <a:pt x="252" y="24"/>
                    </a:lnTo>
                    <a:lnTo>
                      <a:pt x="240" y="36"/>
                    </a:lnTo>
                    <a:lnTo>
                      <a:pt x="222" y="24"/>
                    </a:lnTo>
                    <a:lnTo>
                      <a:pt x="210" y="12"/>
                    </a:lnTo>
                    <a:lnTo>
                      <a:pt x="198" y="6"/>
                    </a:lnTo>
                    <a:lnTo>
                      <a:pt x="180" y="12"/>
                    </a:lnTo>
                    <a:lnTo>
                      <a:pt x="168" y="30"/>
                    </a:lnTo>
                    <a:lnTo>
                      <a:pt x="156" y="36"/>
                    </a:lnTo>
                    <a:lnTo>
                      <a:pt x="138" y="24"/>
                    </a:lnTo>
                    <a:lnTo>
                      <a:pt x="126" y="12"/>
                    </a:lnTo>
                    <a:lnTo>
                      <a:pt x="114" y="6"/>
                    </a:lnTo>
                    <a:lnTo>
                      <a:pt x="96" y="12"/>
                    </a:lnTo>
                    <a:lnTo>
                      <a:pt x="78" y="30"/>
                    </a:lnTo>
                    <a:lnTo>
                      <a:pt x="66" y="36"/>
                    </a:lnTo>
                    <a:lnTo>
                      <a:pt x="48" y="30"/>
                    </a:lnTo>
                    <a:lnTo>
                      <a:pt x="30" y="12"/>
                    </a:lnTo>
                    <a:lnTo>
                      <a:pt x="24" y="0"/>
                    </a:lnTo>
                    <a:lnTo>
                      <a:pt x="0" y="0"/>
                    </a:lnTo>
                    <a:lnTo>
                      <a:pt x="6" y="12"/>
                    </a:lnTo>
                    <a:lnTo>
                      <a:pt x="18" y="30"/>
                    </a:lnTo>
                    <a:lnTo>
                      <a:pt x="36" y="36"/>
                    </a:lnTo>
                    <a:lnTo>
                      <a:pt x="54" y="30"/>
                    </a:lnTo>
                    <a:lnTo>
                      <a:pt x="72" y="12"/>
                    </a:lnTo>
                    <a:lnTo>
                      <a:pt x="90" y="6"/>
                    </a:lnTo>
                    <a:lnTo>
                      <a:pt x="102" y="12"/>
                    </a:lnTo>
                    <a:lnTo>
                      <a:pt x="114" y="24"/>
                    </a:lnTo>
                    <a:lnTo>
                      <a:pt x="126" y="36"/>
                    </a:lnTo>
                    <a:lnTo>
                      <a:pt x="144" y="30"/>
                    </a:lnTo>
                    <a:lnTo>
                      <a:pt x="156" y="12"/>
                    </a:lnTo>
                    <a:lnTo>
                      <a:pt x="168" y="6"/>
                    </a:lnTo>
                    <a:lnTo>
                      <a:pt x="186" y="12"/>
                    </a:lnTo>
                    <a:lnTo>
                      <a:pt x="198" y="24"/>
                    </a:lnTo>
                    <a:lnTo>
                      <a:pt x="210" y="36"/>
                    </a:lnTo>
                    <a:lnTo>
                      <a:pt x="228" y="24"/>
                    </a:lnTo>
                    <a:lnTo>
                      <a:pt x="240" y="12"/>
                    </a:lnTo>
                    <a:lnTo>
                      <a:pt x="252" y="0"/>
                    </a:lnTo>
                    <a:lnTo>
                      <a:pt x="270" y="12"/>
                    </a:lnTo>
                    <a:lnTo>
                      <a:pt x="282" y="24"/>
                    </a:lnTo>
                    <a:lnTo>
                      <a:pt x="300" y="36"/>
                    </a:lnTo>
                    <a:lnTo>
                      <a:pt x="312" y="24"/>
                    </a:lnTo>
                    <a:lnTo>
                      <a:pt x="318" y="12"/>
                    </a:lnTo>
                    <a:lnTo>
                      <a:pt x="330" y="0"/>
                    </a:lnTo>
                    <a:lnTo>
                      <a:pt x="342" y="12"/>
                    </a:lnTo>
                    <a:lnTo>
                      <a:pt x="354" y="24"/>
                    </a:lnTo>
                    <a:lnTo>
                      <a:pt x="366" y="36"/>
                    </a:lnTo>
                    <a:lnTo>
                      <a:pt x="372" y="36"/>
                    </a:lnTo>
                    <a:lnTo>
                      <a:pt x="384" y="36"/>
                    </a:lnTo>
                    <a:lnTo>
                      <a:pt x="396" y="3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0" name="Freeform 1346"/>
              <p:cNvSpPr>
                <a:spLocks/>
              </p:cNvSpPr>
              <p:nvPr/>
            </p:nvSpPr>
            <p:spPr bwMode="auto">
              <a:xfrm>
                <a:off x="2942" y="2423"/>
                <a:ext cx="396" cy="36"/>
              </a:xfrm>
              <a:custGeom>
                <a:avLst/>
                <a:gdLst>
                  <a:gd name="T0" fmla="*/ 384 w 396"/>
                  <a:gd name="T1" fmla="*/ 24 h 36"/>
                  <a:gd name="T2" fmla="*/ 354 w 396"/>
                  <a:gd name="T3" fmla="*/ 0 h 36"/>
                  <a:gd name="T4" fmla="*/ 348 w 396"/>
                  <a:gd name="T5" fmla="*/ 12 h 36"/>
                  <a:gd name="T6" fmla="*/ 324 w 396"/>
                  <a:gd name="T7" fmla="*/ 36 h 36"/>
                  <a:gd name="T8" fmla="*/ 312 w 396"/>
                  <a:gd name="T9" fmla="*/ 24 h 36"/>
                  <a:gd name="T10" fmla="*/ 282 w 396"/>
                  <a:gd name="T11" fmla="*/ 0 h 36"/>
                  <a:gd name="T12" fmla="*/ 264 w 396"/>
                  <a:gd name="T13" fmla="*/ 12 h 36"/>
                  <a:gd name="T14" fmla="*/ 240 w 396"/>
                  <a:gd name="T15" fmla="*/ 36 h 36"/>
                  <a:gd name="T16" fmla="*/ 222 w 396"/>
                  <a:gd name="T17" fmla="*/ 24 h 36"/>
                  <a:gd name="T18" fmla="*/ 198 w 396"/>
                  <a:gd name="T19" fmla="*/ 6 h 36"/>
                  <a:gd name="T20" fmla="*/ 180 w 396"/>
                  <a:gd name="T21" fmla="*/ 12 h 36"/>
                  <a:gd name="T22" fmla="*/ 156 w 396"/>
                  <a:gd name="T23" fmla="*/ 36 h 36"/>
                  <a:gd name="T24" fmla="*/ 138 w 396"/>
                  <a:gd name="T25" fmla="*/ 24 h 36"/>
                  <a:gd name="T26" fmla="*/ 114 w 396"/>
                  <a:gd name="T27" fmla="*/ 6 h 36"/>
                  <a:gd name="T28" fmla="*/ 96 w 396"/>
                  <a:gd name="T29" fmla="*/ 12 h 36"/>
                  <a:gd name="T30" fmla="*/ 66 w 396"/>
                  <a:gd name="T31" fmla="*/ 36 h 36"/>
                  <a:gd name="T32" fmla="*/ 48 w 396"/>
                  <a:gd name="T33" fmla="*/ 30 h 36"/>
                  <a:gd name="T34" fmla="*/ 24 w 396"/>
                  <a:gd name="T35" fmla="*/ 0 h 36"/>
                  <a:gd name="T36" fmla="*/ 0 w 396"/>
                  <a:gd name="T37" fmla="*/ 0 h 36"/>
                  <a:gd name="T38" fmla="*/ 6 w 396"/>
                  <a:gd name="T39" fmla="*/ 12 h 36"/>
                  <a:gd name="T40" fmla="*/ 36 w 396"/>
                  <a:gd name="T41" fmla="*/ 36 h 36"/>
                  <a:gd name="T42" fmla="*/ 54 w 396"/>
                  <a:gd name="T43" fmla="*/ 30 h 36"/>
                  <a:gd name="T44" fmla="*/ 90 w 396"/>
                  <a:gd name="T45" fmla="*/ 6 h 36"/>
                  <a:gd name="T46" fmla="*/ 102 w 396"/>
                  <a:gd name="T47" fmla="*/ 12 h 36"/>
                  <a:gd name="T48" fmla="*/ 126 w 396"/>
                  <a:gd name="T49" fmla="*/ 36 h 36"/>
                  <a:gd name="T50" fmla="*/ 144 w 396"/>
                  <a:gd name="T51" fmla="*/ 30 h 36"/>
                  <a:gd name="T52" fmla="*/ 168 w 396"/>
                  <a:gd name="T53" fmla="*/ 6 h 36"/>
                  <a:gd name="T54" fmla="*/ 186 w 396"/>
                  <a:gd name="T55" fmla="*/ 12 h 36"/>
                  <a:gd name="T56" fmla="*/ 210 w 396"/>
                  <a:gd name="T57" fmla="*/ 36 h 36"/>
                  <a:gd name="T58" fmla="*/ 228 w 396"/>
                  <a:gd name="T59" fmla="*/ 24 h 36"/>
                  <a:gd name="T60" fmla="*/ 252 w 396"/>
                  <a:gd name="T61" fmla="*/ 0 h 36"/>
                  <a:gd name="T62" fmla="*/ 270 w 396"/>
                  <a:gd name="T63" fmla="*/ 12 h 36"/>
                  <a:gd name="T64" fmla="*/ 300 w 396"/>
                  <a:gd name="T65" fmla="*/ 36 h 36"/>
                  <a:gd name="T66" fmla="*/ 312 w 396"/>
                  <a:gd name="T67" fmla="*/ 24 h 36"/>
                  <a:gd name="T68" fmla="*/ 330 w 396"/>
                  <a:gd name="T69" fmla="*/ 0 h 36"/>
                  <a:gd name="T70" fmla="*/ 342 w 396"/>
                  <a:gd name="T71" fmla="*/ 12 h 36"/>
                  <a:gd name="T72" fmla="*/ 366 w 396"/>
                  <a:gd name="T73" fmla="*/ 36 h 36"/>
                  <a:gd name="T74" fmla="*/ 372 w 396"/>
                  <a:gd name="T75" fmla="*/ 36 h 36"/>
                  <a:gd name="T76" fmla="*/ 396 w 396"/>
                  <a:gd name="T77" fmla="*/ 36 h 36"/>
                  <a:gd name="T78" fmla="*/ 396 w 396"/>
                  <a:gd name="T79" fmla="*/ 36 h 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6"/>
                  <a:gd name="T121" fmla="*/ 0 h 36"/>
                  <a:gd name="T122" fmla="*/ 396 w 396"/>
                  <a:gd name="T123" fmla="*/ 36 h 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6" h="36">
                    <a:moveTo>
                      <a:pt x="396" y="36"/>
                    </a:moveTo>
                    <a:lnTo>
                      <a:pt x="384" y="24"/>
                    </a:lnTo>
                    <a:lnTo>
                      <a:pt x="372" y="12"/>
                    </a:lnTo>
                    <a:lnTo>
                      <a:pt x="354" y="0"/>
                    </a:lnTo>
                    <a:lnTo>
                      <a:pt x="348" y="12"/>
                    </a:lnTo>
                    <a:lnTo>
                      <a:pt x="336" y="24"/>
                    </a:lnTo>
                    <a:lnTo>
                      <a:pt x="324" y="36"/>
                    </a:lnTo>
                    <a:lnTo>
                      <a:pt x="312" y="24"/>
                    </a:lnTo>
                    <a:lnTo>
                      <a:pt x="294" y="12"/>
                    </a:lnTo>
                    <a:lnTo>
                      <a:pt x="282" y="0"/>
                    </a:lnTo>
                    <a:lnTo>
                      <a:pt x="264" y="12"/>
                    </a:lnTo>
                    <a:lnTo>
                      <a:pt x="252" y="24"/>
                    </a:lnTo>
                    <a:lnTo>
                      <a:pt x="240" y="36"/>
                    </a:lnTo>
                    <a:lnTo>
                      <a:pt x="222" y="24"/>
                    </a:lnTo>
                    <a:lnTo>
                      <a:pt x="210" y="12"/>
                    </a:lnTo>
                    <a:lnTo>
                      <a:pt x="198" y="6"/>
                    </a:lnTo>
                    <a:lnTo>
                      <a:pt x="180" y="12"/>
                    </a:lnTo>
                    <a:lnTo>
                      <a:pt x="168" y="30"/>
                    </a:lnTo>
                    <a:lnTo>
                      <a:pt x="156" y="36"/>
                    </a:lnTo>
                    <a:lnTo>
                      <a:pt x="138" y="24"/>
                    </a:lnTo>
                    <a:lnTo>
                      <a:pt x="126" y="12"/>
                    </a:lnTo>
                    <a:lnTo>
                      <a:pt x="114" y="6"/>
                    </a:lnTo>
                    <a:lnTo>
                      <a:pt x="96" y="12"/>
                    </a:lnTo>
                    <a:lnTo>
                      <a:pt x="78" y="30"/>
                    </a:lnTo>
                    <a:lnTo>
                      <a:pt x="66" y="36"/>
                    </a:lnTo>
                    <a:lnTo>
                      <a:pt x="48" y="30"/>
                    </a:lnTo>
                    <a:lnTo>
                      <a:pt x="30" y="12"/>
                    </a:lnTo>
                    <a:lnTo>
                      <a:pt x="24" y="0"/>
                    </a:lnTo>
                    <a:lnTo>
                      <a:pt x="0" y="0"/>
                    </a:lnTo>
                    <a:lnTo>
                      <a:pt x="6" y="12"/>
                    </a:lnTo>
                    <a:lnTo>
                      <a:pt x="18" y="30"/>
                    </a:lnTo>
                    <a:lnTo>
                      <a:pt x="36" y="36"/>
                    </a:lnTo>
                    <a:lnTo>
                      <a:pt x="54" y="30"/>
                    </a:lnTo>
                    <a:lnTo>
                      <a:pt x="72" y="12"/>
                    </a:lnTo>
                    <a:lnTo>
                      <a:pt x="90" y="6"/>
                    </a:lnTo>
                    <a:lnTo>
                      <a:pt x="102" y="12"/>
                    </a:lnTo>
                    <a:lnTo>
                      <a:pt x="114" y="24"/>
                    </a:lnTo>
                    <a:lnTo>
                      <a:pt x="126" y="36"/>
                    </a:lnTo>
                    <a:lnTo>
                      <a:pt x="144" y="30"/>
                    </a:lnTo>
                    <a:lnTo>
                      <a:pt x="156" y="12"/>
                    </a:lnTo>
                    <a:lnTo>
                      <a:pt x="168" y="6"/>
                    </a:lnTo>
                    <a:lnTo>
                      <a:pt x="186" y="12"/>
                    </a:lnTo>
                    <a:lnTo>
                      <a:pt x="198" y="24"/>
                    </a:lnTo>
                    <a:lnTo>
                      <a:pt x="210" y="36"/>
                    </a:lnTo>
                    <a:lnTo>
                      <a:pt x="228" y="24"/>
                    </a:lnTo>
                    <a:lnTo>
                      <a:pt x="240" y="12"/>
                    </a:lnTo>
                    <a:lnTo>
                      <a:pt x="252" y="0"/>
                    </a:lnTo>
                    <a:lnTo>
                      <a:pt x="270" y="12"/>
                    </a:lnTo>
                    <a:lnTo>
                      <a:pt x="282" y="24"/>
                    </a:lnTo>
                    <a:lnTo>
                      <a:pt x="300" y="36"/>
                    </a:lnTo>
                    <a:lnTo>
                      <a:pt x="312" y="24"/>
                    </a:lnTo>
                    <a:lnTo>
                      <a:pt x="318" y="12"/>
                    </a:lnTo>
                    <a:lnTo>
                      <a:pt x="330" y="0"/>
                    </a:lnTo>
                    <a:lnTo>
                      <a:pt x="342" y="12"/>
                    </a:lnTo>
                    <a:lnTo>
                      <a:pt x="354" y="24"/>
                    </a:lnTo>
                    <a:lnTo>
                      <a:pt x="366" y="36"/>
                    </a:lnTo>
                    <a:lnTo>
                      <a:pt x="372" y="36"/>
                    </a:lnTo>
                    <a:lnTo>
                      <a:pt x="384" y="36"/>
                    </a:lnTo>
                    <a:lnTo>
                      <a:pt x="396"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1" name="Freeform 1347"/>
              <p:cNvSpPr>
                <a:spLocks/>
              </p:cNvSpPr>
              <p:nvPr/>
            </p:nvSpPr>
            <p:spPr bwMode="auto">
              <a:xfrm>
                <a:off x="2306" y="2087"/>
                <a:ext cx="24" cy="36"/>
              </a:xfrm>
              <a:custGeom>
                <a:avLst/>
                <a:gdLst>
                  <a:gd name="T0" fmla="*/ 24 w 24"/>
                  <a:gd name="T1" fmla="*/ 0 h 36"/>
                  <a:gd name="T2" fmla="*/ 18 w 24"/>
                  <a:gd name="T3" fmla="*/ 6 h 36"/>
                  <a:gd name="T4" fmla="*/ 6 w 24"/>
                  <a:gd name="T5" fmla="*/ 18 h 36"/>
                  <a:gd name="T6" fmla="*/ 0 w 24"/>
                  <a:gd name="T7" fmla="*/ 36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24" y="0"/>
                    </a:moveTo>
                    <a:lnTo>
                      <a:pt x="18" y="6"/>
                    </a:lnTo>
                    <a:lnTo>
                      <a:pt x="6" y="18"/>
                    </a:lnTo>
                    <a:lnTo>
                      <a:pt x="0"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2" name="Freeform 1348"/>
              <p:cNvSpPr>
                <a:spLocks/>
              </p:cNvSpPr>
              <p:nvPr/>
            </p:nvSpPr>
            <p:spPr bwMode="auto">
              <a:xfrm>
                <a:off x="2306" y="2123"/>
                <a:ext cx="48" cy="36"/>
              </a:xfrm>
              <a:custGeom>
                <a:avLst/>
                <a:gdLst>
                  <a:gd name="T0" fmla="*/ 0 w 48"/>
                  <a:gd name="T1" fmla="*/ 0 h 36"/>
                  <a:gd name="T2" fmla="*/ 12 w 48"/>
                  <a:gd name="T3" fmla="*/ 12 h 36"/>
                  <a:gd name="T4" fmla="*/ 30 w 48"/>
                  <a:gd name="T5" fmla="*/ 24 h 36"/>
                  <a:gd name="T6" fmla="*/ 48 w 48"/>
                  <a:gd name="T7" fmla="*/ 36 h 36"/>
                  <a:gd name="T8" fmla="*/ 0 60000 65536"/>
                  <a:gd name="T9" fmla="*/ 0 60000 65536"/>
                  <a:gd name="T10" fmla="*/ 0 60000 65536"/>
                  <a:gd name="T11" fmla="*/ 0 60000 65536"/>
                  <a:gd name="T12" fmla="*/ 0 w 48"/>
                  <a:gd name="T13" fmla="*/ 0 h 36"/>
                  <a:gd name="T14" fmla="*/ 48 w 48"/>
                  <a:gd name="T15" fmla="*/ 36 h 36"/>
                </a:gdLst>
                <a:ahLst/>
                <a:cxnLst>
                  <a:cxn ang="T8">
                    <a:pos x="T0" y="T1"/>
                  </a:cxn>
                  <a:cxn ang="T9">
                    <a:pos x="T2" y="T3"/>
                  </a:cxn>
                  <a:cxn ang="T10">
                    <a:pos x="T4" y="T5"/>
                  </a:cxn>
                  <a:cxn ang="T11">
                    <a:pos x="T6" y="T7"/>
                  </a:cxn>
                </a:cxnLst>
                <a:rect l="T12" t="T13" r="T14" b="T15"/>
                <a:pathLst>
                  <a:path w="48" h="36">
                    <a:moveTo>
                      <a:pt x="0" y="0"/>
                    </a:moveTo>
                    <a:lnTo>
                      <a:pt x="12" y="12"/>
                    </a:lnTo>
                    <a:lnTo>
                      <a:pt x="30" y="24"/>
                    </a:lnTo>
                    <a:lnTo>
                      <a:pt x="48"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3" name="Freeform 1349"/>
              <p:cNvSpPr>
                <a:spLocks/>
              </p:cNvSpPr>
              <p:nvPr/>
            </p:nvSpPr>
            <p:spPr bwMode="auto">
              <a:xfrm>
                <a:off x="2330" y="2159"/>
                <a:ext cx="24" cy="36"/>
              </a:xfrm>
              <a:custGeom>
                <a:avLst/>
                <a:gdLst>
                  <a:gd name="T0" fmla="*/ 24 w 24"/>
                  <a:gd name="T1" fmla="*/ 0 h 36"/>
                  <a:gd name="T2" fmla="*/ 18 w 24"/>
                  <a:gd name="T3" fmla="*/ 12 h 36"/>
                  <a:gd name="T4" fmla="*/ 6 w 24"/>
                  <a:gd name="T5" fmla="*/ 24 h 36"/>
                  <a:gd name="T6" fmla="*/ 0 w 24"/>
                  <a:gd name="T7" fmla="*/ 36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24" y="0"/>
                    </a:moveTo>
                    <a:lnTo>
                      <a:pt x="18" y="12"/>
                    </a:lnTo>
                    <a:lnTo>
                      <a:pt x="6" y="24"/>
                    </a:lnTo>
                    <a:lnTo>
                      <a:pt x="0"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4" name="Freeform 1350"/>
              <p:cNvSpPr>
                <a:spLocks/>
              </p:cNvSpPr>
              <p:nvPr/>
            </p:nvSpPr>
            <p:spPr bwMode="auto">
              <a:xfrm>
                <a:off x="2330" y="2195"/>
                <a:ext cx="42" cy="24"/>
              </a:xfrm>
              <a:custGeom>
                <a:avLst/>
                <a:gdLst>
                  <a:gd name="T0" fmla="*/ 0 w 42"/>
                  <a:gd name="T1" fmla="*/ 0 h 24"/>
                  <a:gd name="T2" fmla="*/ 12 w 42"/>
                  <a:gd name="T3" fmla="*/ 6 h 24"/>
                  <a:gd name="T4" fmla="*/ 30 w 42"/>
                  <a:gd name="T5" fmla="*/ 12 h 24"/>
                  <a:gd name="T6" fmla="*/ 42 w 42"/>
                  <a:gd name="T7" fmla="*/ 24 h 24"/>
                  <a:gd name="T8" fmla="*/ 0 60000 65536"/>
                  <a:gd name="T9" fmla="*/ 0 60000 65536"/>
                  <a:gd name="T10" fmla="*/ 0 60000 65536"/>
                  <a:gd name="T11" fmla="*/ 0 60000 65536"/>
                  <a:gd name="T12" fmla="*/ 0 w 42"/>
                  <a:gd name="T13" fmla="*/ 0 h 24"/>
                  <a:gd name="T14" fmla="*/ 42 w 42"/>
                  <a:gd name="T15" fmla="*/ 24 h 24"/>
                </a:gdLst>
                <a:ahLst/>
                <a:cxnLst>
                  <a:cxn ang="T8">
                    <a:pos x="T0" y="T1"/>
                  </a:cxn>
                  <a:cxn ang="T9">
                    <a:pos x="T2" y="T3"/>
                  </a:cxn>
                  <a:cxn ang="T10">
                    <a:pos x="T4" y="T5"/>
                  </a:cxn>
                  <a:cxn ang="T11">
                    <a:pos x="T6" y="T7"/>
                  </a:cxn>
                </a:cxnLst>
                <a:rect l="T12" t="T13" r="T14" b="T15"/>
                <a:pathLst>
                  <a:path w="42" h="24">
                    <a:moveTo>
                      <a:pt x="0" y="0"/>
                    </a:moveTo>
                    <a:lnTo>
                      <a:pt x="12" y="6"/>
                    </a:lnTo>
                    <a:lnTo>
                      <a:pt x="30" y="12"/>
                    </a:lnTo>
                    <a:lnTo>
                      <a:pt x="42" y="24"/>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5" name="Freeform 1351"/>
              <p:cNvSpPr>
                <a:spLocks/>
              </p:cNvSpPr>
              <p:nvPr/>
            </p:nvSpPr>
            <p:spPr bwMode="auto">
              <a:xfrm>
                <a:off x="2348" y="2219"/>
                <a:ext cx="24" cy="42"/>
              </a:xfrm>
              <a:custGeom>
                <a:avLst/>
                <a:gdLst>
                  <a:gd name="T0" fmla="*/ 24 w 24"/>
                  <a:gd name="T1" fmla="*/ 0 h 42"/>
                  <a:gd name="T2" fmla="*/ 18 w 24"/>
                  <a:gd name="T3" fmla="*/ 18 h 42"/>
                  <a:gd name="T4" fmla="*/ 6 w 24"/>
                  <a:gd name="T5" fmla="*/ 30 h 42"/>
                  <a:gd name="T6" fmla="*/ 0 w 24"/>
                  <a:gd name="T7" fmla="*/ 42 h 42"/>
                  <a:gd name="T8" fmla="*/ 0 60000 65536"/>
                  <a:gd name="T9" fmla="*/ 0 60000 65536"/>
                  <a:gd name="T10" fmla="*/ 0 60000 65536"/>
                  <a:gd name="T11" fmla="*/ 0 60000 65536"/>
                  <a:gd name="T12" fmla="*/ 0 w 24"/>
                  <a:gd name="T13" fmla="*/ 0 h 42"/>
                  <a:gd name="T14" fmla="*/ 24 w 24"/>
                  <a:gd name="T15" fmla="*/ 42 h 42"/>
                </a:gdLst>
                <a:ahLst/>
                <a:cxnLst>
                  <a:cxn ang="T8">
                    <a:pos x="T0" y="T1"/>
                  </a:cxn>
                  <a:cxn ang="T9">
                    <a:pos x="T2" y="T3"/>
                  </a:cxn>
                  <a:cxn ang="T10">
                    <a:pos x="T4" y="T5"/>
                  </a:cxn>
                  <a:cxn ang="T11">
                    <a:pos x="T6" y="T7"/>
                  </a:cxn>
                </a:cxnLst>
                <a:rect l="T12" t="T13" r="T14" b="T15"/>
                <a:pathLst>
                  <a:path w="24" h="42">
                    <a:moveTo>
                      <a:pt x="24" y="0"/>
                    </a:moveTo>
                    <a:lnTo>
                      <a:pt x="18" y="18"/>
                    </a:lnTo>
                    <a:lnTo>
                      <a:pt x="6" y="30"/>
                    </a:lnTo>
                    <a:lnTo>
                      <a:pt x="0" y="42"/>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6" name="Freeform 1352"/>
              <p:cNvSpPr>
                <a:spLocks/>
              </p:cNvSpPr>
              <p:nvPr/>
            </p:nvSpPr>
            <p:spPr bwMode="auto">
              <a:xfrm>
                <a:off x="2348" y="2261"/>
                <a:ext cx="42" cy="24"/>
              </a:xfrm>
              <a:custGeom>
                <a:avLst/>
                <a:gdLst>
                  <a:gd name="T0" fmla="*/ 0 w 42"/>
                  <a:gd name="T1" fmla="*/ 0 h 24"/>
                  <a:gd name="T2" fmla="*/ 12 w 42"/>
                  <a:gd name="T3" fmla="*/ 6 h 24"/>
                  <a:gd name="T4" fmla="*/ 30 w 42"/>
                  <a:gd name="T5" fmla="*/ 18 h 24"/>
                  <a:gd name="T6" fmla="*/ 42 w 42"/>
                  <a:gd name="T7" fmla="*/ 24 h 24"/>
                  <a:gd name="T8" fmla="*/ 0 60000 65536"/>
                  <a:gd name="T9" fmla="*/ 0 60000 65536"/>
                  <a:gd name="T10" fmla="*/ 0 60000 65536"/>
                  <a:gd name="T11" fmla="*/ 0 60000 65536"/>
                  <a:gd name="T12" fmla="*/ 0 w 42"/>
                  <a:gd name="T13" fmla="*/ 0 h 24"/>
                  <a:gd name="T14" fmla="*/ 42 w 42"/>
                  <a:gd name="T15" fmla="*/ 24 h 24"/>
                </a:gdLst>
                <a:ahLst/>
                <a:cxnLst>
                  <a:cxn ang="T8">
                    <a:pos x="T0" y="T1"/>
                  </a:cxn>
                  <a:cxn ang="T9">
                    <a:pos x="T2" y="T3"/>
                  </a:cxn>
                  <a:cxn ang="T10">
                    <a:pos x="T4" y="T5"/>
                  </a:cxn>
                  <a:cxn ang="T11">
                    <a:pos x="T6" y="T7"/>
                  </a:cxn>
                </a:cxnLst>
                <a:rect l="T12" t="T13" r="T14" b="T15"/>
                <a:pathLst>
                  <a:path w="42" h="24">
                    <a:moveTo>
                      <a:pt x="0" y="0"/>
                    </a:moveTo>
                    <a:lnTo>
                      <a:pt x="12" y="6"/>
                    </a:lnTo>
                    <a:lnTo>
                      <a:pt x="30" y="18"/>
                    </a:lnTo>
                    <a:lnTo>
                      <a:pt x="42" y="24"/>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7" name="Freeform 1353"/>
              <p:cNvSpPr>
                <a:spLocks/>
              </p:cNvSpPr>
              <p:nvPr/>
            </p:nvSpPr>
            <p:spPr bwMode="auto">
              <a:xfrm>
                <a:off x="2366" y="2285"/>
                <a:ext cx="24" cy="42"/>
              </a:xfrm>
              <a:custGeom>
                <a:avLst/>
                <a:gdLst>
                  <a:gd name="T0" fmla="*/ 24 w 24"/>
                  <a:gd name="T1" fmla="*/ 0 h 42"/>
                  <a:gd name="T2" fmla="*/ 18 w 24"/>
                  <a:gd name="T3" fmla="*/ 18 h 42"/>
                  <a:gd name="T4" fmla="*/ 6 w 24"/>
                  <a:gd name="T5" fmla="*/ 30 h 42"/>
                  <a:gd name="T6" fmla="*/ 0 w 24"/>
                  <a:gd name="T7" fmla="*/ 42 h 42"/>
                  <a:gd name="T8" fmla="*/ 0 60000 65536"/>
                  <a:gd name="T9" fmla="*/ 0 60000 65536"/>
                  <a:gd name="T10" fmla="*/ 0 60000 65536"/>
                  <a:gd name="T11" fmla="*/ 0 60000 65536"/>
                  <a:gd name="T12" fmla="*/ 0 w 24"/>
                  <a:gd name="T13" fmla="*/ 0 h 42"/>
                  <a:gd name="T14" fmla="*/ 24 w 24"/>
                  <a:gd name="T15" fmla="*/ 42 h 42"/>
                </a:gdLst>
                <a:ahLst/>
                <a:cxnLst>
                  <a:cxn ang="T8">
                    <a:pos x="T0" y="T1"/>
                  </a:cxn>
                  <a:cxn ang="T9">
                    <a:pos x="T2" y="T3"/>
                  </a:cxn>
                  <a:cxn ang="T10">
                    <a:pos x="T4" y="T5"/>
                  </a:cxn>
                  <a:cxn ang="T11">
                    <a:pos x="T6" y="T7"/>
                  </a:cxn>
                </a:cxnLst>
                <a:rect l="T12" t="T13" r="T14" b="T15"/>
                <a:pathLst>
                  <a:path w="24" h="42">
                    <a:moveTo>
                      <a:pt x="24" y="0"/>
                    </a:moveTo>
                    <a:lnTo>
                      <a:pt x="18" y="18"/>
                    </a:lnTo>
                    <a:lnTo>
                      <a:pt x="6" y="30"/>
                    </a:lnTo>
                    <a:lnTo>
                      <a:pt x="0" y="42"/>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8" name="Freeform 1354"/>
              <p:cNvSpPr>
                <a:spLocks/>
              </p:cNvSpPr>
              <p:nvPr/>
            </p:nvSpPr>
            <p:spPr bwMode="auto">
              <a:xfrm>
                <a:off x="2366" y="2327"/>
                <a:ext cx="42" cy="12"/>
              </a:xfrm>
              <a:custGeom>
                <a:avLst/>
                <a:gdLst>
                  <a:gd name="T0" fmla="*/ 0 w 42"/>
                  <a:gd name="T1" fmla="*/ 0 h 12"/>
                  <a:gd name="T2" fmla="*/ 12 w 42"/>
                  <a:gd name="T3" fmla="*/ 6 h 12"/>
                  <a:gd name="T4" fmla="*/ 30 w 42"/>
                  <a:gd name="T5" fmla="*/ 6 h 12"/>
                  <a:gd name="T6" fmla="*/ 42 w 42"/>
                  <a:gd name="T7" fmla="*/ 12 h 12"/>
                  <a:gd name="T8" fmla="*/ 0 60000 65536"/>
                  <a:gd name="T9" fmla="*/ 0 60000 65536"/>
                  <a:gd name="T10" fmla="*/ 0 60000 65536"/>
                  <a:gd name="T11" fmla="*/ 0 60000 65536"/>
                  <a:gd name="T12" fmla="*/ 0 w 42"/>
                  <a:gd name="T13" fmla="*/ 0 h 12"/>
                  <a:gd name="T14" fmla="*/ 42 w 42"/>
                  <a:gd name="T15" fmla="*/ 12 h 12"/>
                </a:gdLst>
                <a:ahLst/>
                <a:cxnLst>
                  <a:cxn ang="T8">
                    <a:pos x="T0" y="T1"/>
                  </a:cxn>
                  <a:cxn ang="T9">
                    <a:pos x="T2" y="T3"/>
                  </a:cxn>
                  <a:cxn ang="T10">
                    <a:pos x="T4" y="T5"/>
                  </a:cxn>
                  <a:cxn ang="T11">
                    <a:pos x="T6" y="T7"/>
                  </a:cxn>
                </a:cxnLst>
                <a:rect l="T12" t="T13" r="T14" b="T15"/>
                <a:pathLst>
                  <a:path w="42" h="12">
                    <a:moveTo>
                      <a:pt x="0" y="0"/>
                    </a:moveTo>
                    <a:lnTo>
                      <a:pt x="12" y="6"/>
                    </a:lnTo>
                    <a:lnTo>
                      <a:pt x="30" y="6"/>
                    </a:lnTo>
                    <a:lnTo>
                      <a:pt x="42" y="12"/>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19" name="Freeform 1355"/>
              <p:cNvSpPr>
                <a:spLocks/>
              </p:cNvSpPr>
              <p:nvPr/>
            </p:nvSpPr>
            <p:spPr bwMode="auto">
              <a:xfrm>
                <a:off x="2384" y="2339"/>
                <a:ext cx="24" cy="36"/>
              </a:xfrm>
              <a:custGeom>
                <a:avLst/>
                <a:gdLst>
                  <a:gd name="T0" fmla="*/ 24 w 24"/>
                  <a:gd name="T1" fmla="*/ 0 h 36"/>
                  <a:gd name="T2" fmla="*/ 18 w 24"/>
                  <a:gd name="T3" fmla="*/ 12 h 36"/>
                  <a:gd name="T4" fmla="*/ 6 w 24"/>
                  <a:gd name="T5" fmla="*/ 30 h 36"/>
                  <a:gd name="T6" fmla="*/ 0 w 24"/>
                  <a:gd name="T7" fmla="*/ 36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24" y="0"/>
                    </a:moveTo>
                    <a:lnTo>
                      <a:pt x="18" y="12"/>
                    </a:lnTo>
                    <a:lnTo>
                      <a:pt x="6" y="30"/>
                    </a:lnTo>
                    <a:lnTo>
                      <a:pt x="0"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0" name="Freeform 1356"/>
              <p:cNvSpPr>
                <a:spLocks/>
              </p:cNvSpPr>
              <p:nvPr/>
            </p:nvSpPr>
            <p:spPr bwMode="auto">
              <a:xfrm>
                <a:off x="2390" y="2369"/>
                <a:ext cx="24" cy="36"/>
              </a:xfrm>
              <a:custGeom>
                <a:avLst/>
                <a:gdLst>
                  <a:gd name="T0" fmla="*/ 0 w 24"/>
                  <a:gd name="T1" fmla="*/ 36 h 36"/>
                  <a:gd name="T2" fmla="*/ 6 w 24"/>
                  <a:gd name="T3" fmla="*/ 24 h 36"/>
                  <a:gd name="T4" fmla="*/ 18 w 24"/>
                  <a:gd name="T5" fmla="*/ 12 h 36"/>
                  <a:gd name="T6" fmla="*/ 24 w 24"/>
                  <a:gd name="T7" fmla="*/ 0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0" y="36"/>
                    </a:moveTo>
                    <a:lnTo>
                      <a:pt x="6" y="24"/>
                    </a:lnTo>
                    <a:lnTo>
                      <a:pt x="18" y="12"/>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1" name="Freeform 1357"/>
              <p:cNvSpPr>
                <a:spLocks/>
              </p:cNvSpPr>
              <p:nvPr/>
            </p:nvSpPr>
            <p:spPr bwMode="auto">
              <a:xfrm>
                <a:off x="2372" y="2351"/>
                <a:ext cx="42" cy="18"/>
              </a:xfrm>
              <a:custGeom>
                <a:avLst/>
                <a:gdLst>
                  <a:gd name="T0" fmla="*/ 42 w 42"/>
                  <a:gd name="T1" fmla="*/ 18 h 18"/>
                  <a:gd name="T2" fmla="*/ 30 w 42"/>
                  <a:gd name="T3" fmla="*/ 12 h 18"/>
                  <a:gd name="T4" fmla="*/ 12 w 42"/>
                  <a:gd name="T5" fmla="*/ 6 h 18"/>
                  <a:gd name="T6" fmla="*/ 0 w 42"/>
                  <a:gd name="T7" fmla="*/ 0 h 18"/>
                  <a:gd name="T8" fmla="*/ 0 60000 65536"/>
                  <a:gd name="T9" fmla="*/ 0 60000 65536"/>
                  <a:gd name="T10" fmla="*/ 0 60000 65536"/>
                  <a:gd name="T11" fmla="*/ 0 60000 65536"/>
                  <a:gd name="T12" fmla="*/ 0 w 42"/>
                  <a:gd name="T13" fmla="*/ 0 h 18"/>
                  <a:gd name="T14" fmla="*/ 42 w 42"/>
                  <a:gd name="T15" fmla="*/ 18 h 18"/>
                </a:gdLst>
                <a:ahLst/>
                <a:cxnLst>
                  <a:cxn ang="T8">
                    <a:pos x="T0" y="T1"/>
                  </a:cxn>
                  <a:cxn ang="T9">
                    <a:pos x="T2" y="T3"/>
                  </a:cxn>
                  <a:cxn ang="T10">
                    <a:pos x="T4" y="T5"/>
                  </a:cxn>
                  <a:cxn ang="T11">
                    <a:pos x="T6" y="T7"/>
                  </a:cxn>
                </a:cxnLst>
                <a:rect l="T12" t="T13" r="T14" b="T15"/>
                <a:pathLst>
                  <a:path w="42" h="18">
                    <a:moveTo>
                      <a:pt x="42" y="18"/>
                    </a:moveTo>
                    <a:lnTo>
                      <a:pt x="30" y="12"/>
                    </a:lnTo>
                    <a:lnTo>
                      <a:pt x="12"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2" name="Freeform 1358"/>
              <p:cNvSpPr>
                <a:spLocks/>
              </p:cNvSpPr>
              <p:nvPr/>
            </p:nvSpPr>
            <p:spPr bwMode="auto">
              <a:xfrm>
                <a:off x="2372" y="2315"/>
                <a:ext cx="24" cy="36"/>
              </a:xfrm>
              <a:custGeom>
                <a:avLst/>
                <a:gdLst>
                  <a:gd name="T0" fmla="*/ 0 w 24"/>
                  <a:gd name="T1" fmla="*/ 36 h 36"/>
                  <a:gd name="T2" fmla="*/ 6 w 24"/>
                  <a:gd name="T3" fmla="*/ 24 h 36"/>
                  <a:gd name="T4" fmla="*/ 18 w 24"/>
                  <a:gd name="T5" fmla="*/ 12 h 36"/>
                  <a:gd name="T6" fmla="*/ 24 w 24"/>
                  <a:gd name="T7" fmla="*/ 0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0" y="36"/>
                    </a:moveTo>
                    <a:lnTo>
                      <a:pt x="6" y="24"/>
                    </a:lnTo>
                    <a:lnTo>
                      <a:pt x="18" y="12"/>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3" name="Freeform 1359"/>
              <p:cNvSpPr>
                <a:spLocks/>
              </p:cNvSpPr>
              <p:nvPr/>
            </p:nvSpPr>
            <p:spPr bwMode="auto">
              <a:xfrm>
                <a:off x="2354" y="2285"/>
                <a:ext cx="42" cy="30"/>
              </a:xfrm>
              <a:custGeom>
                <a:avLst/>
                <a:gdLst>
                  <a:gd name="T0" fmla="*/ 42 w 42"/>
                  <a:gd name="T1" fmla="*/ 30 h 30"/>
                  <a:gd name="T2" fmla="*/ 30 w 42"/>
                  <a:gd name="T3" fmla="*/ 18 h 30"/>
                  <a:gd name="T4" fmla="*/ 12 w 42"/>
                  <a:gd name="T5" fmla="*/ 12 h 30"/>
                  <a:gd name="T6" fmla="*/ 0 w 42"/>
                  <a:gd name="T7" fmla="*/ 0 h 30"/>
                  <a:gd name="T8" fmla="*/ 0 60000 65536"/>
                  <a:gd name="T9" fmla="*/ 0 60000 65536"/>
                  <a:gd name="T10" fmla="*/ 0 60000 65536"/>
                  <a:gd name="T11" fmla="*/ 0 60000 65536"/>
                  <a:gd name="T12" fmla="*/ 0 w 42"/>
                  <a:gd name="T13" fmla="*/ 0 h 30"/>
                  <a:gd name="T14" fmla="*/ 42 w 42"/>
                  <a:gd name="T15" fmla="*/ 30 h 30"/>
                </a:gdLst>
                <a:ahLst/>
                <a:cxnLst>
                  <a:cxn ang="T8">
                    <a:pos x="T0" y="T1"/>
                  </a:cxn>
                  <a:cxn ang="T9">
                    <a:pos x="T2" y="T3"/>
                  </a:cxn>
                  <a:cxn ang="T10">
                    <a:pos x="T4" y="T5"/>
                  </a:cxn>
                  <a:cxn ang="T11">
                    <a:pos x="T6" y="T7"/>
                  </a:cxn>
                </a:cxnLst>
                <a:rect l="T12" t="T13" r="T14" b="T15"/>
                <a:pathLst>
                  <a:path w="42" h="30">
                    <a:moveTo>
                      <a:pt x="42" y="30"/>
                    </a:moveTo>
                    <a:lnTo>
                      <a:pt x="30" y="18"/>
                    </a:lnTo>
                    <a:lnTo>
                      <a:pt x="12" y="12"/>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4" name="Freeform 1360"/>
              <p:cNvSpPr>
                <a:spLocks/>
              </p:cNvSpPr>
              <p:nvPr/>
            </p:nvSpPr>
            <p:spPr bwMode="auto">
              <a:xfrm>
                <a:off x="2354" y="2249"/>
                <a:ext cx="24" cy="36"/>
              </a:xfrm>
              <a:custGeom>
                <a:avLst/>
                <a:gdLst>
                  <a:gd name="T0" fmla="*/ 0 w 24"/>
                  <a:gd name="T1" fmla="*/ 36 h 36"/>
                  <a:gd name="T2" fmla="*/ 6 w 24"/>
                  <a:gd name="T3" fmla="*/ 24 h 36"/>
                  <a:gd name="T4" fmla="*/ 18 w 24"/>
                  <a:gd name="T5" fmla="*/ 12 h 36"/>
                  <a:gd name="T6" fmla="*/ 24 w 24"/>
                  <a:gd name="T7" fmla="*/ 0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0" y="36"/>
                    </a:moveTo>
                    <a:lnTo>
                      <a:pt x="6" y="24"/>
                    </a:lnTo>
                    <a:lnTo>
                      <a:pt x="18" y="12"/>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5" name="Freeform 1361"/>
              <p:cNvSpPr>
                <a:spLocks/>
              </p:cNvSpPr>
              <p:nvPr/>
            </p:nvSpPr>
            <p:spPr bwMode="auto">
              <a:xfrm>
                <a:off x="2336" y="2225"/>
                <a:ext cx="42" cy="24"/>
              </a:xfrm>
              <a:custGeom>
                <a:avLst/>
                <a:gdLst>
                  <a:gd name="T0" fmla="*/ 42 w 42"/>
                  <a:gd name="T1" fmla="*/ 24 h 24"/>
                  <a:gd name="T2" fmla="*/ 30 w 42"/>
                  <a:gd name="T3" fmla="*/ 12 h 24"/>
                  <a:gd name="T4" fmla="*/ 12 w 42"/>
                  <a:gd name="T5" fmla="*/ 6 h 24"/>
                  <a:gd name="T6" fmla="*/ 0 w 42"/>
                  <a:gd name="T7" fmla="*/ 0 h 24"/>
                  <a:gd name="T8" fmla="*/ 0 60000 65536"/>
                  <a:gd name="T9" fmla="*/ 0 60000 65536"/>
                  <a:gd name="T10" fmla="*/ 0 60000 65536"/>
                  <a:gd name="T11" fmla="*/ 0 60000 65536"/>
                  <a:gd name="T12" fmla="*/ 0 w 42"/>
                  <a:gd name="T13" fmla="*/ 0 h 24"/>
                  <a:gd name="T14" fmla="*/ 42 w 42"/>
                  <a:gd name="T15" fmla="*/ 24 h 24"/>
                </a:gdLst>
                <a:ahLst/>
                <a:cxnLst>
                  <a:cxn ang="T8">
                    <a:pos x="T0" y="T1"/>
                  </a:cxn>
                  <a:cxn ang="T9">
                    <a:pos x="T2" y="T3"/>
                  </a:cxn>
                  <a:cxn ang="T10">
                    <a:pos x="T4" y="T5"/>
                  </a:cxn>
                  <a:cxn ang="T11">
                    <a:pos x="T6" y="T7"/>
                  </a:cxn>
                </a:cxnLst>
                <a:rect l="T12" t="T13" r="T14" b="T15"/>
                <a:pathLst>
                  <a:path w="42" h="24">
                    <a:moveTo>
                      <a:pt x="42" y="24"/>
                    </a:moveTo>
                    <a:lnTo>
                      <a:pt x="30" y="12"/>
                    </a:lnTo>
                    <a:lnTo>
                      <a:pt x="12" y="6"/>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6" name="Freeform 1362"/>
              <p:cNvSpPr>
                <a:spLocks/>
              </p:cNvSpPr>
              <p:nvPr/>
            </p:nvSpPr>
            <p:spPr bwMode="auto">
              <a:xfrm>
                <a:off x="2336" y="2183"/>
                <a:ext cx="24" cy="42"/>
              </a:xfrm>
              <a:custGeom>
                <a:avLst/>
                <a:gdLst>
                  <a:gd name="T0" fmla="*/ 0 w 24"/>
                  <a:gd name="T1" fmla="*/ 42 h 42"/>
                  <a:gd name="T2" fmla="*/ 6 w 24"/>
                  <a:gd name="T3" fmla="*/ 24 h 42"/>
                  <a:gd name="T4" fmla="*/ 18 w 24"/>
                  <a:gd name="T5" fmla="*/ 12 h 42"/>
                  <a:gd name="T6" fmla="*/ 24 w 24"/>
                  <a:gd name="T7" fmla="*/ 0 h 42"/>
                  <a:gd name="T8" fmla="*/ 0 60000 65536"/>
                  <a:gd name="T9" fmla="*/ 0 60000 65536"/>
                  <a:gd name="T10" fmla="*/ 0 60000 65536"/>
                  <a:gd name="T11" fmla="*/ 0 60000 65536"/>
                  <a:gd name="T12" fmla="*/ 0 w 24"/>
                  <a:gd name="T13" fmla="*/ 0 h 42"/>
                  <a:gd name="T14" fmla="*/ 24 w 24"/>
                  <a:gd name="T15" fmla="*/ 42 h 42"/>
                </a:gdLst>
                <a:ahLst/>
                <a:cxnLst>
                  <a:cxn ang="T8">
                    <a:pos x="T0" y="T1"/>
                  </a:cxn>
                  <a:cxn ang="T9">
                    <a:pos x="T2" y="T3"/>
                  </a:cxn>
                  <a:cxn ang="T10">
                    <a:pos x="T4" y="T5"/>
                  </a:cxn>
                  <a:cxn ang="T11">
                    <a:pos x="T6" y="T7"/>
                  </a:cxn>
                </a:cxnLst>
                <a:rect l="T12" t="T13" r="T14" b="T15"/>
                <a:pathLst>
                  <a:path w="24" h="42">
                    <a:moveTo>
                      <a:pt x="0" y="42"/>
                    </a:moveTo>
                    <a:lnTo>
                      <a:pt x="6" y="24"/>
                    </a:lnTo>
                    <a:lnTo>
                      <a:pt x="18" y="12"/>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7" name="Freeform 1363"/>
              <p:cNvSpPr>
                <a:spLocks/>
              </p:cNvSpPr>
              <p:nvPr/>
            </p:nvSpPr>
            <p:spPr bwMode="auto">
              <a:xfrm>
                <a:off x="2312" y="2147"/>
                <a:ext cx="48" cy="36"/>
              </a:xfrm>
              <a:custGeom>
                <a:avLst/>
                <a:gdLst>
                  <a:gd name="T0" fmla="*/ 48 w 48"/>
                  <a:gd name="T1" fmla="*/ 36 h 36"/>
                  <a:gd name="T2" fmla="*/ 30 w 48"/>
                  <a:gd name="T3" fmla="*/ 24 h 36"/>
                  <a:gd name="T4" fmla="*/ 12 w 48"/>
                  <a:gd name="T5" fmla="*/ 12 h 36"/>
                  <a:gd name="T6" fmla="*/ 0 w 48"/>
                  <a:gd name="T7" fmla="*/ 0 h 36"/>
                  <a:gd name="T8" fmla="*/ 0 60000 65536"/>
                  <a:gd name="T9" fmla="*/ 0 60000 65536"/>
                  <a:gd name="T10" fmla="*/ 0 60000 65536"/>
                  <a:gd name="T11" fmla="*/ 0 60000 65536"/>
                  <a:gd name="T12" fmla="*/ 0 w 48"/>
                  <a:gd name="T13" fmla="*/ 0 h 36"/>
                  <a:gd name="T14" fmla="*/ 48 w 48"/>
                  <a:gd name="T15" fmla="*/ 36 h 36"/>
                </a:gdLst>
                <a:ahLst/>
                <a:cxnLst>
                  <a:cxn ang="T8">
                    <a:pos x="T0" y="T1"/>
                  </a:cxn>
                  <a:cxn ang="T9">
                    <a:pos x="T2" y="T3"/>
                  </a:cxn>
                  <a:cxn ang="T10">
                    <a:pos x="T4" y="T5"/>
                  </a:cxn>
                  <a:cxn ang="T11">
                    <a:pos x="T6" y="T7"/>
                  </a:cxn>
                </a:cxnLst>
                <a:rect l="T12" t="T13" r="T14" b="T15"/>
                <a:pathLst>
                  <a:path w="48" h="36">
                    <a:moveTo>
                      <a:pt x="48" y="36"/>
                    </a:moveTo>
                    <a:lnTo>
                      <a:pt x="30" y="24"/>
                    </a:lnTo>
                    <a:lnTo>
                      <a:pt x="12" y="12"/>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8" name="Freeform 1364"/>
              <p:cNvSpPr>
                <a:spLocks/>
              </p:cNvSpPr>
              <p:nvPr/>
            </p:nvSpPr>
            <p:spPr bwMode="auto">
              <a:xfrm>
                <a:off x="2312" y="2111"/>
                <a:ext cx="24" cy="36"/>
              </a:xfrm>
              <a:custGeom>
                <a:avLst/>
                <a:gdLst>
                  <a:gd name="T0" fmla="*/ 0 w 24"/>
                  <a:gd name="T1" fmla="*/ 36 h 36"/>
                  <a:gd name="T2" fmla="*/ 6 w 24"/>
                  <a:gd name="T3" fmla="*/ 24 h 36"/>
                  <a:gd name="T4" fmla="*/ 18 w 24"/>
                  <a:gd name="T5" fmla="*/ 6 h 36"/>
                  <a:gd name="T6" fmla="*/ 24 w 24"/>
                  <a:gd name="T7" fmla="*/ 0 h 36"/>
                  <a:gd name="T8" fmla="*/ 0 60000 65536"/>
                  <a:gd name="T9" fmla="*/ 0 60000 65536"/>
                  <a:gd name="T10" fmla="*/ 0 60000 65536"/>
                  <a:gd name="T11" fmla="*/ 0 60000 65536"/>
                  <a:gd name="T12" fmla="*/ 0 w 24"/>
                  <a:gd name="T13" fmla="*/ 0 h 36"/>
                  <a:gd name="T14" fmla="*/ 24 w 24"/>
                  <a:gd name="T15" fmla="*/ 36 h 36"/>
                </a:gdLst>
                <a:ahLst/>
                <a:cxnLst>
                  <a:cxn ang="T8">
                    <a:pos x="T0" y="T1"/>
                  </a:cxn>
                  <a:cxn ang="T9">
                    <a:pos x="T2" y="T3"/>
                  </a:cxn>
                  <a:cxn ang="T10">
                    <a:pos x="T4" y="T5"/>
                  </a:cxn>
                  <a:cxn ang="T11">
                    <a:pos x="T6" y="T7"/>
                  </a:cxn>
                </a:cxnLst>
                <a:rect l="T12" t="T13" r="T14" b="T15"/>
                <a:pathLst>
                  <a:path w="24" h="36">
                    <a:moveTo>
                      <a:pt x="0" y="36"/>
                    </a:moveTo>
                    <a:lnTo>
                      <a:pt x="6" y="24"/>
                    </a:lnTo>
                    <a:lnTo>
                      <a:pt x="18" y="6"/>
                    </a:lnTo>
                    <a:lnTo>
                      <a:pt x="24"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29" name="Freeform 1365"/>
              <p:cNvSpPr>
                <a:spLocks/>
              </p:cNvSpPr>
              <p:nvPr/>
            </p:nvSpPr>
            <p:spPr bwMode="auto">
              <a:xfrm>
                <a:off x="2666" y="215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12"/>
                    </a:lnTo>
                    <a:lnTo>
                      <a:pt x="6"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0" name="Freeform 1366"/>
              <p:cNvSpPr>
                <a:spLocks/>
              </p:cNvSpPr>
              <p:nvPr/>
            </p:nvSpPr>
            <p:spPr bwMode="auto">
              <a:xfrm>
                <a:off x="2666" y="215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12"/>
                    </a:lnTo>
                    <a:lnTo>
                      <a:pt x="6"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1" name="Freeform 1367"/>
              <p:cNvSpPr>
                <a:spLocks/>
              </p:cNvSpPr>
              <p:nvPr/>
            </p:nvSpPr>
            <p:spPr bwMode="auto">
              <a:xfrm>
                <a:off x="2726" y="2117"/>
                <a:ext cx="24" cy="18"/>
              </a:xfrm>
              <a:custGeom>
                <a:avLst/>
                <a:gdLst>
                  <a:gd name="T0" fmla="*/ 24 w 24"/>
                  <a:gd name="T1" fmla="*/ 6 h 18"/>
                  <a:gd name="T2" fmla="*/ 24 w 24"/>
                  <a:gd name="T3" fmla="*/ 0 h 18"/>
                  <a:gd name="T4" fmla="*/ 18 w 24"/>
                  <a:gd name="T5" fmla="*/ 0 h 18"/>
                  <a:gd name="T6" fmla="*/ 12 w 24"/>
                  <a:gd name="T7" fmla="*/ 0 h 18"/>
                  <a:gd name="T8" fmla="*/ 12 w 24"/>
                  <a:gd name="T9" fmla="*/ 0 h 18"/>
                  <a:gd name="T10" fmla="*/ 6 w 24"/>
                  <a:gd name="T11" fmla="*/ 0 h 18"/>
                  <a:gd name="T12" fmla="*/ 6 w 24"/>
                  <a:gd name="T13" fmla="*/ 0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24" y="0"/>
                    </a:lnTo>
                    <a:lnTo>
                      <a:pt x="18" y="0"/>
                    </a:lnTo>
                    <a:lnTo>
                      <a:pt x="12" y="0"/>
                    </a:lnTo>
                    <a:lnTo>
                      <a:pt x="6" y="0"/>
                    </a:lnTo>
                    <a:lnTo>
                      <a:pt x="0" y="6"/>
                    </a:lnTo>
                    <a:lnTo>
                      <a:pt x="6" y="12"/>
                    </a:lnTo>
                    <a:lnTo>
                      <a:pt x="6" y="18"/>
                    </a:lnTo>
                    <a:lnTo>
                      <a:pt x="12" y="18"/>
                    </a:lnTo>
                    <a:lnTo>
                      <a:pt x="18" y="18"/>
                    </a:lnTo>
                    <a:lnTo>
                      <a:pt x="24"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2" name="Freeform 1368"/>
              <p:cNvSpPr>
                <a:spLocks/>
              </p:cNvSpPr>
              <p:nvPr/>
            </p:nvSpPr>
            <p:spPr bwMode="auto">
              <a:xfrm>
                <a:off x="2726" y="2117"/>
                <a:ext cx="24" cy="18"/>
              </a:xfrm>
              <a:custGeom>
                <a:avLst/>
                <a:gdLst>
                  <a:gd name="T0" fmla="*/ 24 w 24"/>
                  <a:gd name="T1" fmla="*/ 6 h 18"/>
                  <a:gd name="T2" fmla="*/ 24 w 24"/>
                  <a:gd name="T3" fmla="*/ 0 h 18"/>
                  <a:gd name="T4" fmla="*/ 18 w 24"/>
                  <a:gd name="T5" fmla="*/ 0 h 18"/>
                  <a:gd name="T6" fmla="*/ 12 w 24"/>
                  <a:gd name="T7" fmla="*/ 0 h 18"/>
                  <a:gd name="T8" fmla="*/ 12 w 24"/>
                  <a:gd name="T9" fmla="*/ 0 h 18"/>
                  <a:gd name="T10" fmla="*/ 6 w 24"/>
                  <a:gd name="T11" fmla="*/ 0 h 18"/>
                  <a:gd name="T12" fmla="*/ 6 w 24"/>
                  <a:gd name="T13" fmla="*/ 0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24" y="0"/>
                    </a:lnTo>
                    <a:lnTo>
                      <a:pt x="18" y="0"/>
                    </a:lnTo>
                    <a:lnTo>
                      <a:pt x="12" y="0"/>
                    </a:lnTo>
                    <a:lnTo>
                      <a:pt x="6" y="0"/>
                    </a:lnTo>
                    <a:lnTo>
                      <a:pt x="0" y="6"/>
                    </a:lnTo>
                    <a:lnTo>
                      <a:pt x="6" y="12"/>
                    </a:lnTo>
                    <a:lnTo>
                      <a:pt x="6" y="18"/>
                    </a:lnTo>
                    <a:lnTo>
                      <a:pt x="12" y="18"/>
                    </a:lnTo>
                    <a:lnTo>
                      <a:pt x="18" y="18"/>
                    </a:lnTo>
                    <a:lnTo>
                      <a:pt x="24"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3" name="Freeform 1369"/>
              <p:cNvSpPr>
                <a:spLocks/>
              </p:cNvSpPr>
              <p:nvPr/>
            </p:nvSpPr>
            <p:spPr bwMode="auto">
              <a:xfrm>
                <a:off x="2750" y="2105"/>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4" name="Freeform 1370"/>
              <p:cNvSpPr>
                <a:spLocks/>
              </p:cNvSpPr>
              <p:nvPr/>
            </p:nvSpPr>
            <p:spPr bwMode="auto">
              <a:xfrm>
                <a:off x="2750" y="2105"/>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5" name="Freeform 1371"/>
              <p:cNvSpPr>
                <a:spLocks/>
              </p:cNvSpPr>
              <p:nvPr/>
            </p:nvSpPr>
            <p:spPr bwMode="auto">
              <a:xfrm>
                <a:off x="2768" y="2099"/>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6" y="6"/>
                    </a:lnTo>
                    <a:lnTo>
                      <a:pt x="0" y="12"/>
                    </a:lnTo>
                    <a:lnTo>
                      <a:pt x="6" y="18"/>
                    </a:lnTo>
                    <a:lnTo>
                      <a:pt x="12" y="24"/>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6" name="Freeform 1372"/>
              <p:cNvSpPr>
                <a:spLocks/>
              </p:cNvSpPr>
              <p:nvPr/>
            </p:nvSpPr>
            <p:spPr bwMode="auto">
              <a:xfrm>
                <a:off x="2768" y="2099"/>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6" y="6"/>
                    </a:lnTo>
                    <a:lnTo>
                      <a:pt x="0" y="12"/>
                    </a:lnTo>
                    <a:lnTo>
                      <a:pt x="6" y="18"/>
                    </a:lnTo>
                    <a:lnTo>
                      <a:pt x="12" y="24"/>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7" name="Freeform 1373"/>
              <p:cNvSpPr>
                <a:spLocks/>
              </p:cNvSpPr>
              <p:nvPr/>
            </p:nvSpPr>
            <p:spPr bwMode="auto">
              <a:xfrm>
                <a:off x="2792" y="2093"/>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8" name="Freeform 1374"/>
              <p:cNvSpPr>
                <a:spLocks/>
              </p:cNvSpPr>
              <p:nvPr/>
            </p:nvSpPr>
            <p:spPr bwMode="auto">
              <a:xfrm>
                <a:off x="2792" y="2093"/>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39" name="Freeform 1375"/>
              <p:cNvSpPr>
                <a:spLocks/>
              </p:cNvSpPr>
              <p:nvPr/>
            </p:nvSpPr>
            <p:spPr bwMode="auto">
              <a:xfrm>
                <a:off x="2816" y="2087"/>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0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0" y="18"/>
                    </a:lnTo>
                    <a:lnTo>
                      <a:pt x="6" y="18"/>
                    </a:lnTo>
                    <a:lnTo>
                      <a:pt x="12" y="18"/>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0" name="Freeform 1376"/>
              <p:cNvSpPr>
                <a:spLocks/>
              </p:cNvSpPr>
              <p:nvPr/>
            </p:nvSpPr>
            <p:spPr bwMode="auto">
              <a:xfrm>
                <a:off x="2816" y="2087"/>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0 w 18"/>
                  <a:gd name="T11" fmla="*/ 0 h 18"/>
                  <a:gd name="T12" fmla="*/ 0 w 18"/>
                  <a:gd name="T13" fmla="*/ 0 h 18"/>
                  <a:gd name="T14" fmla="*/ 0 w 18"/>
                  <a:gd name="T15" fmla="*/ 6 h 18"/>
                  <a:gd name="T16" fmla="*/ 0 w 18"/>
                  <a:gd name="T17" fmla="*/ 6 h 18"/>
                  <a:gd name="T18" fmla="*/ 0 w 18"/>
                  <a:gd name="T19" fmla="*/ 12 h 18"/>
                  <a:gd name="T20" fmla="*/ 0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0" y="18"/>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1" name="Freeform 1377"/>
              <p:cNvSpPr>
                <a:spLocks/>
              </p:cNvSpPr>
              <p:nvPr/>
            </p:nvSpPr>
            <p:spPr bwMode="auto">
              <a:xfrm>
                <a:off x="2834" y="2075"/>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2" name="Freeform 1378"/>
              <p:cNvSpPr>
                <a:spLocks/>
              </p:cNvSpPr>
              <p:nvPr/>
            </p:nvSpPr>
            <p:spPr bwMode="auto">
              <a:xfrm>
                <a:off x="2834" y="2075"/>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3" name="Freeform 1379"/>
              <p:cNvSpPr>
                <a:spLocks/>
              </p:cNvSpPr>
              <p:nvPr/>
            </p:nvSpPr>
            <p:spPr bwMode="auto">
              <a:xfrm>
                <a:off x="2858" y="2069"/>
                <a:ext cx="18" cy="24"/>
              </a:xfrm>
              <a:custGeom>
                <a:avLst/>
                <a:gdLst>
                  <a:gd name="T0" fmla="*/ 18 w 18"/>
                  <a:gd name="T1" fmla="*/ 12 h 24"/>
                  <a:gd name="T2" fmla="*/ 18 w 18"/>
                  <a:gd name="T3" fmla="*/ 6 h 24"/>
                  <a:gd name="T4" fmla="*/ 12 w 18"/>
                  <a:gd name="T5" fmla="*/ 0 h 24"/>
                  <a:gd name="T6" fmla="*/ 6 w 18"/>
                  <a:gd name="T7" fmla="*/ 0 h 24"/>
                  <a:gd name="T8" fmla="*/ 6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6 w 18"/>
                  <a:gd name="T23" fmla="*/ 24 h 24"/>
                  <a:gd name="T24" fmla="*/ 6 w 18"/>
                  <a:gd name="T25" fmla="*/ 24 h 24"/>
                  <a:gd name="T26" fmla="*/ 12 w 18"/>
                  <a:gd name="T27" fmla="*/ 18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0"/>
                    </a:lnTo>
                    <a:lnTo>
                      <a:pt x="6" y="0"/>
                    </a:lnTo>
                    <a:lnTo>
                      <a:pt x="0" y="6"/>
                    </a:lnTo>
                    <a:lnTo>
                      <a:pt x="0" y="12"/>
                    </a:lnTo>
                    <a:lnTo>
                      <a:pt x="0" y="18"/>
                    </a:lnTo>
                    <a:lnTo>
                      <a:pt x="6" y="18"/>
                    </a:lnTo>
                    <a:lnTo>
                      <a:pt x="6" y="24"/>
                    </a:lnTo>
                    <a:lnTo>
                      <a:pt x="12" y="18"/>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4" name="Freeform 1380"/>
              <p:cNvSpPr>
                <a:spLocks/>
              </p:cNvSpPr>
              <p:nvPr/>
            </p:nvSpPr>
            <p:spPr bwMode="auto">
              <a:xfrm>
                <a:off x="2858" y="2069"/>
                <a:ext cx="18" cy="24"/>
              </a:xfrm>
              <a:custGeom>
                <a:avLst/>
                <a:gdLst>
                  <a:gd name="T0" fmla="*/ 18 w 18"/>
                  <a:gd name="T1" fmla="*/ 12 h 24"/>
                  <a:gd name="T2" fmla="*/ 18 w 18"/>
                  <a:gd name="T3" fmla="*/ 6 h 24"/>
                  <a:gd name="T4" fmla="*/ 12 w 18"/>
                  <a:gd name="T5" fmla="*/ 0 h 24"/>
                  <a:gd name="T6" fmla="*/ 6 w 18"/>
                  <a:gd name="T7" fmla="*/ 0 h 24"/>
                  <a:gd name="T8" fmla="*/ 6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6 w 18"/>
                  <a:gd name="T23" fmla="*/ 24 h 24"/>
                  <a:gd name="T24" fmla="*/ 6 w 18"/>
                  <a:gd name="T25" fmla="*/ 24 h 24"/>
                  <a:gd name="T26" fmla="*/ 12 w 18"/>
                  <a:gd name="T27" fmla="*/ 18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0"/>
                    </a:lnTo>
                    <a:lnTo>
                      <a:pt x="6" y="0"/>
                    </a:lnTo>
                    <a:lnTo>
                      <a:pt x="0" y="6"/>
                    </a:lnTo>
                    <a:lnTo>
                      <a:pt x="0" y="12"/>
                    </a:lnTo>
                    <a:lnTo>
                      <a:pt x="0" y="18"/>
                    </a:lnTo>
                    <a:lnTo>
                      <a:pt x="6" y="18"/>
                    </a:lnTo>
                    <a:lnTo>
                      <a:pt x="6" y="24"/>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5" name="Freeform 1381"/>
              <p:cNvSpPr>
                <a:spLocks/>
              </p:cNvSpPr>
              <p:nvPr/>
            </p:nvSpPr>
            <p:spPr bwMode="auto">
              <a:xfrm>
                <a:off x="2876" y="206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6" name="Freeform 1382"/>
              <p:cNvSpPr>
                <a:spLocks/>
              </p:cNvSpPr>
              <p:nvPr/>
            </p:nvSpPr>
            <p:spPr bwMode="auto">
              <a:xfrm>
                <a:off x="2876" y="206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7" name="Freeform 1383"/>
              <p:cNvSpPr>
                <a:spLocks/>
              </p:cNvSpPr>
              <p:nvPr/>
            </p:nvSpPr>
            <p:spPr bwMode="auto">
              <a:xfrm>
                <a:off x="2900" y="20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6"/>
                    </a:lnTo>
                    <a:lnTo>
                      <a:pt x="0" y="12"/>
                    </a:lnTo>
                    <a:lnTo>
                      <a:pt x="6" y="18"/>
                    </a:lnTo>
                    <a:lnTo>
                      <a:pt x="12" y="18"/>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8" name="Freeform 1384"/>
              <p:cNvSpPr>
                <a:spLocks/>
              </p:cNvSpPr>
              <p:nvPr/>
            </p:nvSpPr>
            <p:spPr bwMode="auto">
              <a:xfrm>
                <a:off x="2900" y="2057"/>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49" name="Freeform 1385"/>
              <p:cNvSpPr>
                <a:spLocks/>
              </p:cNvSpPr>
              <p:nvPr/>
            </p:nvSpPr>
            <p:spPr bwMode="auto">
              <a:xfrm>
                <a:off x="2918" y="2051"/>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0" name="Freeform 1386"/>
              <p:cNvSpPr>
                <a:spLocks/>
              </p:cNvSpPr>
              <p:nvPr/>
            </p:nvSpPr>
            <p:spPr bwMode="auto">
              <a:xfrm>
                <a:off x="2918" y="2051"/>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1" name="Freeform 1387"/>
              <p:cNvSpPr>
                <a:spLocks/>
              </p:cNvSpPr>
              <p:nvPr/>
            </p:nvSpPr>
            <p:spPr bwMode="auto">
              <a:xfrm>
                <a:off x="2942" y="205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6"/>
                    </a:lnTo>
                    <a:lnTo>
                      <a:pt x="0" y="12"/>
                    </a:lnTo>
                    <a:lnTo>
                      <a:pt x="6" y="18"/>
                    </a:lnTo>
                    <a:lnTo>
                      <a:pt x="12"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2" name="Freeform 1388"/>
              <p:cNvSpPr>
                <a:spLocks/>
              </p:cNvSpPr>
              <p:nvPr/>
            </p:nvSpPr>
            <p:spPr bwMode="auto">
              <a:xfrm>
                <a:off x="2942" y="2051"/>
                <a:ext cx="18" cy="18"/>
              </a:xfrm>
              <a:custGeom>
                <a:avLst/>
                <a:gdLst>
                  <a:gd name="T0" fmla="*/ 18 w 18"/>
                  <a:gd name="T1" fmla="*/ 12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12 h 18"/>
                  <a:gd name="T16" fmla="*/ 0 w 18"/>
                  <a:gd name="T17" fmla="*/ 12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6"/>
                    </a:lnTo>
                    <a:lnTo>
                      <a:pt x="0" y="12"/>
                    </a:lnTo>
                    <a:lnTo>
                      <a:pt x="6" y="18"/>
                    </a:lnTo>
                    <a:lnTo>
                      <a:pt x="12"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3" name="Freeform 1389"/>
              <p:cNvSpPr>
                <a:spLocks/>
              </p:cNvSpPr>
              <p:nvPr/>
            </p:nvSpPr>
            <p:spPr bwMode="auto">
              <a:xfrm>
                <a:off x="2960" y="2039"/>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4" name="Freeform 1390"/>
              <p:cNvSpPr>
                <a:spLocks/>
              </p:cNvSpPr>
              <p:nvPr/>
            </p:nvSpPr>
            <p:spPr bwMode="auto">
              <a:xfrm>
                <a:off x="2960" y="2039"/>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5" name="Freeform 1391"/>
              <p:cNvSpPr>
                <a:spLocks/>
              </p:cNvSpPr>
              <p:nvPr/>
            </p:nvSpPr>
            <p:spPr bwMode="auto">
              <a:xfrm>
                <a:off x="2978" y="2027"/>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6" y="6"/>
                    </a:lnTo>
                    <a:lnTo>
                      <a:pt x="0" y="12"/>
                    </a:lnTo>
                    <a:lnTo>
                      <a:pt x="6"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6" name="Freeform 1392"/>
              <p:cNvSpPr>
                <a:spLocks/>
              </p:cNvSpPr>
              <p:nvPr/>
            </p:nvSpPr>
            <p:spPr bwMode="auto">
              <a:xfrm>
                <a:off x="2978" y="2027"/>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6" y="6"/>
                    </a:lnTo>
                    <a:lnTo>
                      <a:pt x="0" y="12"/>
                    </a:lnTo>
                    <a:lnTo>
                      <a:pt x="6"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7" name="Freeform 1393"/>
              <p:cNvSpPr>
                <a:spLocks/>
              </p:cNvSpPr>
              <p:nvPr/>
            </p:nvSpPr>
            <p:spPr bwMode="auto">
              <a:xfrm>
                <a:off x="2990" y="200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12"/>
                    </a:lnTo>
                    <a:lnTo>
                      <a:pt x="6"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8" name="Freeform 1394"/>
              <p:cNvSpPr>
                <a:spLocks/>
              </p:cNvSpPr>
              <p:nvPr/>
            </p:nvSpPr>
            <p:spPr bwMode="auto">
              <a:xfrm>
                <a:off x="2990" y="200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6 w 24"/>
                  <a:gd name="T13" fmla="*/ 6 h 24"/>
                  <a:gd name="T14" fmla="*/ 0 w 24"/>
                  <a:gd name="T15" fmla="*/ 12 h 24"/>
                  <a:gd name="T16" fmla="*/ 0 w 24"/>
                  <a:gd name="T17" fmla="*/ 12 h 24"/>
                  <a:gd name="T18" fmla="*/ 6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12"/>
                    </a:lnTo>
                    <a:lnTo>
                      <a:pt x="6"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59" name="Freeform 1395"/>
              <p:cNvSpPr>
                <a:spLocks/>
              </p:cNvSpPr>
              <p:nvPr/>
            </p:nvSpPr>
            <p:spPr bwMode="auto">
              <a:xfrm>
                <a:off x="3002" y="1991"/>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0" name="Freeform 1396"/>
              <p:cNvSpPr>
                <a:spLocks/>
              </p:cNvSpPr>
              <p:nvPr/>
            </p:nvSpPr>
            <p:spPr bwMode="auto">
              <a:xfrm>
                <a:off x="3002" y="1991"/>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1" name="Freeform 1397"/>
              <p:cNvSpPr>
                <a:spLocks/>
              </p:cNvSpPr>
              <p:nvPr/>
            </p:nvSpPr>
            <p:spPr bwMode="auto">
              <a:xfrm>
                <a:off x="3008" y="1973"/>
                <a:ext cx="18" cy="24"/>
              </a:xfrm>
              <a:custGeom>
                <a:avLst/>
                <a:gdLst>
                  <a:gd name="T0" fmla="*/ 18 w 18"/>
                  <a:gd name="T1" fmla="*/ 12 h 24"/>
                  <a:gd name="T2" fmla="*/ 18 w 18"/>
                  <a:gd name="T3" fmla="*/ 6 h 24"/>
                  <a:gd name="T4" fmla="*/ 12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2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6"/>
                    </a:lnTo>
                    <a:lnTo>
                      <a:pt x="12" y="0"/>
                    </a:lnTo>
                    <a:lnTo>
                      <a:pt x="6" y="6"/>
                    </a:lnTo>
                    <a:lnTo>
                      <a:pt x="0" y="6"/>
                    </a:lnTo>
                    <a:lnTo>
                      <a:pt x="0" y="12"/>
                    </a:lnTo>
                    <a:lnTo>
                      <a:pt x="0" y="18"/>
                    </a:lnTo>
                    <a:lnTo>
                      <a:pt x="6" y="24"/>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2" name="Freeform 1398"/>
              <p:cNvSpPr>
                <a:spLocks/>
              </p:cNvSpPr>
              <p:nvPr/>
            </p:nvSpPr>
            <p:spPr bwMode="auto">
              <a:xfrm>
                <a:off x="3008" y="1973"/>
                <a:ext cx="18" cy="24"/>
              </a:xfrm>
              <a:custGeom>
                <a:avLst/>
                <a:gdLst>
                  <a:gd name="T0" fmla="*/ 18 w 18"/>
                  <a:gd name="T1" fmla="*/ 12 h 24"/>
                  <a:gd name="T2" fmla="*/ 18 w 18"/>
                  <a:gd name="T3" fmla="*/ 6 h 24"/>
                  <a:gd name="T4" fmla="*/ 12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2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6"/>
                    </a:lnTo>
                    <a:lnTo>
                      <a:pt x="12" y="0"/>
                    </a:lnTo>
                    <a:lnTo>
                      <a:pt x="6" y="6"/>
                    </a:lnTo>
                    <a:lnTo>
                      <a:pt x="0" y="6"/>
                    </a:lnTo>
                    <a:lnTo>
                      <a:pt x="0" y="12"/>
                    </a:lnTo>
                    <a:lnTo>
                      <a:pt x="0" y="18"/>
                    </a:lnTo>
                    <a:lnTo>
                      <a:pt x="6" y="24"/>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3" name="Freeform 1399"/>
              <p:cNvSpPr>
                <a:spLocks/>
              </p:cNvSpPr>
              <p:nvPr/>
            </p:nvSpPr>
            <p:spPr bwMode="auto">
              <a:xfrm>
                <a:off x="3002" y="1955"/>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24" y="6"/>
                    </a:lnTo>
                    <a:lnTo>
                      <a:pt x="18" y="0"/>
                    </a:lnTo>
                    <a:lnTo>
                      <a:pt x="12" y="0"/>
                    </a:lnTo>
                    <a:lnTo>
                      <a:pt x="6" y="0"/>
                    </a:lnTo>
                    <a:lnTo>
                      <a:pt x="6" y="6"/>
                    </a:lnTo>
                    <a:lnTo>
                      <a:pt x="0" y="6"/>
                    </a:lnTo>
                    <a:lnTo>
                      <a:pt x="6" y="12"/>
                    </a:lnTo>
                    <a:lnTo>
                      <a:pt x="6" y="18"/>
                    </a:lnTo>
                    <a:lnTo>
                      <a:pt x="12" y="18"/>
                    </a:lnTo>
                    <a:lnTo>
                      <a:pt x="18" y="18"/>
                    </a:lnTo>
                    <a:lnTo>
                      <a:pt x="24"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4" name="Freeform 1400"/>
              <p:cNvSpPr>
                <a:spLocks/>
              </p:cNvSpPr>
              <p:nvPr/>
            </p:nvSpPr>
            <p:spPr bwMode="auto">
              <a:xfrm>
                <a:off x="3002" y="1955"/>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24" y="6"/>
                    </a:lnTo>
                    <a:lnTo>
                      <a:pt x="18" y="0"/>
                    </a:lnTo>
                    <a:lnTo>
                      <a:pt x="12" y="0"/>
                    </a:lnTo>
                    <a:lnTo>
                      <a:pt x="6" y="0"/>
                    </a:lnTo>
                    <a:lnTo>
                      <a:pt x="6" y="6"/>
                    </a:lnTo>
                    <a:lnTo>
                      <a:pt x="0" y="6"/>
                    </a:lnTo>
                    <a:lnTo>
                      <a:pt x="6" y="12"/>
                    </a:lnTo>
                    <a:lnTo>
                      <a:pt x="6" y="18"/>
                    </a:lnTo>
                    <a:lnTo>
                      <a:pt x="12" y="18"/>
                    </a:lnTo>
                    <a:lnTo>
                      <a:pt x="18" y="18"/>
                    </a:lnTo>
                    <a:lnTo>
                      <a:pt x="24"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5" name="Freeform 1401"/>
              <p:cNvSpPr>
                <a:spLocks/>
              </p:cNvSpPr>
              <p:nvPr/>
            </p:nvSpPr>
            <p:spPr bwMode="auto">
              <a:xfrm>
                <a:off x="2996" y="1937"/>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6" name="Freeform 1402"/>
              <p:cNvSpPr>
                <a:spLocks/>
              </p:cNvSpPr>
              <p:nvPr/>
            </p:nvSpPr>
            <p:spPr bwMode="auto">
              <a:xfrm>
                <a:off x="2996" y="1937"/>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7" name="Freeform 1403"/>
              <p:cNvSpPr>
                <a:spLocks/>
              </p:cNvSpPr>
              <p:nvPr/>
            </p:nvSpPr>
            <p:spPr bwMode="auto">
              <a:xfrm>
                <a:off x="2984" y="1919"/>
                <a:ext cx="18" cy="24"/>
              </a:xfrm>
              <a:custGeom>
                <a:avLst/>
                <a:gdLst>
                  <a:gd name="T0" fmla="*/ 18 w 18"/>
                  <a:gd name="T1" fmla="*/ 12 h 24"/>
                  <a:gd name="T2" fmla="*/ 18 w 18"/>
                  <a:gd name="T3" fmla="*/ 6 h 24"/>
                  <a:gd name="T4" fmla="*/ 12 w 18"/>
                  <a:gd name="T5" fmla="*/ 0 h 24"/>
                  <a:gd name="T6" fmla="*/ 6 w 18"/>
                  <a:gd name="T7" fmla="*/ 0 h 24"/>
                  <a:gd name="T8" fmla="*/ 6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6 w 18"/>
                  <a:gd name="T23" fmla="*/ 24 h 24"/>
                  <a:gd name="T24" fmla="*/ 6 w 18"/>
                  <a:gd name="T25" fmla="*/ 24 h 24"/>
                  <a:gd name="T26" fmla="*/ 12 w 18"/>
                  <a:gd name="T27" fmla="*/ 18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0"/>
                    </a:lnTo>
                    <a:lnTo>
                      <a:pt x="6" y="0"/>
                    </a:lnTo>
                    <a:lnTo>
                      <a:pt x="0" y="6"/>
                    </a:lnTo>
                    <a:lnTo>
                      <a:pt x="0" y="12"/>
                    </a:lnTo>
                    <a:lnTo>
                      <a:pt x="0" y="18"/>
                    </a:lnTo>
                    <a:lnTo>
                      <a:pt x="6" y="18"/>
                    </a:lnTo>
                    <a:lnTo>
                      <a:pt x="6" y="24"/>
                    </a:lnTo>
                    <a:lnTo>
                      <a:pt x="12" y="18"/>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8" name="Freeform 1404"/>
              <p:cNvSpPr>
                <a:spLocks/>
              </p:cNvSpPr>
              <p:nvPr/>
            </p:nvSpPr>
            <p:spPr bwMode="auto">
              <a:xfrm>
                <a:off x="2984" y="1919"/>
                <a:ext cx="18" cy="24"/>
              </a:xfrm>
              <a:custGeom>
                <a:avLst/>
                <a:gdLst>
                  <a:gd name="T0" fmla="*/ 18 w 18"/>
                  <a:gd name="T1" fmla="*/ 12 h 24"/>
                  <a:gd name="T2" fmla="*/ 18 w 18"/>
                  <a:gd name="T3" fmla="*/ 6 h 24"/>
                  <a:gd name="T4" fmla="*/ 12 w 18"/>
                  <a:gd name="T5" fmla="*/ 0 h 24"/>
                  <a:gd name="T6" fmla="*/ 6 w 18"/>
                  <a:gd name="T7" fmla="*/ 0 h 24"/>
                  <a:gd name="T8" fmla="*/ 6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6 w 18"/>
                  <a:gd name="T23" fmla="*/ 24 h 24"/>
                  <a:gd name="T24" fmla="*/ 6 w 18"/>
                  <a:gd name="T25" fmla="*/ 24 h 24"/>
                  <a:gd name="T26" fmla="*/ 12 w 18"/>
                  <a:gd name="T27" fmla="*/ 18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0"/>
                    </a:lnTo>
                    <a:lnTo>
                      <a:pt x="6" y="0"/>
                    </a:lnTo>
                    <a:lnTo>
                      <a:pt x="0" y="6"/>
                    </a:lnTo>
                    <a:lnTo>
                      <a:pt x="0" y="12"/>
                    </a:lnTo>
                    <a:lnTo>
                      <a:pt x="0" y="18"/>
                    </a:lnTo>
                    <a:lnTo>
                      <a:pt x="6" y="18"/>
                    </a:lnTo>
                    <a:lnTo>
                      <a:pt x="6" y="24"/>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69" name="Freeform 1405"/>
              <p:cNvSpPr>
                <a:spLocks/>
              </p:cNvSpPr>
              <p:nvPr/>
            </p:nvSpPr>
            <p:spPr bwMode="auto">
              <a:xfrm>
                <a:off x="2966" y="1907"/>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6" y="6"/>
                    </a:lnTo>
                    <a:lnTo>
                      <a:pt x="0" y="12"/>
                    </a:lnTo>
                    <a:lnTo>
                      <a:pt x="6" y="18"/>
                    </a:lnTo>
                    <a:lnTo>
                      <a:pt x="12" y="24"/>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0" name="Freeform 1406"/>
              <p:cNvSpPr>
                <a:spLocks/>
              </p:cNvSpPr>
              <p:nvPr/>
            </p:nvSpPr>
            <p:spPr bwMode="auto">
              <a:xfrm>
                <a:off x="2966" y="1907"/>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6 w 24"/>
                  <a:gd name="T13" fmla="*/ 6 h 24"/>
                  <a:gd name="T14" fmla="*/ 0 w 24"/>
                  <a:gd name="T15" fmla="*/ 12 h 24"/>
                  <a:gd name="T16" fmla="*/ 0 w 24"/>
                  <a:gd name="T17" fmla="*/ 12 h 24"/>
                  <a:gd name="T18" fmla="*/ 6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6" y="6"/>
                    </a:lnTo>
                    <a:lnTo>
                      <a:pt x="0" y="12"/>
                    </a:lnTo>
                    <a:lnTo>
                      <a:pt x="6" y="18"/>
                    </a:lnTo>
                    <a:lnTo>
                      <a:pt x="12" y="24"/>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1" name="Freeform 1407"/>
              <p:cNvSpPr>
                <a:spLocks/>
              </p:cNvSpPr>
              <p:nvPr/>
            </p:nvSpPr>
            <p:spPr bwMode="auto">
              <a:xfrm>
                <a:off x="2948" y="1895"/>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2" name="Freeform 1408"/>
              <p:cNvSpPr>
                <a:spLocks/>
              </p:cNvSpPr>
              <p:nvPr/>
            </p:nvSpPr>
            <p:spPr bwMode="auto">
              <a:xfrm>
                <a:off x="2948" y="1895"/>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3" name="Freeform 1409"/>
              <p:cNvSpPr>
                <a:spLocks/>
              </p:cNvSpPr>
              <p:nvPr/>
            </p:nvSpPr>
            <p:spPr bwMode="auto">
              <a:xfrm>
                <a:off x="2690" y="2153"/>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4" name="Freeform 1410"/>
              <p:cNvSpPr>
                <a:spLocks/>
              </p:cNvSpPr>
              <p:nvPr/>
            </p:nvSpPr>
            <p:spPr bwMode="auto">
              <a:xfrm>
                <a:off x="2690" y="2153"/>
                <a:ext cx="24" cy="24"/>
              </a:xfrm>
              <a:custGeom>
                <a:avLst/>
                <a:gdLst>
                  <a:gd name="T0" fmla="*/ 24 w 24"/>
                  <a:gd name="T1" fmla="*/ 12 h 24"/>
                  <a:gd name="T2" fmla="*/ 24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0"/>
                    </a:lnTo>
                    <a:lnTo>
                      <a:pt x="12" y="0"/>
                    </a:lnTo>
                    <a:lnTo>
                      <a:pt x="6" y="0"/>
                    </a:lnTo>
                    <a:lnTo>
                      <a:pt x="0" y="6"/>
                    </a:lnTo>
                    <a:lnTo>
                      <a:pt x="0" y="12"/>
                    </a:lnTo>
                    <a:lnTo>
                      <a:pt x="0" y="18"/>
                    </a:lnTo>
                    <a:lnTo>
                      <a:pt x="6" y="18"/>
                    </a:lnTo>
                    <a:lnTo>
                      <a:pt x="12" y="24"/>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5" name="Freeform 1411"/>
              <p:cNvSpPr>
                <a:spLocks/>
              </p:cNvSpPr>
              <p:nvPr/>
            </p:nvSpPr>
            <p:spPr bwMode="auto">
              <a:xfrm>
                <a:off x="2714" y="2147"/>
                <a:ext cx="24" cy="18"/>
              </a:xfrm>
              <a:custGeom>
                <a:avLst/>
                <a:gdLst>
                  <a:gd name="T0" fmla="*/ 24 w 24"/>
                  <a:gd name="T1" fmla="*/ 6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18" y="6"/>
                    </a:lnTo>
                    <a:lnTo>
                      <a:pt x="18" y="0"/>
                    </a:lnTo>
                    <a:lnTo>
                      <a:pt x="12" y="0"/>
                    </a:lnTo>
                    <a:lnTo>
                      <a:pt x="6" y="0"/>
                    </a:lnTo>
                    <a:lnTo>
                      <a:pt x="0" y="6"/>
                    </a:lnTo>
                    <a:lnTo>
                      <a:pt x="0" y="12"/>
                    </a:lnTo>
                    <a:lnTo>
                      <a:pt x="6" y="18"/>
                    </a:lnTo>
                    <a:lnTo>
                      <a:pt x="12" y="18"/>
                    </a:lnTo>
                    <a:lnTo>
                      <a:pt x="18" y="18"/>
                    </a:lnTo>
                    <a:lnTo>
                      <a:pt x="18"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876" name="Freeform 1412"/>
              <p:cNvSpPr>
                <a:spLocks/>
              </p:cNvSpPr>
              <p:nvPr/>
            </p:nvSpPr>
            <p:spPr bwMode="auto">
              <a:xfrm>
                <a:off x="2714" y="2147"/>
                <a:ext cx="24" cy="18"/>
              </a:xfrm>
              <a:custGeom>
                <a:avLst/>
                <a:gdLst>
                  <a:gd name="T0" fmla="*/ 24 w 24"/>
                  <a:gd name="T1" fmla="*/ 6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18" y="6"/>
                    </a:lnTo>
                    <a:lnTo>
                      <a:pt x="18" y="0"/>
                    </a:lnTo>
                    <a:lnTo>
                      <a:pt x="12" y="0"/>
                    </a:lnTo>
                    <a:lnTo>
                      <a:pt x="6" y="0"/>
                    </a:lnTo>
                    <a:lnTo>
                      <a:pt x="0" y="6"/>
                    </a:lnTo>
                    <a:lnTo>
                      <a:pt x="0" y="12"/>
                    </a:lnTo>
                    <a:lnTo>
                      <a:pt x="6" y="18"/>
                    </a:lnTo>
                    <a:lnTo>
                      <a:pt x="12" y="18"/>
                    </a:lnTo>
                    <a:lnTo>
                      <a:pt x="18" y="18"/>
                    </a:lnTo>
                    <a:lnTo>
                      <a:pt x="18"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7433" name="Group 1413"/>
            <p:cNvGrpSpPr>
              <a:grpSpLocks/>
            </p:cNvGrpSpPr>
            <p:nvPr/>
          </p:nvGrpSpPr>
          <p:grpSpPr bwMode="auto">
            <a:xfrm>
              <a:off x="1280" y="1337"/>
              <a:ext cx="3240" cy="1938"/>
              <a:chOff x="1280" y="1337"/>
              <a:chExt cx="3240" cy="1938"/>
            </a:xfrm>
          </p:grpSpPr>
          <p:sp>
            <p:nvSpPr>
              <p:cNvPr id="17477" name="Freeform 1414"/>
              <p:cNvSpPr>
                <a:spLocks/>
              </p:cNvSpPr>
              <p:nvPr/>
            </p:nvSpPr>
            <p:spPr bwMode="auto">
              <a:xfrm>
                <a:off x="2738" y="2135"/>
                <a:ext cx="18" cy="24"/>
              </a:xfrm>
              <a:custGeom>
                <a:avLst/>
                <a:gdLst>
                  <a:gd name="T0" fmla="*/ 18 w 18"/>
                  <a:gd name="T1" fmla="*/ 12 h 24"/>
                  <a:gd name="T2" fmla="*/ 18 w 18"/>
                  <a:gd name="T3" fmla="*/ 6 h 24"/>
                  <a:gd name="T4" fmla="*/ 12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2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6"/>
                    </a:lnTo>
                    <a:lnTo>
                      <a:pt x="12" y="0"/>
                    </a:lnTo>
                    <a:lnTo>
                      <a:pt x="6" y="6"/>
                    </a:lnTo>
                    <a:lnTo>
                      <a:pt x="0" y="6"/>
                    </a:lnTo>
                    <a:lnTo>
                      <a:pt x="0" y="12"/>
                    </a:lnTo>
                    <a:lnTo>
                      <a:pt x="0" y="18"/>
                    </a:lnTo>
                    <a:lnTo>
                      <a:pt x="6" y="24"/>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8" name="Freeform 1415"/>
              <p:cNvSpPr>
                <a:spLocks/>
              </p:cNvSpPr>
              <p:nvPr/>
            </p:nvSpPr>
            <p:spPr bwMode="auto">
              <a:xfrm>
                <a:off x="2738" y="2135"/>
                <a:ext cx="18" cy="24"/>
              </a:xfrm>
              <a:custGeom>
                <a:avLst/>
                <a:gdLst>
                  <a:gd name="T0" fmla="*/ 18 w 18"/>
                  <a:gd name="T1" fmla="*/ 12 h 24"/>
                  <a:gd name="T2" fmla="*/ 18 w 18"/>
                  <a:gd name="T3" fmla="*/ 6 h 24"/>
                  <a:gd name="T4" fmla="*/ 12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2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6"/>
                    </a:lnTo>
                    <a:lnTo>
                      <a:pt x="12" y="0"/>
                    </a:lnTo>
                    <a:lnTo>
                      <a:pt x="6" y="6"/>
                    </a:lnTo>
                    <a:lnTo>
                      <a:pt x="0" y="6"/>
                    </a:lnTo>
                    <a:lnTo>
                      <a:pt x="0" y="12"/>
                    </a:lnTo>
                    <a:lnTo>
                      <a:pt x="0" y="18"/>
                    </a:lnTo>
                    <a:lnTo>
                      <a:pt x="6" y="24"/>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9" name="Freeform 1416"/>
              <p:cNvSpPr>
                <a:spLocks/>
              </p:cNvSpPr>
              <p:nvPr/>
            </p:nvSpPr>
            <p:spPr bwMode="auto">
              <a:xfrm>
                <a:off x="2762" y="212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12"/>
                    </a:moveTo>
                    <a:lnTo>
                      <a:pt x="18" y="6"/>
                    </a:lnTo>
                    <a:lnTo>
                      <a:pt x="12" y="0"/>
                    </a:lnTo>
                    <a:lnTo>
                      <a:pt x="6" y="0"/>
                    </a:lnTo>
                    <a:lnTo>
                      <a:pt x="0" y="0"/>
                    </a:lnTo>
                    <a:lnTo>
                      <a:pt x="0" y="6"/>
                    </a:lnTo>
                    <a:lnTo>
                      <a:pt x="0" y="12"/>
                    </a:lnTo>
                    <a:lnTo>
                      <a:pt x="0" y="18"/>
                    </a:lnTo>
                    <a:lnTo>
                      <a:pt x="6" y="18"/>
                    </a:lnTo>
                    <a:lnTo>
                      <a:pt x="12" y="18"/>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0" name="Freeform 1417"/>
              <p:cNvSpPr>
                <a:spLocks/>
              </p:cNvSpPr>
              <p:nvPr/>
            </p:nvSpPr>
            <p:spPr bwMode="auto">
              <a:xfrm>
                <a:off x="2762" y="2129"/>
                <a:ext cx="18" cy="18"/>
              </a:xfrm>
              <a:custGeom>
                <a:avLst/>
                <a:gdLst>
                  <a:gd name="T0" fmla="*/ 18 w 18"/>
                  <a:gd name="T1" fmla="*/ 12 h 18"/>
                  <a:gd name="T2" fmla="*/ 18 w 18"/>
                  <a:gd name="T3" fmla="*/ 6 h 18"/>
                  <a:gd name="T4" fmla="*/ 12 w 18"/>
                  <a:gd name="T5" fmla="*/ 0 h 18"/>
                  <a:gd name="T6" fmla="*/ 6 w 18"/>
                  <a:gd name="T7" fmla="*/ 0 h 18"/>
                  <a:gd name="T8" fmla="*/ 6 w 18"/>
                  <a:gd name="T9" fmla="*/ 0 h 18"/>
                  <a:gd name="T10" fmla="*/ 0 w 18"/>
                  <a:gd name="T11" fmla="*/ 0 h 18"/>
                  <a:gd name="T12" fmla="*/ 0 w 18"/>
                  <a:gd name="T13" fmla="*/ 6 h 18"/>
                  <a:gd name="T14" fmla="*/ 0 w 18"/>
                  <a:gd name="T15" fmla="*/ 12 h 18"/>
                  <a:gd name="T16" fmla="*/ 0 w 18"/>
                  <a:gd name="T17" fmla="*/ 12 h 18"/>
                  <a:gd name="T18" fmla="*/ 0 w 18"/>
                  <a:gd name="T19" fmla="*/ 18 h 18"/>
                  <a:gd name="T20" fmla="*/ 0 w 18"/>
                  <a:gd name="T21" fmla="*/ 18 h 18"/>
                  <a:gd name="T22" fmla="*/ 6 w 18"/>
                  <a:gd name="T23" fmla="*/ 18 h 18"/>
                  <a:gd name="T24" fmla="*/ 6 w 18"/>
                  <a:gd name="T25" fmla="*/ 18 h 18"/>
                  <a:gd name="T26" fmla="*/ 12 w 18"/>
                  <a:gd name="T27" fmla="*/ 18 h 18"/>
                  <a:gd name="T28" fmla="*/ 18 w 18"/>
                  <a:gd name="T29" fmla="*/ 18 h 18"/>
                  <a:gd name="T30" fmla="*/ 18 w 18"/>
                  <a:gd name="T31" fmla="*/ 12 h 18"/>
                  <a:gd name="T32" fmla="*/ 18 w 18"/>
                  <a:gd name="T33" fmla="*/ 12 h 18"/>
                  <a:gd name="T34" fmla="*/ 18 w 18"/>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12"/>
                    </a:moveTo>
                    <a:lnTo>
                      <a:pt x="18" y="6"/>
                    </a:lnTo>
                    <a:lnTo>
                      <a:pt x="12" y="0"/>
                    </a:lnTo>
                    <a:lnTo>
                      <a:pt x="6" y="0"/>
                    </a:lnTo>
                    <a:lnTo>
                      <a:pt x="0" y="0"/>
                    </a:lnTo>
                    <a:lnTo>
                      <a:pt x="0" y="6"/>
                    </a:lnTo>
                    <a:lnTo>
                      <a:pt x="0" y="12"/>
                    </a:lnTo>
                    <a:lnTo>
                      <a:pt x="0" y="18"/>
                    </a:lnTo>
                    <a:lnTo>
                      <a:pt x="6" y="18"/>
                    </a:lnTo>
                    <a:lnTo>
                      <a:pt x="12" y="18"/>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1" name="Freeform 1418"/>
              <p:cNvSpPr>
                <a:spLocks/>
              </p:cNvSpPr>
              <p:nvPr/>
            </p:nvSpPr>
            <p:spPr bwMode="auto">
              <a:xfrm>
                <a:off x="2780" y="2123"/>
                <a:ext cx="24" cy="18"/>
              </a:xfrm>
              <a:custGeom>
                <a:avLst/>
                <a:gdLst>
                  <a:gd name="T0" fmla="*/ 24 w 24"/>
                  <a:gd name="T1" fmla="*/ 6 h 18"/>
                  <a:gd name="T2" fmla="*/ 24 w 24"/>
                  <a:gd name="T3" fmla="*/ 0 h 18"/>
                  <a:gd name="T4" fmla="*/ 18 w 24"/>
                  <a:gd name="T5" fmla="*/ 0 h 18"/>
                  <a:gd name="T6" fmla="*/ 12 w 24"/>
                  <a:gd name="T7" fmla="*/ 0 h 18"/>
                  <a:gd name="T8" fmla="*/ 12 w 24"/>
                  <a:gd name="T9" fmla="*/ 0 h 18"/>
                  <a:gd name="T10" fmla="*/ 6 w 24"/>
                  <a:gd name="T11" fmla="*/ 0 h 18"/>
                  <a:gd name="T12" fmla="*/ 6 w 24"/>
                  <a:gd name="T13" fmla="*/ 0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24" y="0"/>
                    </a:lnTo>
                    <a:lnTo>
                      <a:pt x="18" y="0"/>
                    </a:lnTo>
                    <a:lnTo>
                      <a:pt x="12" y="0"/>
                    </a:lnTo>
                    <a:lnTo>
                      <a:pt x="6" y="0"/>
                    </a:lnTo>
                    <a:lnTo>
                      <a:pt x="0" y="6"/>
                    </a:lnTo>
                    <a:lnTo>
                      <a:pt x="6" y="12"/>
                    </a:lnTo>
                    <a:lnTo>
                      <a:pt x="6" y="18"/>
                    </a:lnTo>
                    <a:lnTo>
                      <a:pt x="12" y="18"/>
                    </a:lnTo>
                    <a:lnTo>
                      <a:pt x="18" y="18"/>
                    </a:lnTo>
                    <a:lnTo>
                      <a:pt x="24"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2" name="Freeform 1419"/>
              <p:cNvSpPr>
                <a:spLocks/>
              </p:cNvSpPr>
              <p:nvPr/>
            </p:nvSpPr>
            <p:spPr bwMode="auto">
              <a:xfrm>
                <a:off x="2780" y="2123"/>
                <a:ext cx="24" cy="18"/>
              </a:xfrm>
              <a:custGeom>
                <a:avLst/>
                <a:gdLst>
                  <a:gd name="T0" fmla="*/ 24 w 24"/>
                  <a:gd name="T1" fmla="*/ 6 h 18"/>
                  <a:gd name="T2" fmla="*/ 24 w 24"/>
                  <a:gd name="T3" fmla="*/ 0 h 18"/>
                  <a:gd name="T4" fmla="*/ 18 w 24"/>
                  <a:gd name="T5" fmla="*/ 0 h 18"/>
                  <a:gd name="T6" fmla="*/ 12 w 24"/>
                  <a:gd name="T7" fmla="*/ 0 h 18"/>
                  <a:gd name="T8" fmla="*/ 12 w 24"/>
                  <a:gd name="T9" fmla="*/ 0 h 18"/>
                  <a:gd name="T10" fmla="*/ 6 w 24"/>
                  <a:gd name="T11" fmla="*/ 0 h 18"/>
                  <a:gd name="T12" fmla="*/ 6 w 24"/>
                  <a:gd name="T13" fmla="*/ 0 h 18"/>
                  <a:gd name="T14" fmla="*/ 0 w 24"/>
                  <a:gd name="T15" fmla="*/ 6 h 18"/>
                  <a:gd name="T16" fmla="*/ 0 w 24"/>
                  <a:gd name="T17" fmla="*/ 6 h 18"/>
                  <a:gd name="T18" fmla="*/ 6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24" y="0"/>
                    </a:lnTo>
                    <a:lnTo>
                      <a:pt x="18" y="0"/>
                    </a:lnTo>
                    <a:lnTo>
                      <a:pt x="12" y="0"/>
                    </a:lnTo>
                    <a:lnTo>
                      <a:pt x="6" y="0"/>
                    </a:lnTo>
                    <a:lnTo>
                      <a:pt x="0" y="6"/>
                    </a:lnTo>
                    <a:lnTo>
                      <a:pt x="6" y="12"/>
                    </a:lnTo>
                    <a:lnTo>
                      <a:pt x="6" y="18"/>
                    </a:lnTo>
                    <a:lnTo>
                      <a:pt x="12" y="18"/>
                    </a:lnTo>
                    <a:lnTo>
                      <a:pt x="18" y="18"/>
                    </a:lnTo>
                    <a:lnTo>
                      <a:pt x="24"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3" name="Freeform 1420"/>
              <p:cNvSpPr>
                <a:spLocks/>
              </p:cNvSpPr>
              <p:nvPr/>
            </p:nvSpPr>
            <p:spPr bwMode="auto">
              <a:xfrm>
                <a:off x="2810" y="2117"/>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6"/>
                    </a:lnTo>
                    <a:lnTo>
                      <a:pt x="6" y="0"/>
                    </a:lnTo>
                    <a:lnTo>
                      <a:pt x="6" y="6"/>
                    </a:lnTo>
                    <a:lnTo>
                      <a:pt x="0" y="6"/>
                    </a:lnTo>
                    <a:lnTo>
                      <a:pt x="0" y="12"/>
                    </a:lnTo>
                    <a:lnTo>
                      <a:pt x="0" y="18"/>
                    </a:lnTo>
                    <a:lnTo>
                      <a:pt x="6" y="24"/>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4" name="Freeform 1421"/>
              <p:cNvSpPr>
                <a:spLocks/>
              </p:cNvSpPr>
              <p:nvPr/>
            </p:nvSpPr>
            <p:spPr bwMode="auto">
              <a:xfrm>
                <a:off x="2810" y="2117"/>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6"/>
                    </a:lnTo>
                    <a:lnTo>
                      <a:pt x="6" y="0"/>
                    </a:lnTo>
                    <a:lnTo>
                      <a:pt x="6" y="6"/>
                    </a:lnTo>
                    <a:lnTo>
                      <a:pt x="0" y="6"/>
                    </a:lnTo>
                    <a:lnTo>
                      <a:pt x="0" y="12"/>
                    </a:lnTo>
                    <a:lnTo>
                      <a:pt x="0" y="18"/>
                    </a:lnTo>
                    <a:lnTo>
                      <a:pt x="6" y="24"/>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5" name="Freeform 1422"/>
              <p:cNvSpPr>
                <a:spLocks/>
              </p:cNvSpPr>
              <p:nvPr/>
            </p:nvSpPr>
            <p:spPr bwMode="auto">
              <a:xfrm>
                <a:off x="2834" y="2117"/>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6" name="Freeform 1423"/>
              <p:cNvSpPr>
                <a:spLocks/>
              </p:cNvSpPr>
              <p:nvPr/>
            </p:nvSpPr>
            <p:spPr bwMode="auto">
              <a:xfrm>
                <a:off x="2834" y="2117"/>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7" name="Freeform 1424"/>
              <p:cNvSpPr>
                <a:spLocks/>
              </p:cNvSpPr>
              <p:nvPr/>
            </p:nvSpPr>
            <p:spPr bwMode="auto">
              <a:xfrm>
                <a:off x="2858" y="2117"/>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8" name="Freeform 1425"/>
              <p:cNvSpPr>
                <a:spLocks/>
              </p:cNvSpPr>
              <p:nvPr/>
            </p:nvSpPr>
            <p:spPr bwMode="auto">
              <a:xfrm>
                <a:off x="2858" y="2117"/>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89" name="Freeform 1426"/>
              <p:cNvSpPr>
                <a:spLocks/>
              </p:cNvSpPr>
              <p:nvPr/>
            </p:nvSpPr>
            <p:spPr bwMode="auto">
              <a:xfrm>
                <a:off x="2882" y="2117"/>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0" name="Freeform 1427"/>
              <p:cNvSpPr>
                <a:spLocks/>
              </p:cNvSpPr>
              <p:nvPr/>
            </p:nvSpPr>
            <p:spPr bwMode="auto">
              <a:xfrm>
                <a:off x="2882" y="2117"/>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1" name="Freeform 1428"/>
              <p:cNvSpPr>
                <a:spLocks/>
              </p:cNvSpPr>
              <p:nvPr/>
            </p:nvSpPr>
            <p:spPr bwMode="auto">
              <a:xfrm>
                <a:off x="2906" y="2123"/>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2" name="Freeform 1429"/>
              <p:cNvSpPr>
                <a:spLocks/>
              </p:cNvSpPr>
              <p:nvPr/>
            </p:nvSpPr>
            <p:spPr bwMode="auto">
              <a:xfrm>
                <a:off x="2906" y="2123"/>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3" name="Freeform 1430"/>
              <p:cNvSpPr>
                <a:spLocks/>
              </p:cNvSpPr>
              <p:nvPr/>
            </p:nvSpPr>
            <p:spPr bwMode="auto">
              <a:xfrm>
                <a:off x="2924" y="212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6" y="6"/>
                    </a:lnTo>
                    <a:lnTo>
                      <a:pt x="0" y="12"/>
                    </a:lnTo>
                    <a:lnTo>
                      <a:pt x="6" y="18"/>
                    </a:lnTo>
                    <a:lnTo>
                      <a:pt x="12" y="18"/>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4" name="Freeform 1431"/>
              <p:cNvSpPr>
                <a:spLocks/>
              </p:cNvSpPr>
              <p:nvPr/>
            </p:nvSpPr>
            <p:spPr bwMode="auto">
              <a:xfrm>
                <a:off x="2924" y="212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6" y="6"/>
                    </a:lnTo>
                    <a:lnTo>
                      <a:pt x="0" y="12"/>
                    </a:lnTo>
                    <a:lnTo>
                      <a:pt x="6" y="18"/>
                    </a:lnTo>
                    <a:lnTo>
                      <a:pt x="12" y="18"/>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5" name="Freeform 1432"/>
              <p:cNvSpPr>
                <a:spLocks/>
              </p:cNvSpPr>
              <p:nvPr/>
            </p:nvSpPr>
            <p:spPr bwMode="auto">
              <a:xfrm>
                <a:off x="2948" y="212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6" name="Freeform 1433"/>
              <p:cNvSpPr>
                <a:spLocks/>
              </p:cNvSpPr>
              <p:nvPr/>
            </p:nvSpPr>
            <p:spPr bwMode="auto">
              <a:xfrm>
                <a:off x="2948" y="2129"/>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7" name="Freeform 1434"/>
              <p:cNvSpPr>
                <a:spLocks/>
              </p:cNvSpPr>
              <p:nvPr/>
            </p:nvSpPr>
            <p:spPr bwMode="auto">
              <a:xfrm>
                <a:off x="2972" y="2135"/>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6"/>
                    </a:lnTo>
                    <a:lnTo>
                      <a:pt x="6" y="0"/>
                    </a:lnTo>
                    <a:lnTo>
                      <a:pt x="6" y="6"/>
                    </a:lnTo>
                    <a:lnTo>
                      <a:pt x="0" y="6"/>
                    </a:lnTo>
                    <a:lnTo>
                      <a:pt x="0" y="12"/>
                    </a:lnTo>
                    <a:lnTo>
                      <a:pt x="0" y="18"/>
                    </a:lnTo>
                    <a:lnTo>
                      <a:pt x="6" y="24"/>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8" name="Freeform 1435"/>
              <p:cNvSpPr>
                <a:spLocks/>
              </p:cNvSpPr>
              <p:nvPr/>
            </p:nvSpPr>
            <p:spPr bwMode="auto">
              <a:xfrm>
                <a:off x="2972" y="2135"/>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6"/>
                    </a:lnTo>
                    <a:lnTo>
                      <a:pt x="6" y="0"/>
                    </a:lnTo>
                    <a:lnTo>
                      <a:pt x="6" y="6"/>
                    </a:lnTo>
                    <a:lnTo>
                      <a:pt x="0" y="6"/>
                    </a:lnTo>
                    <a:lnTo>
                      <a:pt x="0" y="12"/>
                    </a:lnTo>
                    <a:lnTo>
                      <a:pt x="0" y="18"/>
                    </a:lnTo>
                    <a:lnTo>
                      <a:pt x="6" y="24"/>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99" name="Freeform 1436"/>
              <p:cNvSpPr>
                <a:spLocks/>
              </p:cNvSpPr>
              <p:nvPr/>
            </p:nvSpPr>
            <p:spPr bwMode="auto">
              <a:xfrm>
                <a:off x="2990" y="2141"/>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0" name="Freeform 1437"/>
              <p:cNvSpPr>
                <a:spLocks/>
              </p:cNvSpPr>
              <p:nvPr/>
            </p:nvSpPr>
            <p:spPr bwMode="auto">
              <a:xfrm>
                <a:off x="2990" y="2141"/>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1" name="Freeform 1438"/>
              <p:cNvSpPr>
                <a:spLocks/>
              </p:cNvSpPr>
              <p:nvPr/>
            </p:nvSpPr>
            <p:spPr bwMode="auto">
              <a:xfrm>
                <a:off x="3014" y="2147"/>
                <a:ext cx="18" cy="24"/>
              </a:xfrm>
              <a:custGeom>
                <a:avLst/>
                <a:gdLst>
                  <a:gd name="T0" fmla="*/ 18 w 18"/>
                  <a:gd name="T1" fmla="*/ 12 h 24"/>
                  <a:gd name="T2" fmla="*/ 18 w 18"/>
                  <a:gd name="T3" fmla="*/ 6 h 24"/>
                  <a:gd name="T4" fmla="*/ 18 w 18"/>
                  <a:gd name="T5" fmla="*/ 0 h 24"/>
                  <a:gd name="T6" fmla="*/ 12 w 18"/>
                  <a:gd name="T7" fmla="*/ 0 h 24"/>
                  <a:gd name="T8" fmla="*/ 12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12 w 18"/>
                  <a:gd name="T23" fmla="*/ 24 h 24"/>
                  <a:gd name="T24" fmla="*/ 12 w 18"/>
                  <a:gd name="T25" fmla="*/ 24 h 24"/>
                  <a:gd name="T26" fmla="*/ 18 w 18"/>
                  <a:gd name="T27" fmla="*/ 18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8" y="0"/>
                    </a:lnTo>
                    <a:lnTo>
                      <a:pt x="12" y="0"/>
                    </a:lnTo>
                    <a:lnTo>
                      <a:pt x="6" y="0"/>
                    </a:lnTo>
                    <a:lnTo>
                      <a:pt x="0" y="6"/>
                    </a:lnTo>
                    <a:lnTo>
                      <a:pt x="0" y="12"/>
                    </a:lnTo>
                    <a:lnTo>
                      <a:pt x="0" y="18"/>
                    </a:lnTo>
                    <a:lnTo>
                      <a:pt x="6" y="18"/>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2" name="Freeform 1439"/>
              <p:cNvSpPr>
                <a:spLocks/>
              </p:cNvSpPr>
              <p:nvPr/>
            </p:nvSpPr>
            <p:spPr bwMode="auto">
              <a:xfrm>
                <a:off x="3014" y="2147"/>
                <a:ext cx="18" cy="24"/>
              </a:xfrm>
              <a:custGeom>
                <a:avLst/>
                <a:gdLst>
                  <a:gd name="T0" fmla="*/ 18 w 18"/>
                  <a:gd name="T1" fmla="*/ 12 h 24"/>
                  <a:gd name="T2" fmla="*/ 18 w 18"/>
                  <a:gd name="T3" fmla="*/ 6 h 24"/>
                  <a:gd name="T4" fmla="*/ 18 w 18"/>
                  <a:gd name="T5" fmla="*/ 0 h 24"/>
                  <a:gd name="T6" fmla="*/ 12 w 18"/>
                  <a:gd name="T7" fmla="*/ 0 h 24"/>
                  <a:gd name="T8" fmla="*/ 12 w 18"/>
                  <a:gd name="T9" fmla="*/ 0 h 24"/>
                  <a:gd name="T10" fmla="*/ 6 w 18"/>
                  <a:gd name="T11" fmla="*/ 0 h 24"/>
                  <a:gd name="T12" fmla="*/ 0 w 18"/>
                  <a:gd name="T13" fmla="*/ 6 h 24"/>
                  <a:gd name="T14" fmla="*/ 0 w 18"/>
                  <a:gd name="T15" fmla="*/ 12 h 24"/>
                  <a:gd name="T16" fmla="*/ 0 w 18"/>
                  <a:gd name="T17" fmla="*/ 12 h 24"/>
                  <a:gd name="T18" fmla="*/ 0 w 18"/>
                  <a:gd name="T19" fmla="*/ 18 h 24"/>
                  <a:gd name="T20" fmla="*/ 6 w 18"/>
                  <a:gd name="T21" fmla="*/ 18 h 24"/>
                  <a:gd name="T22" fmla="*/ 12 w 18"/>
                  <a:gd name="T23" fmla="*/ 24 h 24"/>
                  <a:gd name="T24" fmla="*/ 12 w 18"/>
                  <a:gd name="T25" fmla="*/ 24 h 24"/>
                  <a:gd name="T26" fmla="*/ 18 w 18"/>
                  <a:gd name="T27" fmla="*/ 18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8" y="0"/>
                    </a:lnTo>
                    <a:lnTo>
                      <a:pt x="12" y="0"/>
                    </a:lnTo>
                    <a:lnTo>
                      <a:pt x="6" y="0"/>
                    </a:lnTo>
                    <a:lnTo>
                      <a:pt x="0" y="6"/>
                    </a:lnTo>
                    <a:lnTo>
                      <a:pt x="0" y="12"/>
                    </a:lnTo>
                    <a:lnTo>
                      <a:pt x="0" y="18"/>
                    </a:lnTo>
                    <a:lnTo>
                      <a:pt x="6" y="18"/>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3" name="Freeform 1440"/>
              <p:cNvSpPr>
                <a:spLocks/>
              </p:cNvSpPr>
              <p:nvPr/>
            </p:nvSpPr>
            <p:spPr bwMode="auto">
              <a:xfrm>
                <a:off x="3032" y="215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6" y="6"/>
                    </a:lnTo>
                    <a:lnTo>
                      <a:pt x="0" y="12"/>
                    </a:lnTo>
                    <a:lnTo>
                      <a:pt x="6" y="18"/>
                    </a:lnTo>
                    <a:lnTo>
                      <a:pt x="12" y="18"/>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4" name="Freeform 1441"/>
              <p:cNvSpPr>
                <a:spLocks/>
              </p:cNvSpPr>
              <p:nvPr/>
            </p:nvSpPr>
            <p:spPr bwMode="auto">
              <a:xfrm>
                <a:off x="3032" y="2153"/>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6 w 24"/>
                  <a:gd name="T13" fmla="*/ 6 h 18"/>
                  <a:gd name="T14" fmla="*/ 0 w 24"/>
                  <a:gd name="T15" fmla="*/ 12 h 18"/>
                  <a:gd name="T16" fmla="*/ 0 w 24"/>
                  <a:gd name="T17" fmla="*/ 12 h 18"/>
                  <a:gd name="T18" fmla="*/ 6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6" y="6"/>
                    </a:lnTo>
                    <a:lnTo>
                      <a:pt x="0" y="12"/>
                    </a:lnTo>
                    <a:lnTo>
                      <a:pt x="6" y="18"/>
                    </a:lnTo>
                    <a:lnTo>
                      <a:pt x="12" y="18"/>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5" name="Freeform 1442"/>
              <p:cNvSpPr>
                <a:spLocks/>
              </p:cNvSpPr>
              <p:nvPr/>
            </p:nvSpPr>
            <p:spPr bwMode="auto">
              <a:xfrm>
                <a:off x="3056" y="2159"/>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6" name="Freeform 1443"/>
              <p:cNvSpPr>
                <a:spLocks/>
              </p:cNvSpPr>
              <p:nvPr/>
            </p:nvSpPr>
            <p:spPr bwMode="auto">
              <a:xfrm>
                <a:off x="3056" y="2159"/>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0" y="6"/>
                    </a:lnTo>
                    <a:lnTo>
                      <a:pt x="0" y="12"/>
                    </a:lnTo>
                    <a:lnTo>
                      <a:pt x="6" y="18"/>
                    </a:lnTo>
                    <a:lnTo>
                      <a:pt x="12" y="18"/>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7" name="Freeform 1444"/>
              <p:cNvSpPr>
                <a:spLocks/>
              </p:cNvSpPr>
              <p:nvPr/>
            </p:nvSpPr>
            <p:spPr bwMode="auto">
              <a:xfrm>
                <a:off x="3080" y="2159"/>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8" name="Freeform 1445"/>
              <p:cNvSpPr>
                <a:spLocks/>
              </p:cNvSpPr>
              <p:nvPr/>
            </p:nvSpPr>
            <p:spPr bwMode="auto">
              <a:xfrm>
                <a:off x="3080" y="2159"/>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09" name="Freeform 1446"/>
              <p:cNvSpPr>
                <a:spLocks/>
              </p:cNvSpPr>
              <p:nvPr/>
            </p:nvSpPr>
            <p:spPr bwMode="auto">
              <a:xfrm>
                <a:off x="3104" y="2159"/>
                <a:ext cx="18" cy="24"/>
              </a:xfrm>
              <a:custGeom>
                <a:avLst/>
                <a:gdLst>
                  <a:gd name="T0" fmla="*/ 18 w 18"/>
                  <a:gd name="T1" fmla="*/ 12 h 24"/>
                  <a:gd name="T2" fmla="*/ 18 w 18"/>
                  <a:gd name="T3" fmla="*/ 6 h 24"/>
                  <a:gd name="T4" fmla="*/ 18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8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0"/>
                    </a:lnTo>
                    <a:lnTo>
                      <a:pt x="6" y="6"/>
                    </a:lnTo>
                    <a:lnTo>
                      <a:pt x="0" y="6"/>
                    </a:lnTo>
                    <a:lnTo>
                      <a:pt x="0" y="12"/>
                    </a:lnTo>
                    <a:lnTo>
                      <a:pt x="0" y="18"/>
                    </a:lnTo>
                    <a:lnTo>
                      <a:pt x="6" y="24"/>
                    </a:lnTo>
                    <a:lnTo>
                      <a:pt x="12" y="24"/>
                    </a:lnTo>
                    <a:lnTo>
                      <a:pt x="18"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0" name="Freeform 1447"/>
              <p:cNvSpPr>
                <a:spLocks/>
              </p:cNvSpPr>
              <p:nvPr/>
            </p:nvSpPr>
            <p:spPr bwMode="auto">
              <a:xfrm>
                <a:off x="3104" y="2159"/>
                <a:ext cx="18" cy="24"/>
              </a:xfrm>
              <a:custGeom>
                <a:avLst/>
                <a:gdLst>
                  <a:gd name="T0" fmla="*/ 18 w 18"/>
                  <a:gd name="T1" fmla="*/ 12 h 24"/>
                  <a:gd name="T2" fmla="*/ 18 w 18"/>
                  <a:gd name="T3" fmla="*/ 6 h 24"/>
                  <a:gd name="T4" fmla="*/ 18 w 18"/>
                  <a:gd name="T5" fmla="*/ 6 h 24"/>
                  <a:gd name="T6" fmla="*/ 12 w 18"/>
                  <a:gd name="T7" fmla="*/ 0 h 24"/>
                  <a:gd name="T8" fmla="*/ 12 w 18"/>
                  <a:gd name="T9" fmla="*/ 0 h 24"/>
                  <a:gd name="T10" fmla="*/ 6 w 18"/>
                  <a:gd name="T11" fmla="*/ 6 h 24"/>
                  <a:gd name="T12" fmla="*/ 0 w 18"/>
                  <a:gd name="T13" fmla="*/ 6 h 24"/>
                  <a:gd name="T14" fmla="*/ 0 w 18"/>
                  <a:gd name="T15" fmla="*/ 12 h 24"/>
                  <a:gd name="T16" fmla="*/ 0 w 18"/>
                  <a:gd name="T17" fmla="*/ 12 h 24"/>
                  <a:gd name="T18" fmla="*/ 0 w 18"/>
                  <a:gd name="T19" fmla="*/ 18 h 24"/>
                  <a:gd name="T20" fmla="*/ 6 w 18"/>
                  <a:gd name="T21" fmla="*/ 24 h 24"/>
                  <a:gd name="T22" fmla="*/ 12 w 18"/>
                  <a:gd name="T23" fmla="*/ 24 h 24"/>
                  <a:gd name="T24" fmla="*/ 12 w 18"/>
                  <a:gd name="T25" fmla="*/ 24 h 24"/>
                  <a:gd name="T26" fmla="*/ 18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0"/>
                    </a:lnTo>
                    <a:lnTo>
                      <a:pt x="6" y="6"/>
                    </a:lnTo>
                    <a:lnTo>
                      <a:pt x="0" y="6"/>
                    </a:lnTo>
                    <a:lnTo>
                      <a:pt x="0" y="12"/>
                    </a:lnTo>
                    <a:lnTo>
                      <a:pt x="0" y="18"/>
                    </a:lnTo>
                    <a:lnTo>
                      <a:pt x="6" y="24"/>
                    </a:lnTo>
                    <a:lnTo>
                      <a:pt x="12" y="24"/>
                    </a:lnTo>
                    <a:lnTo>
                      <a:pt x="18"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1" name="Freeform 1448"/>
              <p:cNvSpPr>
                <a:spLocks/>
              </p:cNvSpPr>
              <p:nvPr/>
            </p:nvSpPr>
            <p:spPr bwMode="auto">
              <a:xfrm>
                <a:off x="3128" y="2165"/>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2" name="Freeform 1449"/>
              <p:cNvSpPr>
                <a:spLocks/>
              </p:cNvSpPr>
              <p:nvPr/>
            </p:nvSpPr>
            <p:spPr bwMode="auto">
              <a:xfrm>
                <a:off x="3128" y="2165"/>
                <a:ext cx="18" cy="18"/>
              </a:xfrm>
              <a:custGeom>
                <a:avLst/>
                <a:gdLst>
                  <a:gd name="T0" fmla="*/ 18 w 18"/>
                  <a:gd name="T1" fmla="*/ 6 h 18"/>
                  <a:gd name="T2" fmla="*/ 18 w 18"/>
                  <a:gd name="T3" fmla="*/ 0 h 18"/>
                  <a:gd name="T4" fmla="*/ 12 w 18"/>
                  <a:gd name="T5" fmla="*/ 0 h 18"/>
                  <a:gd name="T6" fmla="*/ 6 w 18"/>
                  <a:gd name="T7" fmla="*/ 0 h 18"/>
                  <a:gd name="T8" fmla="*/ 6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6 w 18"/>
                  <a:gd name="T23" fmla="*/ 18 h 18"/>
                  <a:gd name="T24" fmla="*/ 6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3" name="Freeform 1450"/>
              <p:cNvSpPr>
                <a:spLocks/>
              </p:cNvSpPr>
              <p:nvPr/>
            </p:nvSpPr>
            <p:spPr bwMode="auto">
              <a:xfrm>
                <a:off x="3146" y="2159"/>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4" name="Freeform 1451"/>
              <p:cNvSpPr>
                <a:spLocks/>
              </p:cNvSpPr>
              <p:nvPr/>
            </p:nvSpPr>
            <p:spPr bwMode="auto">
              <a:xfrm>
                <a:off x="3146" y="2159"/>
                <a:ext cx="24" cy="24"/>
              </a:xfrm>
              <a:custGeom>
                <a:avLst/>
                <a:gdLst>
                  <a:gd name="T0" fmla="*/ 24 w 24"/>
                  <a:gd name="T1" fmla="*/ 12 h 24"/>
                  <a:gd name="T2" fmla="*/ 18 w 24"/>
                  <a:gd name="T3" fmla="*/ 6 h 24"/>
                  <a:gd name="T4" fmla="*/ 18 w 24"/>
                  <a:gd name="T5" fmla="*/ 0 h 24"/>
                  <a:gd name="T6" fmla="*/ 12 w 24"/>
                  <a:gd name="T7" fmla="*/ 0 h 24"/>
                  <a:gd name="T8" fmla="*/ 12 w 24"/>
                  <a:gd name="T9" fmla="*/ 0 h 24"/>
                  <a:gd name="T10" fmla="*/ 6 w 24"/>
                  <a:gd name="T11" fmla="*/ 0 h 24"/>
                  <a:gd name="T12" fmla="*/ 0 w 24"/>
                  <a:gd name="T13" fmla="*/ 6 h 24"/>
                  <a:gd name="T14" fmla="*/ 0 w 24"/>
                  <a:gd name="T15" fmla="*/ 12 h 24"/>
                  <a:gd name="T16" fmla="*/ 0 w 24"/>
                  <a:gd name="T17" fmla="*/ 12 h 24"/>
                  <a:gd name="T18" fmla="*/ 0 w 24"/>
                  <a:gd name="T19" fmla="*/ 18 h 24"/>
                  <a:gd name="T20" fmla="*/ 6 w 24"/>
                  <a:gd name="T21" fmla="*/ 18 h 24"/>
                  <a:gd name="T22" fmla="*/ 12 w 24"/>
                  <a:gd name="T23" fmla="*/ 24 h 24"/>
                  <a:gd name="T24" fmla="*/ 12 w 24"/>
                  <a:gd name="T25" fmla="*/ 24 h 24"/>
                  <a:gd name="T26" fmla="*/ 18 w 24"/>
                  <a:gd name="T27" fmla="*/ 18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8" y="0"/>
                    </a:lnTo>
                    <a:lnTo>
                      <a:pt x="12" y="0"/>
                    </a:lnTo>
                    <a:lnTo>
                      <a:pt x="6" y="0"/>
                    </a:lnTo>
                    <a:lnTo>
                      <a:pt x="0" y="6"/>
                    </a:lnTo>
                    <a:lnTo>
                      <a:pt x="0" y="12"/>
                    </a:lnTo>
                    <a:lnTo>
                      <a:pt x="0" y="18"/>
                    </a:lnTo>
                    <a:lnTo>
                      <a:pt x="6" y="18"/>
                    </a:lnTo>
                    <a:lnTo>
                      <a:pt x="12"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5" name="Freeform 1452"/>
              <p:cNvSpPr>
                <a:spLocks/>
              </p:cNvSpPr>
              <p:nvPr/>
            </p:nvSpPr>
            <p:spPr bwMode="auto">
              <a:xfrm>
                <a:off x="3164" y="2159"/>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24" y="6"/>
                    </a:lnTo>
                    <a:lnTo>
                      <a:pt x="18" y="0"/>
                    </a:lnTo>
                    <a:lnTo>
                      <a:pt x="12" y="0"/>
                    </a:lnTo>
                    <a:lnTo>
                      <a:pt x="6" y="0"/>
                    </a:lnTo>
                    <a:lnTo>
                      <a:pt x="0" y="6"/>
                    </a:lnTo>
                    <a:lnTo>
                      <a:pt x="0" y="12"/>
                    </a:lnTo>
                    <a:lnTo>
                      <a:pt x="6" y="18"/>
                    </a:lnTo>
                    <a:lnTo>
                      <a:pt x="12" y="18"/>
                    </a:lnTo>
                    <a:lnTo>
                      <a:pt x="18" y="18"/>
                    </a:lnTo>
                    <a:lnTo>
                      <a:pt x="24"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6" name="Freeform 1453"/>
              <p:cNvSpPr>
                <a:spLocks/>
              </p:cNvSpPr>
              <p:nvPr/>
            </p:nvSpPr>
            <p:spPr bwMode="auto">
              <a:xfrm>
                <a:off x="3164" y="2159"/>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24" y="6"/>
                    </a:lnTo>
                    <a:lnTo>
                      <a:pt x="18" y="0"/>
                    </a:lnTo>
                    <a:lnTo>
                      <a:pt x="12" y="0"/>
                    </a:lnTo>
                    <a:lnTo>
                      <a:pt x="6" y="0"/>
                    </a:lnTo>
                    <a:lnTo>
                      <a:pt x="0" y="6"/>
                    </a:lnTo>
                    <a:lnTo>
                      <a:pt x="0" y="12"/>
                    </a:lnTo>
                    <a:lnTo>
                      <a:pt x="6" y="18"/>
                    </a:lnTo>
                    <a:lnTo>
                      <a:pt x="12" y="18"/>
                    </a:lnTo>
                    <a:lnTo>
                      <a:pt x="18" y="18"/>
                    </a:lnTo>
                    <a:lnTo>
                      <a:pt x="24"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7" name="Freeform 1454"/>
              <p:cNvSpPr>
                <a:spLocks/>
              </p:cNvSpPr>
              <p:nvPr/>
            </p:nvSpPr>
            <p:spPr bwMode="auto">
              <a:xfrm>
                <a:off x="3188" y="2153"/>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0 w 18"/>
                  <a:gd name="T11" fmla="*/ 6 h 24"/>
                  <a:gd name="T12" fmla="*/ 0 w 18"/>
                  <a:gd name="T13" fmla="*/ 6 h 24"/>
                  <a:gd name="T14" fmla="*/ 0 w 18"/>
                  <a:gd name="T15" fmla="*/ 12 h 24"/>
                  <a:gd name="T16" fmla="*/ 0 w 18"/>
                  <a:gd name="T17" fmla="*/ 12 h 24"/>
                  <a:gd name="T18" fmla="*/ 0 w 18"/>
                  <a:gd name="T19" fmla="*/ 18 h 24"/>
                  <a:gd name="T20" fmla="*/ 0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24"/>
                  <a:gd name="T53" fmla="*/ 18 w 18"/>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24">
                    <a:moveTo>
                      <a:pt x="18" y="12"/>
                    </a:moveTo>
                    <a:lnTo>
                      <a:pt x="18" y="6"/>
                    </a:lnTo>
                    <a:lnTo>
                      <a:pt x="12" y="6"/>
                    </a:lnTo>
                    <a:lnTo>
                      <a:pt x="6" y="0"/>
                    </a:lnTo>
                    <a:lnTo>
                      <a:pt x="0" y="6"/>
                    </a:lnTo>
                    <a:lnTo>
                      <a:pt x="0" y="12"/>
                    </a:lnTo>
                    <a:lnTo>
                      <a:pt x="0" y="18"/>
                    </a:lnTo>
                    <a:lnTo>
                      <a:pt x="0" y="24"/>
                    </a:lnTo>
                    <a:lnTo>
                      <a:pt x="6" y="24"/>
                    </a:lnTo>
                    <a:lnTo>
                      <a:pt x="12" y="24"/>
                    </a:lnTo>
                    <a:lnTo>
                      <a:pt x="18" y="18"/>
                    </a:lnTo>
                    <a:lnTo>
                      <a:pt x="1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8" name="Freeform 1455"/>
              <p:cNvSpPr>
                <a:spLocks/>
              </p:cNvSpPr>
              <p:nvPr/>
            </p:nvSpPr>
            <p:spPr bwMode="auto">
              <a:xfrm>
                <a:off x="3188" y="2153"/>
                <a:ext cx="18" cy="24"/>
              </a:xfrm>
              <a:custGeom>
                <a:avLst/>
                <a:gdLst>
                  <a:gd name="T0" fmla="*/ 18 w 18"/>
                  <a:gd name="T1" fmla="*/ 12 h 24"/>
                  <a:gd name="T2" fmla="*/ 18 w 18"/>
                  <a:gd name="T3" fmla="*/ 6 h 24"/>
                  <a:gd name="T4" fmla="*/ 12 w 18"/>
                  <a:gd name="T5" fmla="*/ 6 h 24"/>
                  <a:gd name="T6" fmla="*/ 6 w 18"/>
                  <a:gd name="T7" fmla="*/ 0 h 24"/>
                  <a:gd name="T8" fmla="*/ 6 w 18"/>
                  <a:gd name="T9" fmla="*/ 0 h 24"/>
                  <a:gd name="T10" fmla="*/ 0 w 18"/>
                  <a:gd name="T11" fmla="*/ 6 h 24"/>
                  <a:gd name="T12" fmla="*/ 0 w 18"/>
                  <a:gd name="T13" fmla="*/ 6 h 24"/>
                  <a:gd name="T14" fmla="*/ 0 w 18"/>
                  <a:gd name="T15" fmla="*/ 12 h 24"/>
                  <a:gd name="T16" fmla="*/ 0 w 18"/>
                  <a:gd name="T17" fmla="*/ 12 h 24"/>
                  <a:gd name="T18" fmla="*/ 0 w 18"/>
                  <a:gd name="T19" fmla="*/ 18 h 24"/>
                  <a:gd name="T20" fmla="*/ 0 w 18"/>
                  <a:gd name="T21" fmla="*/ 24 h 24"/>
                  <a:gd name="T22" fmla="*/ 6 w 18"/>
                  <a:gd name="T23" fmla="*/ 24 h 24"/>
                  <a:gd name="T24" fmla="*/ 6 w 18"/>
                  <a:gd name="T25" fmla="*/ 24 h 24"/>
                  <a:gd name="T26" fmla="*/ 12 w 18"/>
                  <a:gd name="T27" fmla="*/ 24 h 24"/>
                  <a:gd name="T28" fmla="*/ 18 w 18"/>
                  <a:gd name="T29" fmla="*/ 18 h 24"/>
                  <a:gd name="T30" fmla="*/ 18 w 18"/>
                  <a:gd name="T31" fmla="*/ 12 h 24"/>
                  <a:gd name="T32" fmla="*/ 18 w 18"/>
                  <a:gd name="T33" fmla="*/ 12 h 24"/>
                  <a:gd name="T34" fmla="*/ 18 w 18"/>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24"/>
                  <a:gd name="T56" fmla="*/ 18 w 18"/>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24">
                    <a:moveTo>
                      <a:pt x="18" y="12"/>
                    </a:moveTo>
                    <a:lnTo>
                      <a:pt x="18" y="6"/>
                    </a:lnTo>
                    <a:lnTo>
                      <a:pt x="12" y="6"/>
                    </a:lnTo>
                    <a:lnTo>
                      <a:pt x="6" y="0"/>
                    </a:lnTo>
                    <a:lnTo>
                      <a:pt x="0" y="6"/>
                    </a:lnTo>
                    <a:lnTo>
                      <a:pt x="0" y="12"/>
                    </a:lnTo>
                    <a:lnTo>
                      <a:pt x="0" y="18"/>
                    </a:lnTo>
                    <a:lnTo>
                      <a:pt x="0" y="24"/>
                    </a:lnTo>
                    <a:lnTo>
                      <a:pt x="6" y="24"/>
                    </a:lnTo>
                    <a:lnTo>
                      <a:pt x="12" y="24"/>
                    </a:lnTo>
                    <a:lnTo>
                      <a:pt x="18" y="18"/>
                    </a:lnTo>
                    <a:lnTo>
                      <a:pt x="18"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19" name="Freeform 1456"/>
              <p:cNvSpPr>
                <a:spLocks/>
              </p:cNvSpPr>
              <p:nvPr/>
            </p:nvSpPr>
            <p:spPr bwMode="auto">
              <a:xfrm>
                <a:off x="3206" y="2153"/>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0" name="Freeform 1457"/>
              <p:cNvSpPr>
                <a:spLocks/>
              </p:cNvSpPr>
              <p:nvPr/>
            </p:nvSpPr>
            <p:spPr bwMode="auto">
              <a:xfrm>
                <a:off x="3206" y="2153"/>
                <a:ext cx="24" cy="18"/>
              </a:xfrm>
              <a:custGeom>
                <a:avLst/>
                <a:gdLst>
                  <a:gd name="T0" fmla="*/ 24 w 24"/>
                  <a:gd name="T1" fmla="*/ 12 h 18"/>
                  <a:gd name="T2" fmla="*/ 18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2 h 18"/>
                  <a:gd name="T20" fmla="*/ 6 w 24"/>
                  <a:gd name="T21" fmla="*/ 18 h 18"/>
                  <a:gd name="T22" fmla="*/ 12 w 24"/>
                  <a:gd name="T23" fmla="*/ 18 h 18"/>
                  <a:gd name="T24" fmla="*/ 12 w 24"/>
                  <a:gd name="T25" fmla="*/ 18 h 18"/>
                  <a:gd name="T26" fmla="*/ 18 w 24"/>
                  <a:gd name="T27" fmla="*/ 18 h 18"/>
                  <a:gd name="T28" fmla="*/ 18 w 24"/>
                  <a:gd name="T29" fmla="*/ 12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18" y="6"/>
                    </a:lnTo>
                    <a:lnTo>
                      <a:pt x="18" y="0"/>
                    </a:lnTo>
                    <a:lnTo>
                      <a:pt x="12" y="0"/>
                    </a:lnTo>
                    <a:lnTo>
                      <a:pt x="6" y="0"/>
                    </a:lnTo>
                    <a:lnTo>
                      <a:pt x="0" y="6"/>
                    </a:lnTo>
                    <a:lnTo>
                      <a:pt x="0" y="12"/>
                    </a:lnTo>
                    <a:lnTo>
                      <a:pt x="6" y="18"/>
                    </a:lnTo>
                    <a:lnTo>
                      <a:pt x="12" y="18"/>
                    </a:lnTo>
                    <a:lnTo>
                      <a:pt x="18" y="18"/>
                    </a:lnTo>
                    <a:lnTo>
                      <a:pt x="18" y="12"/>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1" name="Freeform 1458"/>
              <p:cNvSpPr>
                <a:spLocks/>
              </p:cNvSpPr>
              <p:nvPr/>
            </p:nvSpPr>
            <p:spPr bwMode="auto">
              <a:xfrm>
                <a:off x="3224" y="2147"/>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2" name="Freeform 1459"/>
              <p:cNvSpPr>
                <a:spLocks/>
              </p:cNvSpPr>
              <p:nvPr/>
            </p:nvSpPr>
            <p:spPr bwMode="auto">
              <a:xfrm>
                <a:off x="3224" y="2147"/>
                <a:ext cx="24" cy="24"/>
              </a:xfrm>
              <a:custGeom>
                <a:avLst/>
                <a:gdLst>
                  <a:gd name="T0" fmla="*/ 24 w 24"/>
                  <a:gd name="T1" fmla="*/ 12 h 24"/>
                  <a:gd name="T2" fmla="*/ 24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24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24" y="6"/>
                    </a:lnTo>
                    <a:lnTo>
                      <a:pt x="18" y="6"/>
                    </a:lnTo>
                    <a:lnTo>
                      <a:pt x="12" y="0"/>
                    </a:lnTo>
                    <a:lnTo>
                      <a:pt x="6" y="6"/>
                    </a:lnTo>
                    <a:lnTo>
                      <a:pt x="0" y="6"/>
                    </a:lnTo>
                    <a:lnTo>
                      <a:pt x="0" y="12"/>
                    </a:lnTo>
                    <a:lnTo>
                      <a:pt x="0" y="18"/>
                    </a:lnTo>
                    <a:lnTo>
                      <a:pt x="6" y="24"/>
                    </a:lnTo>
                    <a:lnTo>
                      <a:pt x="12" y="24"/>
                    </a:lnTo>
                    <a:lnTo>
                      <a:pt x="18" y="24"/>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3" name="Freeform 1460"/>
              <p:cNvSpPr>
                <a:spLocks/>
              </p:cNvSpPr>
              <p:nvPr/>
            </p:nvSpPr>
            <p:spPr bwMode="auto">
              <a:xfrm>
                <a:off x="3242" y="2141"/>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6"/>
                    </a:moveTo>
                    <a:lnTo>
                      <a:pt x="24" y="6"/>
                    </a:lnTo>
                    <a:lnTo>
                      <a:pt x="18" y="0"/>
                    </a:lnTo>
                    <a:lnTo>
                      <a:pt x="12" y="0"/>
                    </a:lnTo>
                    <a:lnTo>
                      <a:pt x="6" y="0"/>
                    </a:lnTo>
                    <a:lnTo>
                      <a:pt x="0" y="6"/>
                    </a:lnTo>
                    <a:lnTo>
                      <a:pt x="0" y="12"/>
                    </a:lnTo>
                    <a:lnTo>
                      <a:pt x="6" y="18"/>
                    </a:lnTo>
                    <a:lnTo>
                      <a:pt x="12" y="18"/>
                    </a:lnTo>
                    <a:lnTo>
                      <a:pt x="18" y="18"/>
                    </a:lnTo>
                    <a:lnTo>
                      <a:pt x="24" y="12"/>
                    </a:lnTo>
                    <a:lnTo>
                      <a:pt x="2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4" name="Freeform 1461"/>
              <p:cNvSpPr>
                <a:spLocks/>
              </p:cNvSpPr>
              <p:nvPr/>
            </p:nvSpPr>
            <p:spPr bwMode="auto">
              <a:xfrm>
                <a:off x="3242" y="2141"/>
                <a:ext cx="24" cy="18"/>
              </a:xfrm>
              <a:custGeom>
                <a:avLst/>
                <a:gdLst>
                  <a:gd name="T0" fmla="*/ 24 w 24"/>
                  <a:gd name="T1" fmla="*/ 6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6 h 18"/>
                  <a:gd name="T16" fmla="*/ 0 w 24"/>
                  <a:gd name="T17" fmla="*/ 6 h 18"/>
                  <a:gd name="T18" fmla="*/ 0 w 24"/>
                  <a:gd name="T19" fmla="*/ 12 h 18"/>
                  <a:gd name="T20" fmla="*/ 6 w 24"/>
                  <a:gd name="T21" fmla="*/ 18 h 18"/>
                  <a:gd name="T22" fmla="*/ 12 w 24"/>
                  <a:gd name="T23" fmla="*/ 18 h 18"/>
                  <a:gd name="T24" fmla="*/ 12 w 24"/>
                  <a:gd name="T25" fmla="*/ 18 h 18"/>
                  <a:gd name="T26" fmla="*/ 18 w 24"/>
                  <a:gd name="T27" fmla="*/ 18 h 18"/>
                  <a:gd name="T28" fmla="*/ 24 w 24"/>
                  <a:gd name="T29" fmla="*/ 12 h 18"/>
                  <a:gd name="T30" fmla="*/ 24 w 24"/>
                  <a:gd name="T31" fmla="*/ 6 h 18"/>
                  <a:gd name="T32" fmla="*/ 24 w 24"/>
                  <a:gd name="T33" fmla="*/ 6 h 18"/>
                  <a:gd name="T34" fmla="*/ 24 w 24"/>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6"/>
                    </a:moveTo>
                    <a:lnTo>
                      <a:pt x="24" y="6"/>
                    </a:lnTo>
                    <a:lnTo>
                      <a:pt x="18" y="0"/>
                    </a:lnTo>
                    <a:lnTo>
                      <a:pt x="12" y="0"/>
                    </a:lnTo>
                    <a:lnTo>
                      <a:pt x="6" y="0"/>
                    </a:lnTo>
                    <a:lnTo>
                      <a:pt x="0" y="6"/>
                    </a:lnTo>
                    <a:lnTo>
                      <a:pt x="0" y="12"/>
                    </a:lnTo>
                    <a:lnTo>
                      <a:pt x="6" y="18"/>
                    </a:lnTo>
                    <a:lnTo>
                      <a:pt x="12" y="18"/>
                    </a:lnTo>
                    <a:lnTo>
                      <a:pt x="18" y="18"/>
                    </a:lnTo>
                    <a:lnTo>
                      <a:pt x="24" y="12"/>
                    </a:lnTo>
                    <a:lnTo>
                      <a:pt x="24"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5" name="Freeform 1462"/>
              <p:cNvSpPr>
                <a:spLocks/>
              </p:cNvSpPr>
              <p:nvPr/>
            </p:nvSpPr>
            <p:spPr bwMode="auto">
              <a:xfrm>
                <a:off x="3260" y="2129"/>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8"/>
                  <a:gd name="T53" fmla="*/ 24 w 2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8">
                    <a:moveTo>
                      <a:pt x="24" y="12"/>
                    </a:moveTo>
                    <a:lnTo>
                      <a:pt x="24" y="6"/>
                    </a:lnTo>
                    <a:lnTo>
                      <a:pt x="18" y="0"/>
                    </a:lnTo>
                    <a:lnTo>
                      <a:pt x="12" y="0"/>
                    </a:lnTo>
                    <a:lnTo>
                      <a:pt x="6" y="0"/>
                    </a:lnTo>
                    <a:lnTo>
                      <a:pt x="0" y="6"/>
                    </a:lnTo>
                    <a:lnTo>
                      <a:pt x="0" y="12"/>
                    </a:lnTo>
                    <a:lnTo>
                      <a:pt x="0" y="18"/>
                    </a:lnTo>
                    <a:lnTo>
                      <a:pt x="6" y="18"/>
                    </a:lnTo>
                    <a:lnTo>
                      <a:pt x="12" y="18"/>
                    </a:lnTo>
                    <a:lnTo>
                      <a:pt x="18" y="18"/>
                    </a:lnTo>
                    <a:lnTo>
                      <a:pt x="24"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6" name="Freeform 1463"/>
              <p:cNvSpPr>
                <a:spLocks/>
              </p:cNvSpPr>
              <p:nvPr/>
            </p:nvSpPr>
            <p:spPr bwMode="auto">
              <a:xfrm>
                <a:off x="3260" y="2129"/>
                <a:ext cx="24" cy="18"/>
              </a:xfrm>
              <a:custGeom>
                <a:avLst/>
                <a:gdLst>
                  <a:gd name="T0" fmla="*/ 24 w 24"/>
                  <a:gd name="T1" fmla="*/ 12 h 18"/>
                  <a:gd name="T2" fmla="*/ 24 w 24"/>
                  <a:gd name="T3" fmla="*/ 6 h 18"/>
                  <a:gd name="T4" fmla="*/ 18 w 24"/>
                  <a:gd name="T5" fmla="*/ 0 h 18"/>
                  <a:gd name="T6" fmla="*/ 12 w 24"/>
                  <a:gd name="T7" fmla="*/ 0 h 18"/>
                  <a:gd name="T8" fmla="*/ 12 w 24"/>
                  <a:gd name="T9" fmla="*/ 0 h 18"/>
                  <a:gd name="T10" fmla="*/ 6 w 24"/>
                  <a:gd name="T11" fmla="*/ 0 h 18"/>
                  <a:gd name="T12" fmla="*/ 0 w 24"/>
                  <a:gd name="T13" fmla="*/ 6 h 18"/>
                  <a:gd name="T14" fmla="*/ 0 w 24"/>
                  <a:gd name="T15" fmla="*/ 12 h 18"/>
                  <a:gd name="T16" fmla="*/ 0 w 24"/>
                  <a:gd name="T17" fmla="*/ 12 h 18"/>
                  <a:gd name="T18" fmla="*/ 0 w 24"/>
                  <a:gd name="T19" fmla="*/ 18 h 18"/>
                  <a:gd name="T20" fmla="*/ 6 w 24"/>
                  <a:gd name="T21" fmla="*/ 18 h 18"/>
                  <a:gd name="T22" fmla="*/ 12 w 24"/>
                  <a:gd name="T23" fmla="*/ 18 h 18"/>
                  <a:gd name="T24" fmla="*/ 12 w 24"/>
                  <a:gd name="T25" fmla="*/ 18 h 18"/>
                  <a:gd name="T26" fmla="*/ 18 w 24"/>
                  <a:gd name="T27" fmla="*/ 18 h 18"/>
                  <a:gd name="T28" fmla="*/ 24 w 24"/>
                  <a:gd name="T29" fmla="*/ 18 h 18"/>
                  <a:gd name="T30" fmla="*/ 24 w 24"/>
                  <a:gd name="T31" fmla="*/ 12 h 18"/>
                  <a:gd name="T32" fmla="*/ 24 w 24"/>
                  <a:gd name="T33" fmla="*/ 12 h 18"/>
                  <a:gd name="T34" fmla="*/ 24 w 24"/>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8"/>
                  <a:gd name="T56" fmla="*/ 24 w 2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8">
                    <a:moveTo>
                      <a:pt x="24" y="12"/>
                    </a:moveTo>
                    <a:lnTo>
                      <a:pt x="24" y="6"/>
                    </a:lnTo>
                    <a:lnTo>
                      <a:pt x="18" y="0"/>
                    </a:lnTo>
                    <a:lnTo>
                      <a:pt x="12" y="0"/>
                    </a:lnTo>
                    <a:lnTo>
                      <a:pt x="6" y="0"/>
                    </a:lnTo>
                    <a:lnTo>
                      <a:pt x="0" y="6"/>
                    </a:lnTo>
                    <a:lnTo>
                      <a:pt x="0" y="12"/>
                    </a:lnTo>
                    <a:lnTo>
                      <a:pt x="0" y="18"/>
                    </a:lnTo>
                    <a:lnTo>
                      <a:pt x="6" y="18"/>
                    </a:lnTo>
                    <a:lnTo>
                      <a:pt x="12" y="18"/>
                    </a:lnTo>
                    <a:lnTo>
                      <a:pt x="18" y="18"/>
                    </a:lnTo>
                    <a:lnTo>
                      <a:pt x="24"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7" name="Freeform 1464"/>
              <p:cNvSpPr>
                <a:spLocks/>
              </p:cNvSpPr>
              <p:nvPr/>
            </p:nvSpPr>
            <p:spPr bwMode="auto">
              <a:xfrm>
                <a:off x="3284" y="2123"/>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8" name="Freeform 1465"/>
              <p:cNvSpPr>
                <a:spLocks/>
              </p:cNvSpPr>
              <p:nvPr/>
            </p:nvSpPr>
            <p:spPr bwMode="auto">
              <a:xfrm>
                <a:off x="3284" y="2123"/>
                <a:ext cx="24" cy="24"/>
              </a:xfrm>
              <a:custGeom>
                <a:avLst/>
                <a:gdLst>
                  <a:gd name="T0" fmla="*/ 24 w 24"/>
                  <a:gd name="T1" fmla="*/ 12 h 24"/>
                  <a:gd name="T2" fmla="*/ 18 w 24"/>
                  <a:gd name="T3" fmla="*/ 6 h 24"/>
                  <a:gd name="T4" fmla="*/ 18 w 24"/>
                  <a:gd name="T5" fmla="*/ 6 h 24"/>
                  <a:gd name="T6" fmla="*/ 12 w 24"/>
                  <a:gd name="T7" fmla="*/ 0 h 24"/>
                  <a:gd name="T8" fmla="*/ 12 w 24"/>
                  <a:gd name="T9" fmla="*/ 0 h 24"/>
                  <a:gd name="T10" fmla="*/ 6 w 24"/>
                  <a:gd name="T11" fmla="*/ 6 h 24"/>
                  <a:gd name="T12" fmla="*/ 0 w 24"/>
                  <a:gd name="T13" fmla="*/ 6 h 24"/>
                  <a:gd name="T14" fmla="*/ 0 w 24"/>
                  <a:gd name="T15" fmla="*/ 12 h 24"/>
                  <a:gd name="T16" fmla="*/ 0 w 24"/>
                  <a:gd name="T17" fmla="*/ 12 h 24"/>
                  <a:gd name="T18" fmla="*/ 0 w 24"/>
                  <a:gd name="T19" fmla="*/ 18 h 24"/>
                  <a:gd name="T20" fmla="*/ 6 w 24"/>
                  <a:gd name="T21" fmla="*/ 24 h 24"/>
                  <a:gd name="T22" fmla="*/ 12 w 24"/>
                  <a:gd name="T23" fmla="*/ 24 h 24"/>
                  <a:gd name="T24" fmla="*/ 12 w 24"/>
                  <a:gd name="T25" fmla="*/ 24 h 24"/>
                  <a:gd name="T26" fmla="*/ 18 w 24"/>
                  <a:gd name="T27" fmla="*/ 24 h 24"/>
                  <a:gd name="T28" fmla="*/ 18 w 24"/>
                  <a:gd name="T29" fmla="*/ 18 h 24"/>
                  <a:gd name="T30" fmla="*/ 24 w 24"/>
                  <a:gd name="T31" fmla="*/ 12 h 24"/>
                  <a:gd name="T32" fmla="*/ 24 w 24"/>
                  <a:gd name="T33" fmla="*/ 12 h 24"/>
                  <a:gd name="T34" fmla="*/ 24 w 24"/>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24"/>
                  <a:gd name="T56" fmla="*/ 24 w 24"/>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24">
                    <a:moveTo>
                      <a:pt x="24" y="12"/>
                    </a:moveTo>
                    <a:lnTo>
                      <a:pt x="18" y="6"/>
                    </a:lnTo>
                    <a:lnTo>
                      <a:pt x="12" y="0"/>
                    </a:lnTo>
                    <a:lnTo>
                      <a:pt x="6" y="6"/>
                    </a:lnTo>
                    <a:lnTo>
                      <a:pt x="0" y="6"/>
                    </a:lnTo>
                    <a:lnTo>
                      <a:pt x="0" y="12"/>
                    </a:lnTo>
                    <a:lnTo>
                      <a:pt x="0" y="18"/>
                    </a:lnTo>
                    <a:lnTo>
                      <a:pt x="6" y="24"/>
                    </a:lnTo>
                    <a:lnTo>
                      <a:pt x="12" y="24"/>
                    </a:lnTo>
                    <a:lnTo>
                      <a:pt x="18" y="24"/>
                    </a:lnTo>
                    <a:lnTo>
                      <a:pt x="18" y="18"/>
                    </a:lnTo>
                    <a:lnTo>
                      <a:pt x="24"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29" name="Freeform 1466"/>
              <p:cNvSpPr>
                <a:spLocks/>
              </p:cNvSpPr>
              <p:nvPr/>
            </p:nvSpPr>
            <p:spPr bwMode="auto">
              <a:xfrm>
                <a:off x="3308" y="2123"/>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0" name="Freeform 1467"/>
              <p:cNvSpPr>
                <a:spLocks/>
              </p:cNvSpPr>
              <p:nvPr/>
            </p:nvSpPr>
            <p:spPr bwMode="auto">
              <a:xfrm>
                <a:off x="3308" y="2123"/>
                <a:ext cx="18" cy="18"/>
              </a:xfrm>
              <a:custGeom>
                <a:avLst/>
                <a:gdLst>
                  <a:gd name="T0" fmla="*/ 18 w 18"/>
                  <a:gd name="T1" fmla="*/ 6 h 18"/>
                  <a:gd name="T2" fmla="*/ 18 w 18"/>
                  <a:gd name="T3" fmla="*/ 0 h 18"/>
                  <a:gd name="T4" fmla="*/ 12 w 18"/>
                  <a:gd name="T5" fmla="*/ 0 h 18"/>
                  <a:gd name="T6" fmla="*/ 12 w 18"/>
                  <a:gd name="T7" fmla="*/ 0 h 18"/>
                  <a:gd name="T8" fmla="*/ 12 w 18"/>
                  <a:gd name="T9" fmla="*/ 0 h 18"/>
                  <a:gd name="T10" fmla="*/ 6 w 18"/>
                  <a:gd name="T11" fmla="*/ 0 h 18"/>
                  <a:gd name="T12" fmla="*/ 0 w 18"/>
                  <a:gd name="T13" fmla="*/ 0 h 18"/>
                  <a:gd name="T14" fmla="*/ 0 w 18"/>
                  <a:gd name="T15" fmla="*/ 6 h 18"/>
                  <a:gd name="T16" fmla="*/ 0 w 18"/>
                  <a:gd name="T17" fmla="*/ 6 h 18"/>
                  <a:gd name="T18" fmla="*/ 0 w 18"/>
                  <a:gd name="T19" fmla="*/ 12 h 18"/>
                  <a:gd name="T20" fmla="*/ 6 w 18"/>
                  <a:gd name="T21" fmla="*/ 18 h 18"/>
                  <a:gd name="T22" fmla="*/ 12 w 18"/>
                  <a:gd name="T23" fmla="*/ 18 h 18"/>
                  <a:gd name="T24" fmla="*/ 12 w 18"/>
                  <a:gd name="T25" fmla="*/ 18 h 18"/>
                  <a:gd name="T26" fmla="*/ 12 w 18"/>
                  <a:gd name="T27" fmla="*/ 18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0"/>
                    </a:lnTo>
                    <a:lnTo>
                      <a:pt x="12" y="0"/>
                    </a:lnTo>
                    <a:lnTo>
                      <a:pt x="6" y="0"/>
                    </a:lnTo>
                    <a:lnTo>
                      <a:pt x="0" y="0"/>
                    </a:lnTo>
                    <a:lnTo>
                      <a:pt x="0" y="6"/>
                    </a:lnTo>
                    <a:lnTo>
                      <a:pt x="0" y="12"/>
                    </a:lnTo>
                    <a:lnTo>
                      <a:pt x="6" y="18"/>
                    </a:lnTo>
                    <a:lnTo>
                      <a:pt x="12" y="18"/>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1" name="Freeform 1468"/>
              <p:cNvSpPr>
                <a:spLocks/>
              </p:cNvSpPr>
              <p:nvPr/>
            </p:nvSpPr>
            <p:spPr bwMode="auto">
              <a:xfrm>
                <a:off x="3104" y="1667"/>
                <a:ext cx="48" cy="54"/>
              </a:xfrm>
              <a:custGeom>
                <a:avLst/>
                <a:gdLst>
                  <a:gd name="T0" fmla="*/ 42 w 48"/>
                  <a:gd name="T1" fmla="*/ 54 h 54"/>
                  <a:gd name="T2" fmla="*/ 48 w 48"/>
                  <a:gd name="T3" fmla="*/ 42 h 54"/>
                  <a:gd name="T4" fmla="*/ 48 w 48"/>
                  <a:gd name="T5" fmla="*/ 30 h 54"/>
                  <a:gd name="T6" fmla="*/ 36 w 48"/>
                  <a:gd name="T7" fmla="*/ 18 h 54"/>
                  <a:gd name="T8" fmla="*/ 36 w 48"/>
                  <a:gd name="T9" fmla="*/ 18 h 54"/>
                  <a:gd name="T10" fmla="*/ 24 w 48"/>
                  <a:gd name="T11" fmla="*/ 6 h 54"/>
                  <a:gd name="T12" fmla="*/ 12 w 48"/>
                  <a:gd name="T13" fmla="*/ 0 h 54"/>
                  <a:gd name="T14" fmla="*/ 6 w 48"/>
                  <a:gd name="T15" fmla="*/ 0 h 54"/>
                  <a:gd name="T16" fmla="*/ 6 w 48"/>
                  <a:gd name="T17" fmla="*/ 0 h 54"/>
                  <a:gd name="T18" fmla="*/ 0 w 48"/>
                  <a:gd name="T19" fmla="*/ 6 h 54"/>
                  <a:gd name="T20" fmla="*/ 6 w 48"/>
                  <a:gd name="T21" fmla="*/ 18 h 54"/>
                  <a:gd name="T22" fmla="*/ 12 w 48"/>
                  <a:gd name="T23" fmla="*/ 36 h 54"/>
                  <a:gd name="T24" fmla="*/ 12 w 48"/>
                  <a:gd name="T25" fmla="*/ 36 h 54"/>
                  <a:gd name="T26" fmla="*/ 24 w 48"/>
                  <a:gd name="T27" fmla="*/ 48 h 54"/>
                  <a:gd name="T28" fmla="*/ 36 w 48"/>
                  <a:gd name="T29" fmla="*/ 54 h 54"/>
                  <a:gd name="T30" fmla="*/ 42 w 48"/>
                  <a:gd name="T31" fmla="*/ 54 h 54"/>
                  <a:gd name="T32" fmla="*/ 42 w 48"/>
                  <a:gd name="T33" fmla="*/ 5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4"/>
                  <a:gd name="T53" fmla="*/ 48 w 4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4">
                    <a:moveTo>
                      <a:pt x="42" y="54"/>
                    </a:moveTo>
                    <a:lnTo>
                      <a:pt x="48" y="42"/>
                    </a:lnTo>
                    <a:lnTo>
                      <a:pt x="48" y="30"/>
                    </a:lnTo>
                    <a:lnTo>
                      <a:pt x="36" y="18"/>
                    </a:lnTo>
                    <a:lnTo>
                      <a:pt x="24" y="6"/>
                    </a:lnTo>
                    <a:lnTo>
                      <a:pt x="12" y="0"/>
                    </a:lnTo>
                    <a:lnTo>
                      <a:pt x="6" y="0"/>
                    </a:lnTo>
                    <a:lnTo>
                      <a:pt x="0" y="6"/>
                    </a:lnTo>
                    <a:lnTo>
                      <a:pt x="6" y="18"/>
                    </a:lnTo>
                    <a:lnTo>
                      <a:pt x="12" y="36"/>
                    </a:lnTo>
                    <a:lnTo>
                      <a:pt x="24" y="48"/>
                    </a:lnTo>
                    <a:lnTo>
                      <a:pt x="36" y="54"/>
                    </a:lnTo>
                    <a:lnTo>
                      <a:pt x="4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2" name="Freeform 1469"/>
              <p:cNvSpPr>
                <a:spLocks/>
              </p:cNvSpPr>
              <p:nvPr/>
            </p:nvSpPr>
            <p:spPr bwMode="auto">
              <a:xfrm>
                <a:off x="3104" y="1667"/>
                <a:ext cx="48" cy="54"/>
              </a:xfrm>
              <a:custGeom>
                <a:avLst/>
                <a:gdLst>
                  <a:gd name="T0" fmla="*/ 42 w 48"/>
                  <a:gd name="T1" fmla="*/ 54 h 54"/>
                  <a:gd name="T2" fmla="*/ 48 w 48"/>
                  <a:gd name="T3" fmla="*/ 42 h 54"/>
                  <a:gd name="T4" fmla="*/ 48 w 48"/>
                  <a:gd name="T5" fmla="*/ 30 h 54"/>
                  <a:gd name="T6" fmla="*/ 36 w 48"/>
                  <a:gd name="T7" fmla="*/ 18 h 54"/>
                  <a:gd name="T8" fmla="*/ 36 w 48"/>
                  <a:gd name="T9" fmla="*/ 18 h 54"/>
                  <a:gd name="T10" fmla="*/ 24 w 48"/>
                  <a:gd name="T11" fmla="*/ 6 h 54"/>
                  <a:gd name="T12" fmla="*/ 12 w 48"/>
                  <a:gd name="T13" fmla="*/ 0 h 54"/>
                  <a:gd name="T14" fmla="*/ 6 w 48"/>
                  <a:gd name="T15" fmla="*/ 0 h 54"/>
                  <a:gd name="T16" fmla="*/ 6 w 48"/>
                  <a:gd name="T17" fmla="*/ 0 h 54"/>
                  <a:gd name="T18" fmla="*/ 0 w 48"/>
                  <a:gd name="T19" fmla="*/ 6 h 54"/>
                  <a:gd name="T20" fmla="*/ 6 w 48"/>
                  <a:gd name="T21" fmla="*/ 18 h 54"/>
                  <a:gd name="T22" fmla="*/ 12 w 48"/>
                  <a:gd name="T23" fmla="*/ 36 h 54"/>
                  <a:gd name="T24" fmla="*/ 12 w 48"/>
                  <a:gd name="T25" fmla="*/ 36 h 54"/>
                  <a:gd name="T26" fmla="*/ 24 w 48"/>
                  <a:gd name="T27" fmla="*/ 48 h 54"/>
                  <a:gd name="T28" fmla="*/ 36 w 48"/>
                  <a:gd name="T29" fmla="*/ 54 h 54"/>
                  <a:gd name="T30" fmla="*/ 42 w 48"/>
                  <a:gd name="T31" fmla="*/ 54 h 54"/>
                  <a:gd name="T32" fmla="*/ 42 w 48"/>
                  <a:gd name="T33" fmla="*/ 54 h 54"/>
                  <a:gd name="T34" fmla="*/ 42 w 48"/>
                  <a:gd name="T35" fmla="*/ 5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4"/>
                  <a:gd name="T56" fmla="*/ 48 w 48"/>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4">
                    <a:moveTo>
                      <a:pt x="42" y="54"/>
                    </a:moveTo>
                    <a:lnTo>
                      <a:pt x="48" y="42"/>
                    </a:lnTo>
                    <a:lnTo>
                      <a:pt x="48" y="30"/>
                    </a:lnTo>
                    <a:lnTo>
                      <a:pt x="36" y="18"/>
                    </a:lnTo>
                    <a:lnTo>
                      <a:pt x="24" y="6"/>
                    </a:lnTo>
                    <a:lnTo>
                      <a:pt x="12" y="0"/>
                    </a:lnTo>
                    <a:lnTo>
                      <a:pt x="6" y="0"/>
                    </a:lnTo>
                    <a:lnTo>
                      <a:pt x="0" y="6"/>
                    </a:lnTo>
                    <a:lnTo>
                      <a:pt x="6" y="18"/>
                    </a:lnTo>
                    <a:lnTo>
                      <a:pt x="12" y="36"/>
                    </a:lnTo>
                    <a:lnTo>
                      <a:pt x="24" y="48"/>
                    </a:lnTo>
                    <a:lnTo>
                      <a:pt x="36" y="54"/>
                    </a:lnTo>
                    <a:lnTo>
                      <a:pt x="42" y="5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3" name="Freeform 1470"/>
              <p:cNvSpPr>
                <a:spLocks/>
              </p:cNvSpPr>
              <p:nvPr/>
            </p:nvSpPr>
            <p:spPr bwMode="auto">
              <a:xfrm>
                <a:off x="3098" y="1673"/>
                <a:ext cx="48" cy="54"/>
              </a:xfrm>
              <a:custGeom>
                <a:avLst/>
                <a:gdLst>
                  <a:gd name="T0" fmla="*/ 42 w 48"/>
                  <a:gd name="T1" fmla="*/ 54 h 54"/>
                  <a:gd name="T2" fmla="*/ 48 w 48"/>
                  <a:gd name="T3" fmla="*/ 42 h 54"/>
                  <a:gd name="T4" fmla="*/ 42 w 48"/>
                  <a:gd name="T5" fmla="*/ 30 h 54"/>
                  <a:gd name="T6" fmla="*/ 36 w 48"/>
                  <a:gd name="T7" fmla="*/ 18 h 54"/>
                  <a:gd name="T8" fmla="*/ 36 w 48"/>
                  <a:gd name="T9" fmla="*/ 18 h 54"/>
                  <a:gd name="T10" fmla="*/ 24 w 48"/>
                  <a:gd name="T11" fmla="*/ 6 h 54"/>
                  <a:gd name="T12" fmla="*/ 12 w 48"/>
                  <a:gd name="T13" fmla="*/ 0 h 54"/>
                  <a:gd name="T14" fmla="*/ 6 w 48"/>
                  <a:gd name="T15" fmla="*/ 0 h 54"/>
                  <a:gd name="T16" fmla="*/ 6 w 48"/>
                  <a:gd name="T17" fmla="*/ 0 h 54"/>
                  <a:gd name="T18" fmla="*/ 0 w 48"/>
                  <a:gd name="T19" fmla="*/ 6 h 54"/>
                  <a:gd name="T20" fmla="*/ 6 w 48"/>
                  <a:gd name="T21" fmla="*/ 18 h 54"/>
                  <a:gd name="T22" fmla="*/ 12 w 48"/>
                  <a:gd name="T23" fmla="*/ 36 h 54"/>
                  <a:gd name="T24" fmla="*/ 12 w 48"/>
                  <a:gd name="T25" fmla="*/ 36 h 54"/>
                  <a:gd name="T26" fmla="*/ 24 w 48"/>
                  <a:gd name="T27" fmla="*/ 48 h 54"/>
                  <a:gd name="T28" fmla="*/ 36 w 48"/>
                  <a:gd name="T29" fmla="*/ 54 h 54"/>
                  <a:gd name="T30" fmla="*/ 42 w 48"/>
                  <a:gd name="T31" fmla="*/ 54 h 54"/>
                  <a:gd name="T32" fmla="*/ 42 w 48"/>
                  <a:gd name="T33" fmla="*/ 54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54"/>
                  <a:gd name="T53" fmla="*/ 48 w 4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54">
                    <a:moveTo>
                      <a:pt x="42" y="54"/>
                    </a:moveTo>
                    <a:lnTo>
                      <a:pt x="48" y="42"/>
                    </a:lnTo>
                    <a:lnTo>
                      <a:pt x="42" y="30"/>
                    </a:lnTo>
                    <a:lnTo>
                      <a:pt x="36" y="18"/>
                    </a:lnTo>
                    <a:lnTo>
                      <a:pt x="24" y="6"/>
                    </a:lnTo>
                    <a:lnTo>
                      <a:pt x="12" y="0"/>
                    </a:lnTo>
                    <a:lnTo>
                      <a:pt x="6" y="0"/>
                    </a:lnTo>
                    <a:lnTo>
                      <a:pt x="0" y="6"/>
                    </a:lnTo>
                    <a:lnTo>
                      <a:pt x="6" y="18"/>
                    </a:lnTo>
                    <a:lnTo>
                      <a:pt x="12" y="36"/>
                    </a:lnTo>
                    <a:lnTo>
                      <a:pt x="24" y="48"/>
                    </a:lnTo>
                    <a:lnTo>
                      <a:pt x="36" y="54"/>
                    </a:lnTo>
                    <a:lnTo>
                      <a:pt x="4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4" name="Freeform 1471"/>
              <p:cNvSpPr>
                <a:spLocks/>
              </p:cNvSpPr>
              <p:nvPr/>
            </p:nvSpPr>
            <p:spPr bwMode="auto">
              <a:xfrm>
                <a:off x="3098" y="1673"/>
                <a:ext cx="48" cy="54"/>
              </a:xfrm>
              <a:custGeom>
                <a:avLst/>
                <a:gdLst>
                  <a:gd name="T0" fmla="*/ 42 w 48"/>
                  <a:gd name="T1" fmla="*/ 54 h 54"/>
                  <a:gd name="T2" fmla="*/ 48 w 48"/>
                  <a:gd name="T3" fmla="*/ 42 h 54"/>
                  <a:gd name="T4" fmla="*/ 42 w 48"/>
                  <a:gd name="T5" fmla="*/ 30 h 54"/>
                  <a:gd name="T6" fmla="*/ 36 w 48"/>
                  <a:gd name="T7" fmla="*/ 18 h 54"/>
                  <a:gd name="T8" fmla="*/ 36 w 48"/>
                  <a:gd name="T9" fmla="*/ 18 h 54"/>
                  <a:gd name="T10" fmla="*/ 24 w 48"/>
                  <a:gd name="T11" fmla="*/ 6 h 54"/>
                  <a:gd name="T12" fmla="*/ 12 w 48"/>
                  <a:gd name="T13" fmla="*/ 0 h 54"/>
                  <a:gd name="T14" fmla="*/ 6 w 48"/>
                  <a:gd name="T15" fmla="*/ 0 h 54"/>
                  <a:gd name="T16" fmla="*/ 6 w 48"/>
                  <a:gd name="T17" fmla="*/ 0 h 54"/>
                  <a:gd name="T18" fmla="*/ 0 w 48"/>
                  <a:gd name="T19" fmla="*/ 6 h 54"/>
                  <a:gd name="T20" fmla="*/ 6 w 48"/>
                  <a:gd name="T21" fmla="*/ 18 h 54"/>
                  <a:gd name="T22" fmla="*/ 12 w 48"/>
                  <a:gd name="T23" fmla="*/ 36 h 54"/>
                  <a:gd name="T24" fmla="*/ 12 w 48"/>
                  <a:gd name="T25" fmla="*/ 36 h 54"/>
                  <a:gd name="T26" fmla="*/ 24 w 48"/>
                  <a:gd name="T27" fmla="*/ 48 h 54"/>
                  <a:gd name="T28" fmla="*/ 36 w 48"/>
                  <a:gd name="T29" fmla="*/ 54 h 54"/>
                  <a:gd name="T30" fmla="*/ 42 w 48"/>
                  <a:gd name="T31" fmla="*/ 54 h 54"/>
                  <a:gd name="T32" fmla="*/ 42 w 48"/>
                  <a:gd name="T33" fmla="*/ 54 h 54"/>
                  <a:gd name="T34" fmla="*/ 42 w 48"/>
                  <a:gd name="T35" fmla="*/ 5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4"/>
                  <a:gd name="T56" fmla="*/ 48 w 48"/>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4">
                    <a:moveTo>
                      <a:pt x="42" y="54"/>
                    </a:moveTo>
                    <a:lnTo>
                      <a:pt x="48" y="42"/>
                    </a:lnTo>
                    <a:lnTo>
                      <a:pt x="42" y="30"/>
                    </a:lnTo>
                    <a:lnTo>
                      <a:pt x="36" y="18"/>
                    </a:lnTo>
                    <a:lnTo>
                      <a:pt x="24" y="6"/>
                    </a:lnTo>
                    <a:lnTo>
                      <a:pt x="12" y="0"/>
                    </a:lnTo>
                    <a:lnTo>
                      <a:pt x="6" y="0"/>
                    </a:lnTo>
                    <a:lnTo>
                      <a:pt x="0" y="6"/>
                    </a:lnTo>
                    <a:lnTo>
                      <a:pt x="6" y="18"/>
                    </a:lnTo>
                    <a:lnTo>
                      <a:pt x="12" y="36"/>
                    </a:lnTo>
                    <a:lnTo>
                      <a:pt x="24" y="48"/>
                    </a:lnTo>
                    <a:lnTo>
                      <a:pt x="36" y="54"/>
                    </a:lnTo>
                    <a:lnTo>
                      <a:pt x="42" y="5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5" name="Freeform 1472"/>
              <p:cNvSpPr>
                <a:spLocks/>
              </p:cNvSpPr>
              <p:nvPr/>
            </p:nvSpPr>
            <p:spPr bwMode="auto">
              <a:xfrm>
                <a:off x="3134" y="1655"/>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6 w 36"/>
                  <a:gd name="T11" fmla="*/ 0 h 24"/>
                  <a:gd name="T12" fmla="*/ 0 w 36"/>
                  <a:gd name="T13" fmla="*/ 6 h 24"/>
                  <a:gd name="T14" fmla="*/ 0 w 36"/>
                  <a:gd name="T15" fmla="*/ 12 h 24"/>
                  <a:gd name="T16" fmla="*/ 0 w 36"/>
                  <a:gd name="T17" fmla="*/ 12 h 24"/>
                  <a:gd name="T18" fmla="*/ 0 w 36"/>
                  <a:gd name="T19" fmla="*/ 18 h 24"/>
                  <a:gd name="T20" fmla="*/ 6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36" y="12"/>
                    </a:moveTo>
                    <a:lnTo>
                      <a:pt x="30" y="6"/>
                    </a:lnTo>
                    <a:lnTo>
                      <a:pt x="24" y="0"/>
                    </a:lnTo>
                    <a:lnTo>
                      <a:pt x="18" y="0"/>
                    </a:lnTo>
                    <a:lnTo>
                      <a:pt x="6" y="0"/>
                    </a:lnTo>
                    <a:lnTo>
                      <a:pt x="0" y="6"/>
                    </a:lnTo>
                    <a:lnTo>
                      <a:pt x="0" y="12"/>
                    </a:lnTo>
                    <a:lnTo>
                      <a:pt x="0" y="18"/>
                    </a:lnTo>
                    <a:lnTo>
                      <a:pt x="6" y="24"/>
                    </a:lnTo>
                    <a:lnTo>
                      <a:pt x="18" y="24"/>
                    </a:lnTo>
                    <a:lnTo>
                      <a:pt x="24" y="24"/>
                    </a:lnTo>
                    <a:lnTo>
                      <a:pt x="30"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6" name="Freeform 1473"/>
              <p:cNvSpPr>
                <a:spLocks/>
              </p:cNvSpPr>
              <p:nvPr/>
            </p:nvSpPr>
            <p:spPr bwMode="auto">
              <a:xfrm>
                <a:off x="3134" y="1655"/>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6 w 36"/>
                  <a:gd name="T11" fmla="*/ 0 h 24"/>
                  <a:gd name="T12" fmla="*/ 0 w 36"/>
                  <a:gd name="T13" fmla="*/ 6 h 24"/>
                  <a:gd name="T14" fmla="*/ 0 w 36"/>
                  <a:gd name="T15" fmla="*/ 12 h 24"/>
                  <a:gd name="T16" fmla="*/ 0 w 36"/>
                  <a:gd name="T17" fmla="*/ 12 h 24"/>
                  <a:gd name="T18" fmla="*/ 0 w 36"/>
                  <a:gd name="T19" fmla="*/ 18 h 24"/>
                  <a:gd name="T20" fmla="*/ 6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36 w 36"/>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4"/>
                  <a:gd name="T56" fmla="*/ 36 w 36"/>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4">
                    <a:moveTo>
                      <a:pt x="36" y="12"/>
                    </a:moveTo>
                    <a:lnTo>
                      <a:pt x="30" y="6"/>
                    </a:lnTo>
                    <a:lnTo>
                      <a:pt x="24" y="0"/>
                    </a:lnTo>
                    <a:lnTo>
                      <a:pt x="18" y="0"/>
                    </a:lnTo>
                    <a:lnTo>
                      <a:pt x="6" y="0"/>
                    </a:lnTo>
                    <a:lnTo>
                      <a:pt x="0" y="6"/>
                    </a:lnTo>
                    <a:lnTo>
                      <a:pt x="0" y="12"/>
                    </a:lnTo>
                    <a:lnTo>
                      <a:pt x="0" y="18"/>
                    </a:lnTo>
                    <a:lnTo>
                      <a:pt x="6" y="24"/>
                    </a:lnTo>
                    <a:lnTo>
                      <a:pt x="18" y="24"/>
                    </a:lnTo>
                    <a:lnTo>
                      <a:pt x="24" y="24"/>
                    </a:lnTo>
                    <a:lnTo>
                      <a:pt x="30"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7" name="Freeform 1474"/>
              <p:cNvSpPr>
                <a:spLocks/>
              </p:cNvSpPr>
              <p:nvPr/>
            </p:nvSpPr>
            <p:spPr bwMode="auto">
              <a:xfrm>
                <a:off x="3164" y="1637"/>
                <a:ext cx="30" cy="24"/>
              </a:xfrm>
              <a:custGeom>
                <a:avLst/>
                <a:gdLst>
                  <a:gd name="T0" fmla="*/ 30 w 30"/>
                  <a:gd name="T1" fmla="*/ 12 h 24"/>
                  <a:gd name="T2" fmla="*/ 30 w 30"/>
                  <a:gd name="T3" fmla="*/ 6 h 24"/>
                  <a:gd name="T4" fmla="*/ 24 w 30"/>
                  <a:gd name="T5" fmla="*/ 0 h 24"/>
                  <a:gd name="T6" fmla="*/ 18 w 30"/>
                  <a:gd name="T7" fmla="*/ 0 h 24"/>
                  <a:gd name="T8" fmla="*/ 18 w 30"/>
                  <a:gd name="T9" fmla="*/ 0 h 24"/>
                  <a:gd name="T10" fmla="*/ 6 w 30"/>
                  <a:gd name="T11" fmla="*/ 0 h 24"/>
                  <a:gd name="T12" fmla="*/ 0 w 30"/>
                  <a:gd name="T13" fmla="*/ 6 h 24"/>
                  <a:gd name="T14" fmla="*/ 0 w 30"/>
                  <a:gd name="T15" fmla="*/ 12 h 24"/>
                  <a:gd name="T16" fmla="*/ 0 w 30"/>
                  <a:gd name="T17" fmla="*/ 12 h 24"/>
                  <a:gd name="T18" fmla="*/ 0 w 30"/>
                  <a:gd name="T19" fmla="*/ 18 h 24"/>
                  <a:gd name="T20" fmla="*/ 6 w 30"/>
                  <a:gd name="T21" fmla="*/ 24 h 24"/>
                  <a:gd name="T22" fmla="*/ 18 w 30"/>
                  <a:gd name="T23" fmla="*/ 24 h 24"/>
                  <a:gd name="T24" fmla="*/ 18 w 30"/>
                  <a:gd name="T25" fmla="*/ 24 h 24"/>
                  <a:gd name="T26" fmla="*/ 24 w 30"/>
                  <a:gd name="T27" fmla="*/ 24 h 24"/>
                  <a:gd name="T28" fmla="*/ 30 w 30"/>
                  <a:gd name="T29" fmla="*/ 18 h 24"/>
                  <a:gd name="T30" fmla="*/ 30 w 30"/>
                  <a:gd name="T31" fmla="*/ 12 h 24"/>
                  <a:gd name="T32" fmla="*/ 30 w 30"/>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4"/>
                  <a:gd name="T53" fmla="*/ 30 w 30"/>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4">
                    <a:moveTo>
                      <a:pt x="30" y="12"/>
                    </a:moveTo>
                    <a:lnTo>
                      <a:pt x="30" y="6"/>
                    </a:lnTo>
                    <a:lnTo>
                      <a:pt x="24" y="0"/>
                    </a:lnTo>
                    <a:lnTo>
                      <a:pt x="18" y="0"/>
                    </a:lnTo>
                    <a:lnTo>
                      <a:pt x="6" y="0"/>
                    </a:lnTo>
                    <a:lnTo>
                      <a:pt x="0" y="6"/>
                    </a:lnTo>
                    <a:lnTo>
                      <a:pt x="0" y="12"/>
                    </a:lnTo>
                    <a:lnTo>
                      <a:pt x="0" y="18"/>
                    </a:lnTo>
                    <a:lnTo>
                      <a:pt x="6" y="24"/>
                    </a:lnTo>
                    <a:lnTo>
                      <a:pt x="18" y="24"/>
                    </a:lnTo>
                    <a:lnTo>
                      <a:pt x="24" y="24"/>
                    </a:lnTo>
                    <a:lnTo>
                      <a:pt x="30" y="18"/>
                    </a:lnTo>
                    <a:lnTo>
                      <a:pt x="30"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8" name="Freeform 1475"/>
              <p:cNvSpPr>
                <a:spLocks/>
              </p:cNvSpPr>
              <p:nvPr/>
            </p:nvSpPr>
            <p:spPr bwMode="auto">
              <a:xfrm>
                <a:off x="3164" y="1637"/>
                <a:ext cx="30" cy="24"/>
              </a:xfrm>
              <a:custGeom>
                <a:avLst/>
                <a:gdLst>
                  <a:gd name="T0" fmla="*/ 30 w 30"/>
                  <a:gd name="T1" fmla="*/ 12 h 24"/>
                  <a:gd name="T2" fmla="*/ 30 w 30"/>
                  <a:gd name="T3" fmla="*/ 6 h 24"/>
                  <a:gd name="T4" fmla="*/ 24 w 30"/>
                  <a:gd name="T5" fmla="*/ 0 h 24"/>
                  <a:gd name="T6" fmla="*/ 18 w 30"/>
                  <a:gd name="T7" fmla="*/ 0 h 24"/>
                  <a:gd name="T8" fmla="*/ 18 w 30"/>
                  <a:gd name="T9" fmla="*/ 0 h 24"/>
                  <a:gd name="T10" fmla="*/ 6 w 30"/>
                  <a:gd name="T11" fmla="*/ 0 h 24"/>
                  <a:gd name="T12" fmla="*/ 0 w 30"/>
                  <a:gd name="T13" fmla="*/ 6 h 24"/>
                  <a:gd name="T14" fmla="*/ 0 w 30"/>
                  <a:gd name="T15" fmla="*/ 12 h 24"/>
                  <a:gd name="T16" fmla="*/ 0 w 30"/>
                  <a:gd name="T17" fmla="*/ 12 h 24"/>
                  <a:gd name="T18" fmla="*/ 0 w 30"/>
                  <a:gd name="T19" fmla="*/ 18 h 24"/>
                  <a:gd name="T20" fmla="*/ 6 w 30"/>
                  <a:gd name="T21" fmla="*/ 24 h 24"/>
                  <a:gd name="T22" fmla="*/ 18 w 30"/>
                  <a:gd name="T23" fmla="*/ 24 h 24"/>
                  <a:gd name="T24" fmla="*/ 18 w 30"/>
                  <a:gd name="T25" fmla="*/ 24 h 24"/>
                  <a:gd name="T26" fmla="*/ 24 w 30"/>
                  <a:gd name="T27" fmla="*/ 24 h 24"/>
                  <a:gd name="T28" fmla="*/ 30 w 30"/>
                  <a:gd name="T29" fmla="*/ 18 h 24"/>
                  <a:gd name="T30" fmla="*/ 30 w 30"/>
                  <a:gd name="T31" fmla="*/ 12 h 24"/>
                  <a:gd name="T32" fmla="*/ 30 w 30"/>
                  <a:gd name="T33" fmla="*/ 12 h 24"/>
                  <a:gd name="T34" fmla="*/ 30 w 30"/>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24"/>
                  <a:gd name="T56" fmla="*/ 30 w 3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24">
                    <a:moveTo>
                      <a:pt x="30" y="12"/>
                    </a:moveTo>
                    <a:lnTo>
                      <a:pt x="30" y="6"/>
                    </a:lnTo>
                    <a:lnTo>
                      <a:pt x="24" y="0"/>
                    </a:lnTo>
                    <a:lnTo>
                      <a:pt x="18" y="0"/>
                    </a:lnTo>
                    <a:lnTo>
                      <a:pt x="6" y="0"/>
                    </a:lnTo>
                    <a:lnTo>
                      <a:pt x="0" y="6"/>
                    </a:lnTo>
                    <a:lnTo>
                      <a:pt x="0" y="12"/>
                    </a:lnTo>
                    <a:lnTo>
                      <a:pt x="0" y="18"/>
                    </a:lnTo>
                    <a:lnTo>
                      <a:pt x="6" y="24"/>
                    </a:lnTo>
                    <a:lnTo>
                      <a:pt x="18" y="24"/>
                    </a:lnTo>
                    <a:lnTo>
                      <a:pt x="24" y="24"/>
                    </a:lnTo>
                    <a:lnTo>
                      <a:pt x="30" y="18"/>
                    </a:lnTo>
                    <a:lnTo>
                      <a:pt x="30"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39" name="Freeform 1476"/>
              <p:cNvSpPr>
                <a:spLocks/>
              </p:cNvSpPr>
              <p:nvPr/>
            </p:nvSpPr>
            <p:spPr bwMode="auto">
              <a:xfrm>
                <a:off x="3170" y="1613"/>
                <a:ext cx="36" cy="24"/>
              </a:xfrm>
              <a:custGeom>
                <a:avLst/>
                <a:gdLst>
                  <a:gd name="T0" fmla="*/ 36 w 36"/>
                  <a:gd name="T1" fmla="*/ 12 h 24"/>
                  <a:gd name="T2" fmla="*/ 36 w 36"/>
                  <a:gd name="T3" fmla="*/ 6 h 24"/>
                  <a:gd name="T4" fmla="*/ 30 w 36"/>
                  <a:gd name="T5" fmla="*/ 0 h 24"/>
                  <a:gd name="T6" fmla="*/ 18 w 36"/>
                  <a:gd name="T7" fmla="*/ 0 h 24"/>
                  <a:gd name="T8" fmla="*/ 18 w 36"/>
                  <a:gd name="T9" fmla="*/ 0 h 24"/>
                  <a:gd name="T10" fmla="*/ 12 w 36"/>
                  <a:gd name="T11" fmla="*/ 0 h 24"/>
                  <a:gd name="T12" fmla="*/ 6 w 36"/>
                  <a:gd name="T13" fmla="*/ 6 h 24"/>
                  <a:gd name="T14" fmla="*/ 0 w 36"/>
                  <a:gd name="T15" fmla="*/ 12 h 24"/>
                  <a:gd name="T16" fmla="*/ 0 w 36"/>
                  <a:gd name="T17" fmla="*/ 12 h 24"/>
                  <a:gd name="T18" fmla="*/ 6 w 36"/>
                  <a:gd name="T19" fmla="*/ 18 h 24"/>
                  <a:gd name="T20" fmla="*/ 12 w 36"/>
                  <a:gd name="T21" fmla="*/ 24 h 24"/>
                  <a:gd name="T22" fmla="*/ 18 w 36"/>
                  <a:gd name="T23" fmla="*/ 24 h 24"/>
                  <a:gd name="T24" fmla="*/ 18 w 36"/>
                  <a:gd name="T25" fmla="*/ 24 h 24"/>
                  <a:gd name="T26" fmla="*/ 30 w 36"/>
                  <a:gd name="T27" fmla="*/ 24 h 24"/>
                  <a:gd name="T28" fmla="*/ 36 w 36"/>
                  <a:gd name="T29" fmla="*/ 18 h 24"/>
                  <a:gd name="T30" fmla="*/ 36 w 36"/>
                  <a:gd name="T31" fmla="*/ 12 h 24"/>
                  <a:gd name="T32" fmla="*/ 36 w 36"/>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36" y="12"/>
                    </a:moveTo>
                    <a:lnTo>
                      <a:pt x="36" y="6"/>
                    </a:lnTo>
                    <a:lnTo>
                      <a:pt x="30" y="0"/>
                    </a:lnTo>
                    <a:lnTo>
                      <a:pt x="18" y="0"/>
                    </a:lnTo>
                    <a:lnTo>
                      <a:pt x="12" y="0"/>
                    </a:lnTo>
                    <a:lnTo>
                      <a:pt x="6" y="6"/>
                    </a:lnTo>
                    <a:lnTo>
                      <a:pt x="0" y="12"/>
                    </a:lnTo>
                    <a:lnTo>
                      <a:pt x="6" y="18"/>
                    </a:lnTo>
                    <a:lnTo>
                      <a:pt x="12" y="24"/>
                    </a:lnTo>
                    <a:lnTo>
                      <a:pt x="18" y="24"/>
                    </a:lnTo>
                    <a:lnTo>
                      <a:pt x="30" y="24"/>
                    </a:lnTo>
                    <a:lnTo>
                      <a:pt x="36"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0" name="Freeform 1477"/>
              <p:cNvSpPr>
                <a:spLocks/>
              </p:cNvSpPr>
              <p:nvPr/>
            </p:nvSpPr>
            <p:spPr bwMode="auto">
              <a:xfrm>
                <a:off x="3170" y="1613"/>
                <a:ext cx="36" cy="24"/>
              </a:xfrm>
              <a:custGeom>
                <a:avLst/>
                <a:gdLst>
                  <a:gd name="T0" fmla="*/ 36 w 36"/>
                  <a:gd name="T1" fmla="*/ 12 h 24"/>
                  <a:gd name="T2" fmla="*/ 36 w 36"/>
                  <a:gd name="T3" fmla="*/ 6 h 24"/>
                  <a:gd name="T4" fmla="*/ 30 w 36"/>
                  <a:gd name="T5" fmla="*/ 0 h 24"/>
                  <a:gd name="T6" fmla="*/ 18 w 36"/>
                  <a:gd name="T7" fmla="*/ 0 h 24"/>
                  <a:gd name="T8" fmla="*/ 18 w 36"/>
                  <a:gd name="T9" fmla="*/ 0 h 24"/>
                  <a:gd name="T10" fmla="*/ 12 w 36"/>
                  <a:gd name="T11" fmla="*/ 0 h 24"/>
                  <a:gd name="T12" fmla="*/ 6 w 36"/>
                  <a:gd name="T13" fmla="*/ 6 h 24"/>
                  <a:gd name="T14" fmla="*/ 0 w 36"/>
                  <a:gd name="T15" fmla="*/ 12 h 24"/>
                  <a:gd name="T16" fmla="*/ 0 w 36"/>
                  <a:gd name="T17" fmla="*/ 12 h 24"/>
                  <a:gd name="T18" fmla="*/ 6 w 36"/>
                  <a:gd name="T19" fmla="*/ 18 h 24"/>
                  <a:gd name="T20" fmla="*/ 12 w 36"/>
                  <a:gd name="T21" fmla="*/ 24 h 24"/>
                  <a:gd name="T22" fmla="*/ 18 w 36"/>
                  <a:gd name="T23" fmla="*/ 24 h 24"/>
                  <a:gd name="T24" fmla="*/ 18 w 36"/>
                  <a:gd name="T25" fmla="*/ 24 h 24"/>
                  <a:gd name="T26" fmla="*/ 30 w 36"/>
                  <a:gd name="T27" fmla="*/ 24 h 24"/>
                  <a:gd name="T28" fmla="*/ 36 w 36"/>
                  <a:gd name="T29" fmla="*/ 18 h 24"/>
                  <a:gd name="T30" fmla="*/ 36 w 36"/>
                  <a:gd name="T31" fmla="*/ 12 h 24"/>
                  <a:gd name="T32" fmla="*/ 36 w 36"/>
                  <a:gd name="T33" fmla="*/ 12 h 24"/>
                  <a:gd name="T34" fmla="*/ 36 w 36"/>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4"/>
                  <a:gd name="T56" fmla="*/ 36 w 36"/>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4">
                    <a:moveTo>
                      <a:pt x="36" y="12"/>
                    </a:moveTo>
                    <a:lnTo>
                      <a:pt x="36" y="6"/>
                    </a:lnTo>
                    <a:lnTo>
                      <a:pt x="30" y="0"/>
                    </a:lnTo>
                    <a:lnTo>
                      <a:pt x="18" y="0"/>
                    </a:lnTo>
                    <a:lnTo>
                      <a:pt x="12" y="0"/>
                    </a:lnTo>
                    <a:lnTo>
                      <a:pt x="6" y="6"/>
                    </a:lnTo>
                    <a:lnTo>
                      <a:pt x="0" y="12"/>
                    </a:lnTo>
                    <a:lnTo>
                      <a:pt x="6" y="18"/>
                    </a:lnTo>
                    <a:lnTo>
                      <a:pt x="12" y="24"/>
                    </a:lnTo>
                    <a:lnTo>
                      <a:pt x="18" y="24"/>
                    </a:lnTo>
                    <a:lnTo>
                      <a:pt x="30" y="24"/>
                    </a:lnTo>
                    <a:lnTo>
                      <a:pt x="36"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1" name="Freeform 1478"/>
              <p:cNvSpPr>
                <a:spLocks/>
              </p:cNvSpPr>
              <p:nvPr/>
            </p:nvSpPr>
            <p:spPr bwMode="auto">
              <a:xfrm>
                <a:off x="3182" y="1589"/>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12 w 36"/>
                  <a:gd name="T11" fmla="*/ 0 h 24"/>
                  <a:gd name="T12" fmla="*/ 0 w 36"/>
                  <a:gd name="T13" fmla="*/ 6 h 24"/>
                  <a:gd name="T14" fmla="*/ 0 w 36"/>
                  <a:gd name="T15" fmla="*/ 12 h 24"/>
                  <a:gd name="T16" fmla="*/ 0 w 36"/>
                  <a:gd name="T17" fmla="*/ 12 h 24"/>
                  <a:gd name="T18" fmla="*/ 0 w 36"/>
                  <a:gd name="T19" fmla="*/ 18 h 24"/>
                  <a:gd name="T20" fmla="*/ 12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36" y="12"/>
                    </a:moveTo>
                    <a:lnTo>
                      <a:pt x="30" y="6"/>
                    </a:lnTo>
                    <a:lnTo>
                      <a:pt x="24" y="0"/>
                    </a:lnTo>
                    <a:lnTo>
                      <a:pt x="18" y="0"/>
                    </a:lnTo>
                    <a:lnTo>
                      <a:pt x="12" y="0"/>
                    </a:lnTo>
                    <a:lnTo>
                      <a:pt x="0" y="6"/>
                    </a:lnTo>
                    <a:lnTo>
                      <a:pt x="0" y="12"/>
                    </a:lnTo>
                    <a:lnTo>
                      <a:pt x="0" y="18"/>
                    </a:lnTo>
                    <a:lnTo>
                      <a:pt x="12" y="24"/>
                    </a:lnTo>
                    <a:lnTo>
                      <a:pt x="18" y="24"/>
                    </a:lnTo>
                    <a:lnTo>
                      <a:pt x="24" y="24"/>
                    </a:lnTo>
                    <a:lnTo>
                      <a:pt x="30"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2" name="Freeform 1479"/>
              <p:cNvSpPr>
                <a:spLocks/>
              </p:cNvSpPr>
              <p:nvPr/>
            </p:nvSpPr>
            <p:spPr bwMode="auto">
              <a:xfrm>
                <a:off x="3182" y="1589"/>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12 w 36"/>
                  <a:gd name="T11" fmla="*/ 0 h 24"/>
                  <a:gd name="T12" fmla="*/ 0 w 36"/>
                  <a:gd name="T13" fmla="*/ 6 h 24"/>
                  <a:gd name="T14" fmla="*/ 0 w 36"/>
                  <a:gd name="T15" fmla="*/ 12 h 24"/>
                  <a:gd name="T16" fmla="*/ 0 w 36"/>
                  <a:gd name="T17" fmla="*/ 12 h 24"/>
                  <a:gd name="T18" fmla="*/ 0 w 36"/>
                  <a:gd name="T19" fmla="*/ 18 h 24"/>
                  <a:gd name="T20" fmla="*/ 12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36 w 36"/>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4"/>
                  <a:gd name="T56" fmla="*/ 36 w 36"/>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4">
                    <a:moveTo>
                      <a:pt x="36" y="12"/>
                    </a:moveTo>
                    <a:lnTo>
                      <a:pt x="30" y="6"/>
                    </a:lnTo>
                    <a:lnTo>
                      <a:pt x="24" y="0"/>
                    </a:lnTo>
                    <a:lnTo>
                      <a:pt x="18" y="0"/>
                    </a:lnTo>
                    <a:lnTo>
                      <a:pt x="12" y="0"/>
                    </a:lnTo>
                    <a:lnTo>
                      <a:pt x="0" y="6"/>
                    </a:lnTo>
                    <a:lnTo>
                      <a:pt x="0" y="12"/>
                    </a:lnTo>
                    <a:lnTo>
                      <a:pt x="0" y="18"/>
                    </a:lnTo>
                    <a:lnTo>
                      <a:pt x="12" y="24"/>
                    </a:lnTo>
                    <a:lnTo>
                      <a:pt x="18" y="24"/>
                    </a:lnTo>
                    <a:lnTo>
                      <a:pt x="24" y="24"/>
                    </a:lnTo>
                    <a:lnTo>
                      <a:pt x="30"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3" name="Freeform 1480"/>
              <p:cNvSpPr>
                <a:spLocks/>
              </p:cNvSpPr>
              <p:nvPr/>
            </p:nvSpPr>
            <p:spPr bwMode="auto">
              <a:xfrm>
                <a:off x="3194" y="1565"/>
                <a:ext cx="36" cy="30"/>
              </a:xfrm>
              <a:custGeom>
                <a:avLst/>
                <a:gdLst>
                  <a:gd name="T0" fmla="*/ 36 w 36"/>
                  <a:gd name="T1" fmla="*/ 12 h 30"/>
                  <a:gd name="T2" fmla="*/ 36 w 36"/>
                  <a:gd name="T3" fmla="*/ 6 h 30"/>
                  <a:gd name="T4" fmla="*/ 30 w 36"/>
                  <a:gd name="T5" fmla="*/ 6 h 30"/>
                  <a:gd name="T6" fmla="*/ 18 w 36"/>
                  <a:gd name="T7" fmla="*/ 0 h 30"/>
                  <a:gd name="T8" fmla="*/ 18 w 36"/>
                  <a:gd name="T9" fmla="*/ 0 h 30"/>
                  <a:gd name="T10" fmla="*/ 12 w 36"/>
                  <a:gd name="T11" fmla="*/ 6 h 30"/>
                  <a:gd name="T12" fmla="*/ 6 w 36"/>
                  <a:gd name="T13" fmla="*/ 6 h 30"/>
                  <a:gd name="T14" fmla="*/ 0 w 36"/>
                  <a:gd name="T15" fmla="*/ 12 h 30"/>
                  <a:gd name="T16" fmla="*/ 0 w 36"/>
                  <a:gd name="T17" fmla="*/ 12 h 30"/>
                  <a:gd name="T18" fmla="*/ 6 w 36"/>
                  <a:gd name="T19" fmla="*/ 18 h 30"/>
                  <a:gd name="T20" fmla="*/ 12 w 36"/>
                  <a:gd name="T21" fmla="*/ 24 h 30"/>
                  <a:gd name="T22" fmla="*/ 18 w 36"/>
                  <a:gd name="T23" fmla="*/ 30 h 30"/>
                  <a:gd name="T24" fmla="*/ 18 w 36"/>
                  <a:gd name="T25" fmla="*/ 30 h 30"/>
                  <a:gd name="T26" fmla="*/ 30 w 36"/>
                  <a:gd name="T27" fmla="*/ 24 h 30"/>
                  <a:gd name="T28" fmla="*/ 36 w 36"/>
                  <a:gd name="T29" fmla="*/ 18 h 30"/>
                  <a:gd name="T30" fmla="*/ 36 w 36"/>
                  <a:gd name="T31" fmla="*/ 12 h 30"/>
                  <a:gd name="T32" fmla="*/ 36 w 36"/>
                  <a:gd name="T33" fmla="*/ 12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0"/>
                  <a:gd name="T53" fmla="*/ 36 w 3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0">
                    <a:moveTo>
                      <a:pt x="36" y="12"/>
                    </a:moveTo>
                    <a:lnTo>
                      <a:pt x="36" y="6"/>
                    </a:lnTo>
                    <a:lnTo>
                      <a:pt x="30" y="6"/>
                    </a:lnTo>
                    <a:lnTo>
                      <a:pt x="18" y="0"/>
                    </a:lnTo>
                    <a:lnTo>
                      <a:pt x="12" y="6"/>
                    </a:lnTo>
                    <a:lnTo>
                      <a:pt x="6" y="6"/>
                    </a:lnTo>
                    <a:lnTo>
                      <a:pt x="0" y="12"/>
                    </a:lnTo>
                    <a:lnTo>
                      <a:pt x="6" y="18"/>
                    </a:lnTo>
                    <a:lnTo>
                      <a:pt x="12" y="24"/>
                    </a:lnTo>
                    <a:lnTo>
                      <a:pt x="18" y="30"/>
                    </a:lnTo>
                    <a:lnTo>
                      <a:pt x="30" y="24"/>
                    </a:lnTo>
                    <a:lnTo>
                      <a:pt x="36"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4" name="Freeform 1481"/>
              <p:cNvSpPr>
                <a:spLocks/>
              </p:cNvSpPr>
              <p:nvPr/>
            </p:nvSpPr>
            <p:spPr bwMode="auto">
              <a:xfrm>
                <a:off x="3194" y="1565"/>
                <a:ext cx="36" cy="30"/>
              </a:xfrm>
              <a:custGeom>
                <a:avLst/>
                <a:gdLst>
                  <a:gd name="T0" fmla="*/ 36 w 36"/>
                  <a:gd name="T1" fmla="*/ 12 h 30"/>
                  <a:gd name="T2" fmla="*/ 36 w 36"/>
                  <a:gd name="T3" fmla="*/ 6 h 30"/>
                  <a:gd name="T4" fmla="*/ 30 w 36"/>
                  <a:gd name="T5" fmla="*/ 6 h 30"/>
                  <a:gd name="T6" fmla="*/ 18 w 36"/>
                  <a:gd name="T7" fmla="*/ 0 h 30"/>
                  <a:gd name="T8" fmla="*/ 18 w 36"/>
                  <a:gd name="T9" fmla="*/ 0 h 30"/>
                  <a:gd name="T10" fmla="*/ 12 w 36"/>
                  <a:gd name="T11" fmla="*/ 6 h 30"/>
                  <a:gd name="T12" fmla="*/ 6 w 36"/>
                  <a:gd name="T13" fmla="*/ 6 h 30"/>
                  <a:gd name="T14" fmla="*/ 0 w 36"/>
                  <a:gd name="T15" fmla="*/ 12 h 30"/>
                  <a:gd name="T16" fmla="*/ 0 w 36"/>
                  <a:gd name="T17" fmla="*/ 12 h 30"/>
                  <a:gd name="T18" fmla="*/ 6 w 36"/>
                  <a:gd name="T19" fmla="*/ 18 h 30"/>
                  <a:gd name="T20" fmla="*/ 12 w 36"/>
                  <a:gd name="T21" fmla="*/ 24 h 30"/>
                  <a:gd name="T22" fmla="*/ 18 w 36"/>
                  <a:gd name="T23" fmla="*/ 30 h 30"/>
                  <a:gd name="T24" fmla="*/ 18 w 36"/>
                  <a:gd name="T25" fmla="*/ 30 h 30"/>
                  <a:gd name="T26" fmla="*/ 30 w 36"/>
                  <a:gd name="T27" fmla="*/ 24 h 30"/>
                  <a:gd name="T28" fmla="*/ 36 w 36"/>
                  <a:gd name="T29" fmla="*/ 18 h 30"/>
                  <a:gd name="T30" fmla="*/ 36 w 36"/>
                  <a:gd name="T31" fmla="*/ 12 h 30"/>
                  <a:gd name="T32" fmla="*/ 36 w 36"/>
                  <a:gd name="T33" fmla="*/ 12 h 30"/>
                  <a:gd name="T34" fmla="*/ 36 w 36"/>
                  <a:gd name="T35" fmla="*/ 12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36" y="12"/>
                    </a:moveTo>
                    <a:lnTo>
                      <a:pt x="36" y="6"/>
                    </a:lnTo>
                    <a:lnTo>
                      <a:pt x="30" y="6"/>
                    </a:lnTo>
                    <a:lnTo>
                      <a:pt x="18" y="0"/>
                    </a:lnTo>
                    <a:lnTo>
                      <a:pt x="12" y="6"/>
                    </a:lnTo>
                    <a:lnTo>
                      <a:pt x="6" y="6"/>
                    </a:lnTo>
                    <a:lnTo>
                      <a:pt x="0" y="12"/>
                    </a:lnTo>
                    <a:lnTo>
                      <a:pt x="6" y="18"/>
                    </a:lnTo>
                    <a:lnTo>
                      <a:pt x="12" y="24"/>
                    </a:lnTo>
                    <a:lnTo>
                      <a:pt x="18" y="30"/>
                    </a:lnTo>
                    <a:lnTo>
                      <a:pt x="30" y="24"/>
                    </a:lnTo>
                    <a:lnTo>
                      <a:pt x="36"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5" name="Freeform 1482"/>
              <p:cNvSpPr>
                <a:spLocks/>
              </p:cNvSpPr>
              <p:nvPr/>
            </p:nvSpPr>
            <p:spPr bwMode="auto">
              <a:xfrm>
                <a:off x="3218" y="1547"/>
                <a:ext cx="36" cy="30"/>
              </a:xfrm>
              <a:custGeom>
                <a:avLst/>
                <a:gdLst>
                  <a:gd name="T0" fmla="*/ 36 w 36"/>
                  <a:gd name="T1" fmla="*/ 12 h 30"/>
                  <a:gd name="T2" fmla="*/ 30 w 36"/>
                  <a:gd name="T3" fmla="*/ 6 h 30"/>
                  <a:gd name="T4" fmla="*/ 24 w 36"/>
                  <a:gd name="T5" fmla="*/ 6 h 30"/>
                  <a:gd name="T6" fmla="*/ 18 w 36"/>
                  <a:gd name="T7" fmla="*/ 0 h 30"/>
                  <a:gd name="T8" fmla="*/ 18 w 36"/>
                  <a:gd name="T9" fmla="*/ 0 h 30"/>
                  <a:gd name="T10" fmla="*/ 6 w 36"/>
                  <a:gd name="T11" fmla="*/ 6 h 30"/>
                  <a:gd name="T12" fmla="*/ 0 w 36"/>
                  <a:gd name="T13" fmla="*/ 6 h 30"/>
                  <a:gd name="T14" fmla="*/ 0 w 36"/>
                  <a:gd name="T15" fmla="*/ 12 h 30"/>
                  <a:gd name="T16" fmla="*/ 0 w 36"/>
                  <a:gd name="T17" fmla="*/ 12 h 30"/>
                  <a:gd name="T18" fmla="*/ 0 w 36"/>
                  <a:gd name="T19" fmla="*/ 18 h 30"/>
                  <a:gd name="T20" fmla="*/ 6 w 36"/>
                  <a:gd name="T21" fmla="*/ 24 h 30"/>
                  <a:gd name="T22" fmla="*/ 18 w 36"/>
                  <a:gd name="T23" fmla="*/ 30 h 30"/>
                  <a:gd name="T24" fmla="*/ 18 w 36"/>
                  <a:gd name="T25" fmla="*/ 30 h 30"/>
                  <a:gd name="T26" fmla="*/ 24 w 36"/>
                  <a:gd name="T27" fmla="*/ 24 h 30"/>
                  <a:gd name="T28" fmla="*/ 30 w 36"/>
                  <a:gd name="T29" fmla="*/ 18 h 30"/>
                  <a:gd name="T30" fmla="*/ 36 w 36"/>
                  <a:gd name="T31" fmla="*/ 12 h 30"/>
                  <a:gd name="T32" fmla="*/ 36 w 36"/>
                  <a:gd name="T33" fmla="*/ 12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0"/>
                  <a:gd name="T53" fmla="*/ 36 w 3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0">
                    <a:moveTo>
                      <a:pt x="36" y="12"/>
                    </a:moveTo>
                    <a:lnTo>
                      <a:pt x="30" y="6"/>
                    </a:lnTo>
                    <a:lnTo>
                      <a:pt x="24" y="6"/>
                    </a:lnTo>
                    <a:lnTo>
                      <a:pt x="18" y="0"/>
                    </a:lnTo>
                    <a:lnTo>
                      <a:pt x="6" y="6"/>
                    </a:lnTo>
                    <a:lnTo>
                      <a:pt x="0" y="6"/>
                    </a:lnTo>
                    <a:lnTo>
                      <a:pt x="0" y="12"/>
                    </a:lnTo>
                    <a:lnTo>
                      <a:pt x="0" y="18"/>
                    </a:lnTo>
                    <a:lnTo>
                      <a:pt x="6" y="24"/>
                    </a:lnTo>
                    <a:lnTo>
                      <a:pt x="18" y="30"/>
                    </a:lnTo>
                    <a:lnTo>
                      <a:pt x="24" y="24"/>
                    </a:lnTo>
                    <a:lnTo>
                      <a:pt x="30"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6" name="Freeform 1483"/>
              <p:cNvSpPr>
                <a:spLocks/>
              </p:cNvSpPr>
              <p:nvPr/>
            </p:nvSpPr>
            <p:spPr bwMode="auto">
              <a:xfrm>
                <a:off x="3218" y="1547"/>
                <a:ext cx="36" cy="30"/>
              </a:xfrm>
              <a:custGeom>
                <a:avLst/>
                <a:gdLst>
                  <a:gd name="T0" fmla="*/ 36 w 36"/>
                  <a:gd name="T1" fmla="*/ 12 h 30"/>
                  <a:gd name="T2" fmla="*/ 30 w 36"/>
                  <a:gd name="T3" fmla="*/ 6 h 30"/>
                  <a:gd name="T4" fmla="*/ 24 w 36"/>
                  <a:gd name="T5" fmla="*/ 6 h 30"/>
                  <a:gd name="T6" fmla="*/ 18 w 36"/>
                  <a:gd name="T7" fmla="*/ 0 h 30"/>
                  <a:gd name="T8" fmla="*/ 18 w 36"/>
                  <a:gd name="T9" fmla="*/ 0 h 30"/>
                  <a:gd name="T10" fmla="*/ 6 w 36"/>
                  <a:gd name="T11" fmla="*/ 6 h 30"/>
                  <a:gd name="T12" fmla="*/ 0 w 36"/>
                  <a:gd name="T13" fmla="*/ 6 h 30"/>
                  <a:gd name="T14" fmla="*/ 0 w 36"/>
                  <a:gd name="T15" fmla="*/ 12 h 30"/>
                  <a:gd name="T16" fmla="*/ 0 w 36"/>
                  <a:gd name="T17" fmla="*/ 12 h 30"/>
                  <a:gd name="T18" fmla="*/ 0 w 36"/>
                  <a:gd name="T19" fmla="*/ 18 h 30"/>
                  <a:gd name="T20" fmla="*/ 6 w 36"/>
                  <a:gd name="T21" fmla="*/ 24 h 30"/>
                  <a:gd name="T22" fmla="*/ 18 w 36"/>
                  <a:gd name="T23" fmla="*/ 30 h 30"/>
                  <a:gd name="T24" fmla="*/ 18 w 36"/>
                  <a:gd name="T25" fmla="*/ 30 h 30"/>
                  <a:gd name="T26" fmla="*/ 24 w 36"/>
                  <a:gd name="T27" fmla="*/ 24 h 30"/>
                  <a:gd name="T28" fmla="*/ 30 w 36"/>
                  <a:gd name="T29" fmla="*/ 18 h 30"/>
                  <a:gd name="T30" fmla="*/ 36 w 36"/>
                  <a:gd name="T31" fmla="*/ 12 h 30"/>
                  <a:gd name="T32" fmla="*/ 36 w 36"/>
                  <a:gd name="T33" fmla="*/ 12 h 30"/>
                  <a:gd name="T34" fmla="*/ 36 w 36"/>
                  <a:gd name="T35" fmla="*/ 12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36" y="12"/>
                    </a:moveTo>
                    <a:lnTo>
                      <a:pt x="30" y="6"/>
                    </a:lnTo>
                    <a:lnTo>
                      <a:pt x="24" y="6"/>
                    </a:lnTo>
                    <a:lnTo>
                      <a:pt x="18" y="0"/>
                    </a:lnTo>
                    <a:lnTo>
                      <a:pt x="6" y="6"/>
                    </a:lnTo>
                    <a:lnTo>
                      <a:pt x="0" y="6"/>
                    </a:lnTo>
                    <a:lnTo>
                      <a:pt x="0" y="12"/>
                    </a:lnTo>
                    <a:lnTo>
                      <a:pt x="0" y="18"/>
                    </a:lnTo>
                    <a:lnTo>
                      <a:pt x="6" y="24"/>
                    </a:lnTo>
                    <a:lnTo>
                      <a:pt x="18" y="30"/>
                    </a:lnTo>
                    <a:lnTo>
                      <a:pt x="24" y="24"/>
                    </a:lnTo>
                    <a:lnTo>
                      <a:pt x="30"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7" name="Freeform 1484"/>
              <p:cNvSpPr>
                <a:spLocks/>
              </p:cNvSpPr>
              <p:nvPr/>
            </p:nvSpPr>
            <p:spPr bwMode="auto">
              <a:xfrm>
                <a:off x="3242" y="1535"/>
                <a:ext cx="36" cy="30"/>
              </a:xfrm>
              <a:custGeom>
                <a:avLst/>
                <a:gdLst>
                  <a:gd name="T0" fmla="*/ 36 w 36"/>
                  <a:gd name="T1" fmla="*/ 12 h 30"/>
                  <a:gd name="T2" fmla="*/ 36 w 36"/>
                  <a:gd name="T3" fmla="*/ 6 h 30"/>
                  <a:gd name="T4" fmla="*/ 24 w 36"/>
                  <a:gd name="T5" fmla="*/ 6 h 30"/>
                  <a:gd name="T6" fmla="*/ 18 w 36"/>
                  <a:gd name="T7" fmla="*/ 0 h 30"/>
                  <a:gd name="T8" fmla="*/ 18 w 36"/>
                  <a:gd name="T9" fmla="*/ 0 h 30"/>
                  <a:gd name="T10" fmla="*/ 12 w 36"/>
                  <a:gd name="T11" fmla="*/ 6 h 30"/>
                  <a:gd name="T12" fmla="*/ 6 w 36"/>
                  <a:gd name="T13" fmla="*/ 6 h 30"/>
                  <a:gd name="T14" fmla="*/ 0 w 36"/>
                  <a:gd name="T15" fmla="*/ 12 h 30"/>
                  <a:gd name="T16" fmla="*/ 0 w 36"/>
                  <a:gd name="T17" fmla="*/ 12 h 30"/>
                  <a:gd name="T18" fmla="*/ 6 w 36"/>
                  <a:gd name="T19" fmla="*/ 24 h 30"/>
                  <a:gd name="T20" fmla="*/ 12 w 36"/>
                  <a:gd name="T21" fmla="*/ 24 h 30"/>
                  <a:gd name="T22" fmla="*/ 18 w 36"/>
                  <a:gd name="T23" fmla="*/ 30 h 30"/>
                  <a:gd name="T24" fmla="*/ 18 w 36"/>
                  <a:gd name="T25" fmla="*/ 30 h 30"/>
                  <a:gd name="T26" fmla="*/ 24 w 36"/>
                  <a:gd name="T27" fmla="*/ 24 h 30"/>
                  <a:gd name="T28" fmla="*/ 36 w 36"/>
                  <a:gd name="T29" fmla="*/ 24 h 30"/>
                  <a:gd name="T30" fmla="*/ 36 w 36"/>
                  <a:gd name="T31" fmla="*/ 12 h 30"/>
                  <a:gd name="T32" fmla="*/ 36 w 36"/>
                  <a:gd name="T33" fmla="*/ 12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0"/>
                  <a:gd name="T53" fmla="*/ 36 w 3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0">
                    <a:moveTo>
                      <a:pt x="36" y="12"/>
                    </a:moveTo>
                    <a:lnTo>
                      <a:pt x="36" y="6"/>
                    </a:lnTo>
                    <a:lnTo>
                      <a:pt x="24" y="6"/>
                    </a:lnTo>
                    <a:lnTo>
                      <a:pt x="18" y="0"/>
                    </a:lnTo>
                    <a:lnTo>
                      <a:pt x="12" y="6"/>
                    </a:lnTo>
                    <a:lnTo>
                      <a:pt x="6" y="6"/>
                    </a:lnTo>
                    <a:lnTo>
                      <a:pt x="0" y="12"/>
                    </a:lnTo>
                    <a:lnTo>
                      <a:pt x="6" y="24"/>
                    </a:lnTo>
                    <a:lnTo>
                      <a:pt x="12" y="24"/>
                    </a:lnTo>
                    <a:lnTo>
                      <a:pt x="18" y="30"/>
                    </a:lnTo>
                    <a:lnTo>
                      <a:pt x="24" y="24"/>
                    </a:lnTo>
                    <a:lnTo>
                      <a:pt x="36" y="24"/>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8" name="Freeform 1485"/>
              <p:cNvSpPr>
                <a:spLocks/>
              </p:cNvSpPr>
              <p:nvPr/>
            </p:nvSpPr>
            <p:spPr bwMode="auto">
              <a:xfrm>
                <a:off x="3242" y="1535"/>
                <a:ext cx="36" cy="30"/>
              </a:xfrm>
              <a:custGeom>
                <a:avLst/>
                <a:gdLst>
                  <a:gd name="T0" fmla="*/ 36 w 36"/>
                  <a:gd name="T1" fmla="*/ 12 h 30"/>
                  <a:gd name="T2" fmla="*/ 36 w 36"/>
                  <a:gd name="T3" fmla="*/ 6 h 30"/>
                  <a:gd name="T4" fmla="*/ 24 w 36"/>
                  <a:gd name="T5" fmla="*/ 6 h 30"/>
                  <a:gd name="T6" fmla="*/ 18 w 36"/>
                  <a:gd name="T7" fmla="*/ 0 h 30"/>
                  <a:gd name="T8" fmla="*/ 18 w 36"/>
                  <a:gd name="T9" fmla="*/ 0 h 30"/>
                  <a:gd name="T10" fmla="*/ 12 w 36"/>
                  <a:gd name="T11" fmla="*/ 6 h 30"/>
                  <a:gd name="T12" fmla="*/ 6 w 36"/>
                  <a:gd name="T13" fmla="*/ 6 h 30"/>
                  <a:gd name="T14" fmla="*/ 0 w 36"/>
                  <a:gd name="T15" fmla="*/ 12 h 30"/>
                  <a:gd name="T16" fmla="*/ 0 w 36"/>
                  <a:gd name="T17" fmla="*/ 12 h 30"/>
                  <a:gd name="T18" fmla="*/ 6 w 36"/>
                  <a:gd name="T19" fmla="*/ 24 h 30"/>
                  <a:gd name="T20" fmla="*/ 12 w 36"/>
                  <a:gd name="T21" fmla="*/ 24 h 30"/>
                  <a:gd name="T22" fmla="*/ 18 w 36"/>
                  <a:gd name="T23" fmla="*/ 30 h 30"/>
                  <a:gd name="T24" fmla="*/ 18 w 36"/>
                  <a:gd name="T25" fmla="*/ 30 h 30"/>
                  <a:gd name="T26" fmla="*/ 24 w 36"/>
                  <a:gd name="T27" fmla="*/ 24 h 30"/>
                  <a:gd name="T28" fmla="*/ 36 w 36"/>
                  <a:gd name="T29" fmla="*/ 24 h 30"/>
                  <a:gd name="T30" fmla="*/ 36 w 36"/>
                  <a:gd name="T31" fmla="*/ 12 h 30"/>
                  <a:gd name="T32" fmla="*/ 36 w 36"/>
                  <a:gd name="T33" fmla="*/ 12 h 30"/>
                  <a:gd name="T34" fmla="*/ 36 w 36"/>
                  <a:gd name="T35" fmla="*/ 12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36" y="12"/>
                    </a:moveTo>
                    <a:lnTo>
                      <a:pt x="36" y="6"/>
                    </a:lnTo>
                    <a:lnTo>
                      <a:pt x="24" y="6"/>
                    </a:lnTo>
                    <a:lnTo>
                      <a:pt x="18" y="0"/>
                    </a:lnTo>
                    <a:lnTo>
                      <a:pt x="12" y="6"/>
                    </a:lnTo>
                    <a:lnTo>
                      <a:pt x="6" y="6"/>
                    </a:lnTo>
                    <a:lnTo>
                      <a:pt x="0" y="12"/>
                    </a:lnTo>
                    <a:lnTo>
                      <a:pt x="6" y="24"/>
                    </a:lnTo>
                    <a:lnTo>
                      <a:pt x="12" y="24"/>
                    </a:lnTo>
                    <a:lnTo>
                      <a:pt x="18" y="30"/>
                    </a:lnTo>
                    <a:lnTo>
                      <a:pt x="24" y="24"/>
                    </a:lnTo>
                    <a:lnTo>
                      <a:pt x="36" y="24"/>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49" name="Freeform 1486"/>
              <p:cNvSpPr>
                <a:spLocks/>
              </p:cNvSpPr>
              <p:nvPr/>
            </p:nvSpPr>
            <p:spPr bwMode="auto">
              <a:xfrm>
                <a:off x="3266" y="1523"/>
                <a:ext cx="36" cy="24"/>
              </a:xfrm>
              <a:custGeom>
                <a:avLst/>
                <a:gdLst>
                  <a:gd name="T0" fmla="*/ 36 w 36"/>
                  <a:gd name="T1" fmla="*/ 12 h 24"/>
                  <a:gd name="T2" fmla="*/ 36 w 36"/>
                  <a:gd name="T3" fmla="*/ 6 h 24"/>
                  <a:gd name="T4" fmla="*/ 30 w 36"/>
                  <a:gd name="T5" fmla="*/ 0 h 24"/>
                  <a:gd name="T6" fmla="*/ 18 w 36"/>
                  <a:gd name="T7" fmla="*/ 0 h 24"/>
                  <a:gd name="T8" fmla="*/ 18 w 36"/>
                  <a:gd name="T9" fmla="*/ 0 h 24"/>
                  <a:gd name="T10" fmla="*/ 12 w 36"/>
                  <a:gd name="T11" fmla="*/ 0 h 24"/>
                  <a:gd name="T12" fmla="*/ 6 w 36"/>
                  <a:gd name="T13" fmla="*/ 6 h 24"/>
                  <a:gd name="T14" fmla="*/ 0 w 36"/>
                  <a:gd name="T15" fmla="*/ 12 h 24"/>
                  <a:gd name="T16" fmla="*/ 0 w 36"/>
                  <a:gd name="T17" fmla="*/ 12 h 24"/>
                  <a:gd name="T18" fmla="*/ 6 w 36"/>
                  <a:gd name="T19" fmla="*/ 18 h 24"/>
                  <a:gd name="T20" fmla="*/ 12 w 36"/>
                  <a:gd name="T21" fmla="*/ 24 h 24"/>
                  <a:gd name="T22" fmla="*/ 18 w 36"/>
                  <a:gd name="T23" fmla="*/ 24 h 24"/>
                  <a:gd name="T24" fmla="*/ 18 w 36"/>
                  <a:gd name="T25" fmla="*/ 24 h 24"/>
                  <a:gd name="T26" fmla="*/ 30 w 36"/>
                  <a:gd name="T27" fmla="*/ 24 h 24"/>
                  <a:gd name="T28" fmla="*/ 36 w 36"/>
                  <a:gd name="T29" fmla="*/ 18 h 24"/>
                  <a:gd name="T30" fmla="*/ 36 w 36"/>
                  <a:gd name="T31" fmla="*/ 12 h 24"/>
                  <a:gd name="T32" fmla="*/ 36 w 36"/>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36" y="12"/>
                    </a:moveTo>
                    <a:lnTo>
                      <a:pt x="36" y="6"/>
                    </a:lnTo>
                    <a:lnTo>
                      <a:pt x="30" y="0"/>
                    </a:lnTo>
                    <a:lnTo>
                      <a:pt x="18" y="0"/>
                    </a:lnTo>
                    <a:lnTo>
                      <a:pt x="12" y="0"/>
                    </a:lnTo>
                    <a:lnTo>
                      <a:pt x="6" y="6"/>
                    </a:lnTo>
                    <a:lnTo>
                      <a:pt x="0" y="12"/>
                    </a:lnTo>
                    <a:lnTo>
                      <a:pt x="6" y="18"/>
                    </a:lnTo>
                    <a:lnTo>
                      <a:pt x="12" y="24"/>
                    </a:lnTo>
                    <a:lnTo>
                      <a:pt x="18" y="24"/>
                    </a:lnTo>
                    <a:lnTo>
                      <a:pt x="30" y="24"/>
                    </a:lnTo>
                    <a:lnTo>
                      <a:pt x="36"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0" name="Freeform 1487"/>
              <p:cNvSpPr>
                <a:spLocks/>
              </p:cNvSpPr>
              <p:nvPr/>
            </p:nvSpPr>
            <p:spPr bwMode="auto">
              <a:xfrm>
                <a:off x="3266" y="1523"/>
                <a:ext cx="36" cy="24"/>
              </a:xfrm>
              <a:custGeom>
                <a:avLst/>
                <a:gdLst>
                  <a:gd name="T0" fmla="*/ 36 w 36"/>
                  <a:gd name="T1" fmla="*/ 12 h 24"/>
                  <a:gd name="T2" fmla="*/ 36 w 36"/>
                  <a:gd name="T3" fmla="*/ 6 h 24"/>
                  <a:gd name="T4" fmla="*/ 30 w 36"/>
                  <a:gd name="T5" fmla="*/ 0 h 24"/>
                  <a:gd name="T6" fmla="*/ 18 w 36"/>
                  <a:gd name="T7" fmla="*/ 0 h 24"/>
                  <a:gd name="T8" fmla="*/ 18 w 36"/>
                  <a:gd name="T9" fmla="*/ 0 h 24"/>
                  <a:gd name="T10" fmla="*/ 12 w 36"/>
                  <a:gd name="T11" fmla="*/ 0 h 24"/>
                  <a:gd name="T12" fmla="*/ 6 w 36"/>
                  <a:gd name="T13" fmla="*/ 6 h 24"/>
                  <a:gd name="T14" fmla="*/ 0 w 36"/>
                  <a:gd name="T15" fmla="*/ 12 h 24"/>
                  <a:gd name="T16" fmla="*/ 0 w 36"/>
                  <a:gd name="T17" fmla="*/ 12 h 24"/>
                  <a:gd name="T18" fmla="*/ 6 w 36"/>
                  <a:gd name="T19" fmla="*/ 18 h 24"/>
                  <a:gd name="T20" fmla="*/ 12 w 36"/>
                  <a:gd name="T21" fmla="*/ 24 h 24"/>
                  <a:gd name="T22" fmla="*/ 18 w 36"/>
                  <a:gd name="T23" fmla="*/ 24 h 24"/>
                  <a:gd name="T24" fmla="*/ 18 w 36"/>
                  <a:gd name="T25" fmla="*/ 24 h 24"/>
                  <a:gd name="T26" fmla="*/ 30 w 36"/>
                  <a:gd name="T27" fmla="*/ 24 h 24"/>
                  <a:gd name="T28" fmla="*/ 36 w 36"/>
                  <a:gd name="T29" fmla="*/ 18 h 24"/>
                  <a:gd name="T30" fmla="*/ 36 w 36"/>
                  <a:gd name="T31" fmla="*/ 12 h 24"/>
                  <a:gd name="T32" fmla="*/ 36 w 36"/>
                  <a:gd name="T33" fmla="*/ 12 h 24"/>
                  <a:gd name="T34" fmla="*/ 36 w 36"/>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4"/>
                  <a:gd name="T56" fmla="*/ 36 w 36"/>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4">
                    <a:moveTo>
                      <a:pt x="36" y="12"/>
                    </a:moveTo>
                    <a:lnTo>
                      <a:pt x="36" y="6"/>
                    </a:lnTo>
                    <a:lnTo>
                      <a:pt x="30" y="0"/>
                    </a:lnTo>
                    <a:lnTo>
                      <a:pt x="18" y="0"/>
                    </a:lnTo>
                    <a:lnTo>
                      <a:pt x="12" y="0"/>
                    </a:lnTo>
                    <a:lnTo>
                      <a:pt x="6" y="6"/>
                    </a:lnTo>
                    <a:lnTo>
                      <a:pt x="0" y="12"/>
                    </a:lnTo>
                    <a:lnTo>
                      <a:pt x="6" y="18"/>
                    </a:lnTo>
                    <a:lnTo>
                      <a:pt x="12" y="24"/>
                    </a:lnTo>
                    <a:lnTo>
                      <a:pt x="18" y="24"/>
                    </a:lnTo>
                    <a:lnTo>
                      <a:pt x="30" y="24"/>
                    </a:lnTo>
                    <a:lnTo>
                      <a:pt x="36"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1" name="Freeform 1488"/>
              <p:cNvSpPr>
                <a:spLocks/>
              </p:cNvSpPr>
              <p:nvPr/>
            </p:nvSpPr>
            <p:spPr bwMode="auto">
              <a:xfrm>
                <a:off x="3284" y="1499"/>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12 w 36"/>
                  <a:gd name="T11" fmla="*/ 0 h 24"/>
                  <a:gd name="T12" fmla="*/ 0 w 36"/>
                  <a:gd name="T13" fmla="*/ 6 h 24"/>
                  <a:gd name="T14" fmla="*/ 0 w 36"/>
                  <a:gd name="T15" fmla="*/ 12 h 24"/>
                  <a:gd name="T16" fmla="*/ 0 w 36"/>
                  <a:gd name="T17" fmla="*/ 12 h 24"/>
                  <a:gd name="T18" fmla="*/ 0 w 36"/>
                  <a:gd name="T19" fmla="*/ 18 h 24"/>
                  <a:gd name="T20" fmla="*/ 12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36" y="12"/>
                    </a:moveTo>
                    <a:lnTo>
                      <a:pt x="30" y="6"/>
                    </a:lnTo>
                    <a:lnTo>
                      <a:pt x="24" y="0"/>
                    </a:lnTo>
                    <a:lnTo>
                      <a:pt x="18" y="0"/>
                    </a:lnTo>
                    <a:lnTo>
                      <a:pt x="12" y="0"/>
                    </a:lnTo>
                    <a:lnTo>
                      <a:pt x="0" y="6"/>
                    </a:lnTo>
                    <a:lnTo>
                      <a:pt x="0" y="12"/>
                    </a:lnTo>
                    <a:lnTo>
                      <a:pt x="0" y="18"/>
                    </a:lnTo>
                    <a:lnTo>
                      <a:pt x="12" y="24"/>
                    </a:lnTo>
                    <a:lnTo>
                      <a:pt x="18" y="24"/>
                    </a:lnTo>
                    <a:lnTo>
                      <a:pt x="24" y="24"/>
                    </a:lnTo>
                    <a:lnTo>
                      <a:pt x="30" y="18"/>
                    </a:lnTo>
                    <a:lnTo>
                      <a:pt x="36" y="12"/>
                    </a:lnTo>
                    <a:close/>
                  </a:path>
                </a:pathLst>
              </a:custGeom>
              <a:solidFill>
                <a:srgbClr val="FFFF4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2" name="Freeform 1489"/>
              <p:cNvSpPr>
                <a:spLocks/>
              </p:cNvSpPr>
              <p:nvPr/>
            </p:nvSpPr>
            <p:spPr bwMode="auto">
              <a:xfrm>
                <a:off x="3284" y="1499"/>
                <a:ext cx="36" cy="24"/>
              </a:xfrm>
              <a:custGeom>
                <a:avLst/>
                <a:gdLst>
                  <a:gd name="T0" fmla="*/ 36 w 36"/>
                  <a:gd name="T1" fmla="*/ 12 h 24"/>
                  <a:gd name="T2" fmla="*/ 30 w 36"/>
                  <a:gd name="T3" fmla="*/ 6 h 24"/>
                  <a:gd name="T4" fmla="*/ 24 w 36"/>
                  <a:gd name="T5" fmla="*/ 0 h 24"/>
                  <a:gd name="T6" fmla="*/ 18 w 36"/>
                  <a:gd name="T7" fmla="*/ 0 h 24"/>
                  <a:gd name="T8" fmla="*/ 18 w 36"/>
                  <a:gd name="T9" fmla="*/ 0 h 24"/>
                  <a:gd name="T10" fmla="*/ 12 w 36"/>
                  <a:gd name="T11" fmla="*/ 0 h 24"/>
                  <a:gd name="T12" fmla="*/ 0 w 36"/>
                  <a:gd name="T13" fmla="*/ 6 h 24"/>
                  <a:gd name="T14" fmla="*/ 0 w 36"/>
                  <a:gd name="T15" fmla="*/ 12 h 24"/>
                  <a:gd name="T16" fmla="*/ 0 w 36"/>
                  <a:gd name="T17" fmla="*/ 12 h 24"/>
                  <a:gd name="T18" fmla="*/ 0 w 36"/>
                  <a:gd name="T19" fmla="*/ 18 h 24"/>
                  <a:gd name="T20" fmla="*/ 12 w 36"/>
                  <a:gd name="T21" fmla="*/ 24 h 24"/>
                  <a:gd name="T22" fmla="*/ 18 w 36"/>
                  <a:gd name="T23" fmla="*/ 24 h 24"/>
                  <a:gd name="T24" fmla="*/ 18 w 36"/>
                  <a:gd name="T25" fmla="*/ 24 h 24"/>
                  <a:gd name="T26" fmla="*/ 24 w 36"/>
                  <a:gd name="T27" fmla="*/ 24 h 24"/>
                  <a:gd name="T28" fmla="*/ 30 w 36"/>
                  <a:gd name="T29" fmla="*/ 18 h 24"/>
                  <a:gd name="T30" fmla="*/ 36 w 36"/>
                  <a:gd name="T31" fmla="*/ 12 h 24"/>
                  <a:gd name="T32" fmla="*/ 36 w 36"/>
                  <a:gd name="T33" fmla="*/ 12 h 24"/>
                  <a:gd name="T34" fmla="*/ 36 w 36"/>
                  <a:gd name="T35" fmla="*/ 1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4"/>
                  <a:gd name="T56" fmla="*/ 36 w 36"/>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4">
                    <a:moveTo>
                      <a:pt x="36" y="12"/>
                    </a:moveTo>
                    <a:lnTo>
                      <a:pt x="30" y="6"/>
                    </a:lnTo>
                    <a:lnTo>
                      <a:pt x="24" y="0"/>
                    </a:lnTo>
                    <a:lnTo>
                      <a:pt x="18" y="0"/>
                    </a:lnTo>
                    <a:lnTo>
                      <a:pt x="12" y="0"/>
                    </a:lnTo>
                    <a:lnTo>
                      <a:pt x="0" y="6"/>
                    </a:lnTo>
                    <a:lnTo>
                      <a:pt x="0" y="12"/>
                    </a:lnTo>
                    <a:lnTo>
                      <a:pt x="0" y="18"/>
                    </a:lnTo>
                    <a:lnTo>
                      <a:pt x="12" y="24"/>
                    </a:lnTo>
                    <a:lnTo>
                      <a:pt x="18" y="24"/>
                    </a:lnTo>
                    <a:lnTo>
                      <a:pt x="24" y="24"/>
                    </a:lnTo>
                    <a:lnTo>
                      <a:pt x="30" y="18"/>
                    </a:lnTo>
                    <a:lnTo>
                      <a:pt x="36"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3" name="Freeform 1490"/>
              <p:cNvSpPr>
                <a:spLocks/>
              </p:cNvSpPr>
              <p:nvPr/>
            </p:nvSpPr>
            <p:spPr bwMode="auto">
              <a:xfrm>
                <a:off x="2948" y="1607"/>
                <a:ext cx="12" cy="18"/>
              </a:xfrm>
              <a:custGeom>
                <a:avLst/>
                <a:gdLst>
                  <a:gd name="T0" fmla="*/ 12 w 12"/>
                  <a:gd name="T1" fmla="*/ 6 h 18"/>
                  <a:gd name="T2" fmla="*/ 12 w 12"/>
                  <a:gd name="T3" fmla="*/ 6 h 18"/>
                  <a:gd name="T4" fmla="*/ 6 w 12"/>
                  <a:gd name="T5" fmla="*/ 0 h 18"/>
                  <a:gd name="T6" fmla="*/ 6 w 12"/>
                  <a:gd name="T7" fmla="*/ 0 h 18"/>
                  <a:gd name="T8" fmla="*/ 6 w 12"/>
                  <a:gd name="T9" fmla="*/ 0 h 18"/>
                  <a:gd name="T10" fmla="*/ 0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2 h 18"/>
                  <a:gd name="T28" fmla="*/ 12 w 12"/>
                  <a:gd name="T29" fmla="*/ 12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6"/>
                    </a:lnTo>
                    <a:lnTo>
                      <a:pt x="6" y="0"/>
                    </a:lnTo>
                    <a:lnTo>
                      <a:pt x="0" y="0"/>
                    </a:lnTo>
                    <a:lnTo>
                      <a:pt x="0" y="6"/>
                    </a:lnTo>
                    <a:lnTo>
                      <a:pt x="0" y="12"/>
                    </a:lnTo>
                    <a:lnTo>
                      <a:pt x="6" y="18"/>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4" name="Freeform 1491"/>
              <p:cNvSpPr>
                <a:spLocks/>
              </p:cNvSpPr>
              <p:nvPr/>
            </p:nvSpPr>
            <p:spPr bwMode="auto">
              <a:xfrm>
                <a:off x="2948" y="1607"/>
                <a:ext cx="12" cy="18"/>
              </a:xfrm>
              <a:custGeom>
                <a:avLst/>
                <a:gdLst>
                  <a:gd name="T0" fmla="*/ 12 w 12"/>
                  <a:gd name="T1" fmla="*/ 6 h 18"/>
                  <a:gd name="T2" fmla="*/ 12 w 12"/>
                  <a:gd name="T3" fmla="*/ 6 h 18"/>
                  <a:gd name="T4" fmla="*/ 6 w 12"/>
                  <a:gd name="T5" fmla="*/ 0 h 18"/>
                  <a:gd name="T6" fmla="*/ 6 w 12"/>
                  <a:gd name="T7" fmla="*/ 0 h 18"/>
                  <a:gd name="T8" fmla="*/ 6 w 12"/>
                  <a:gd name="T9" fmla="*/ 0 h 18"/>
                  <a:gd name="T10" fmla="*/ 0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6 w 12"/>
                  <a:gd name="T27" fmla="*/ 12 h 18"/>
                  <a:gd name="T28" fmla="*/ 12 w 12"/>
                  <a:gd name="T29" fmla="*/ 12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6"/>
                    </a:lnTo>
                    <a:lnTo>
                      <a:pt x="6" y="0"/>
                    </a:lnTo>
                    <a:lnTo>
                      <a:pt x="0" y="0"/>
                    </a:lnTo>
                    <a:lnTo>
                      <a:pt x="0" y="6"/>
                    </a:lnTo>
                    <a:lnTo>
                      <a:pt x="0" y="12"/>
                    </a:lnTo>
                    <a:lnTo>
                      <a:pt x="6" y="18"/>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5" name="Freeform 1492"/>
              <p:cNvSpPr>
                <a:spLocks/>
              </p:cNvSpPr>
              <p:nvPr/>
            </p:nvSpPr>
            <p:spPr bwMode="auto">
              <a:xfrm>
                <a:off x="2960" y="161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6" name="Freeform 1493"/>
              <p:cNvSpPr>
                <a:spLocks/>
              </p:cNvSpPr>
              <p:nvPr/>
            </p:nvSpPr>
            <p:spPr bwMode="auto">
              <a:xfrm>
                <a:off x="2960" y="161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7" name="Freeform 1494"/>
              <p:cNvSpPr>
                <a:spLocks/>
              </p:cNvSpPr>
              <p:nvPr/>
            </p:nvSpPr>
            <p:spPr bwMode="auto">
              <a:xfrm>
                <a:off x="2978" y="1619"/>
                <a:ext cx="12" cy="18"/>
              </a:xfrm>
              <a:custGeom>
                <a:avLst/>
                <a:gdLst>
                  <a:gd name="T0" fmla="*/ 12 w 12"/>
                  <a:gd name="T1" fmla="*/ 6 h 18"/>
                  <a:gd name="T2" fmla="*/ 12 w 12"/>
                  <a:gd name="T3" fmla="*/ 6 h 18"/>
                  <a:gd name="T4" fmla="*/ 12 w 12"/>
                  <a:gd name="T5" fmla="*/ 0 h 18"/>
                  <a:gd name="T6" fmla="*/ 6 w 12"/>
                  <a:gd name="T7" fmla="*/ 0 h 18"/>
                  <a:gd name="T8" fmla="*/ 6 w 12"/>
                  <a:gd name="T9" fmla="*/ 0 h 18"/>
                  <a:gd name="T10" fmla="*/ 6 w 12"/>
                  <a:gd name="T11" fmla="*/ 0 h 18"/>
                  <a:gd name="T12" fmla="*/ 0 w 12"/>
                  <a:gd name="T13" fmla="*/ 6 h 18"/>
                  <a:gd name="T14" fmla="*/ 0 w 12"/>
                  <a:gd name="T15" fmla="*/ 6 h 18"/>
                  <a:gd name="T16" fmla="*/ 0 w 12"/>
                  <a:gd name="T17" fmla="*/ 6 h 18"/>
                  <a:gd name="T18" fmla="*/ 0 w 12"/>
                  <a:gd name="T19" fmla="*/ 12 h 18"/>
                  <a:gd name="T20" fmla="*/ 6 w 12"/>
                  <a:gd name="T21" fmla="*/ 12 h 18"/>
                  <a:gd name="T22" fmla="*/ 6 w 12"/>
                  <a:gd name="T23" fmla="*/ 18 h 18"/>
                  <a:gd name="T24" fmla="*/ 6 w 12"/>
                  <a:gd name="T25" fmla="*/ 18 h 18"/>
                  <a:gd name="T26" fmla="*/ 12 w 12"/>
                  <a:gd name="T27" fmla="*/ 12 h 18"/>
                  <a:gd name="T28" fmla="*/ 12 w 12"/>
                  <a:gd name="T29" fmla="*/ 12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6"/>
                    </a:lnTo>
                    <a:lnTo>
                      <a:pt x="12" y="0"/>
                    </a:lnTo>
                    <a:lnTo>
                      <a:pt x="6" y="0"/>
                    </a:lnTo>
                    <a:lnTo>
                      <a:pt x="0" y="6"/>
                    </a:lnTo>
                    <a:lnTo>
                      <a:pt x="0" y="12"/>
                    </a:lnTo>
                    <a:lnTo>
                      <a:pt x="6" y="12"/>
                    </a:lnTo>
                    <a:lnTo>
                      <a:pt x="6" y="18"/>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8" name="Freeform 1495"/>
              <p:cNvSpPr>
                <a:spLocks/>
              </p:cNvSpPr>
              <p:nvPr/>
            </p:nvSpPr>
            <p:spPr bwMode="auto">
              <a:xfrm>
                <a:off x="2978" y="1619"/>
                <a:ext cx="12" cy="18"/>
              </a:xfrm>
              <a:custGeom>
                <a:avLst/>
                <a:gdLst>
                  <a:gd name="T0" fmla="*/ 12 w 12"/>
                  <a:gd name="T1" fmla="*/ 6 h 18"/>
                  <a:gd name="T2" fmla="*/ 12 w 12"/>
                  <a:gd name="T3" fmla="*/ 6 h 18"/>
                  <a:gd name="T4" fmla="*/ 12 w 12"/>
                  <a:gd name="T5" fmla="*/ 0 h 18"/>
                  <a:gd name="T6" fmla="*/ 6 w 12"/>
                  <a:gd name="T7" fmla="*/ 0 h 18"/>
                  <a:gd name="T8" fmla="*/ 6 w 12"/>
                  <a:gd name="T9" fmla="*/ 0 h 18"/>
                  <a:gd name="T10" fmla="*/ 6 w 12"/>
                  <a:gd name="T11" fmla="*/ 0 h 18"/>
                  <a:gd name="T12" fmla="*/ 0 w 12"/>
                  <a:gd name="T13" fmla="*/ 6 h 18"/>
                  <a:gd name="T14" fmla="*/ 0 w 12"/>
                  <a:gd name="T15" fmla="*/ 6 h 18"/>
                  <a:gd name="T16" fmla="*/ 0 w 12"/>
                  <a:gd name="T17" fmla="*/ 6 h 18"/>
                  <a:gd name="T18" fmla="*/ 0 w 12"/>
                  <a:gd name="T19" fmla="*/ 12 h 18"/>
                  <a:gd name="T20" fmla="*/ 6 w 12"/>
                  <a:gd name="T21" fmla="*/ 12 h 18"/>
                  <a:gd name="T22" fmla="*/ 6 w 12"/>
                  <a:gd name="T23" fmla="*/ 18 h 18"/>
                  <a:gd name="T24" fmla="*/ 6 w 12"/>
                  <a:gd name="T25" fmla="*/ 18 h 18"/>
                  <a:gd name="T26" fmla="*/ 12 w 12"/>
                  <a:gd name="T27" fmla="*/ 12 h 18"/>
                  <a:gd name="T28" fmla="*/ 12 w 12"/>
                  <a:gd name="T29" fmla="*/ 12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6"/>
                    </a:lnTo>
                    <a:lnTo>
                      <a:pt x="12" y="0"/>
                    </a:lnTo>
                    <a:lnTo>
                      <a:pt x="6" y="0"/>
                    </a:lnTo>
                    <a:lnTo>
                      <a:pt x="0" y="6"/>
                    </a:lnTo>
                    <a:lnTo>
                      <a:pt x="0" y="12"/>
                    </a:lnTo>
                    <a:lnTo>
                      <a:pt x="6" y="12"/>
                    </a:lnTo>
                    <a:lnTo>
                      <a:pt x="6" y="18"/>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59" name="Freeform 1496"/>
              <p:cNvSpPr>
                <a:spLocks/>
              </p:cNvSpPr>
              <p:nvPr/>
            </p:nvSpPr>
            <p:spPr bwMode="auto">
              <a:xfrm>
                <a:off x="2996" y="162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0" name="Freeform 1497"/>
              <p:cNvSpPr>
                <a:spLocks/>
              </p:cNvSpPr>
              <p:nvPr/>
            </p:nvSpPr>
            <p:spPr bwMode="auto">
              <a:xfrm>
                <a:off x="2996" y="162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1" name="Freeform 1498"/>
              <p:cNvSpPr>
                <a:spLocks/>
              </p:cNvSpPr>
              <p:nvPr/>
            </p:nvSpPr>
            <p:spPr bwMode="auto">
              <a:xfrm>
                <a:off x="3008" y="1631"/>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6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6"/>
                    </a:lnTo>
                    <a:lnTo>
                      <a:pt x="6" y="6"/>
                    </a:lnTo>
                    <a:lnTo>
                      <a:pt x="6" y="12"/>
                    </a:lnTo>
                    <a:lnTo>
                      <a:pt x="12"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2" name="Freeform 1499"/>
              <p:cNvSpPr>
                <a:spLocks/>
              </p:cNvSpPr>
              <p:nvPr/>
            </p:nvSpPr>
            <p:spPr bwMode="auto">
              <a:xfrm>
                <a:off x="3008" y="1631"/>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6 w 18"/>
                  <a:gd name="T13" fmla="*/ 0 h 12"/>
                  <a:gd name="T14" fmla="*/ 0 w 18"/>
                  <a:gd name="T15" fmla="*/ 6 h 12"/>
                  <a:gd name="T16" fmla="*/ 0 w 18"/>
                  <a:gd name="T17" fmla="*/ 6 h 12"/>
                  <a:gd name="T18" fmla="*/ 6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6"/>
                    </a:lnTo>
                    <a:lnTo>
                      <a:pt x="6" y="6"/>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3" name="Freeform 1500"/>
              <p:cNvSpPr>
                <a:spLocks/>
              </p:cNvSpPr>
              <p:nvPr/>
            </p:nvSpPr>
            <p:spPr bwMode="auto">
              <a:xfrm>
                <a:off x="3026" y="1631"/>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4" name="Freeform 1501"/>
              <p:cNvSpPr>
                <a:spLocks/>
              </p:cNvSpPr>
              <p:nvPr/>
            </p:nvSpPr>
            <p:spPr bwMode="auto">
              <a:xfrm>
                <a:off x="3026" y="1631"/>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5" name="Freeform 1502"/>
              <p:cNvSpPr>
                <a:spLocks/>
              </p:cNvSpPr>
              <p:nvPr/>
            </p:nvSpPr>
            <p:spPr bwMode="auto">
              <a:xfrm>
                <a:off x="3038" y="163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6"/>
                    </a:lnTo>
                    <a:lnTo>
                      <a:pt x="0" y="12"/>
                    </a:lnTo>
                    <a:lnTo>
                      <a:pt x="6" y="12"/>
                    </a:lnTo>
                    <a:lnTo>
                      <a:pt x="12" y="18"/>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6" name="Freeform 1503"/>
              <p:cNvSpPr>
                <a:spLocks/>
              </p:cNvSpPr>
              <p:nvPr/>
            </p:nvSpPr>
            <p:spPr bwMode="auto">
              <a:xfrm>
                <a:off x="3038" y="1637"/>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6"/>
                    </a:lnTo>
                    <a:lnTo>
                      <a:pt x="0" y="12"/>
                    </a:lnTo>
                    <a:lnTo>
                      <a:pt x="6" y="12"/>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7" name="Freeform 1504"/>
              <p:cNvSpPr>
                <a:spLocks/>
              </p:cNvSpPr>
              <p:nvPr/>
            </p:nvSpPr>
            <p:spPr bwMode="auto">
              <a:xfrm>
                <a:off x="3056" y="1649"/>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8" name="Freeform 1505"/>
              <p:cNvSpPr>
                <a:spLocks/>
              </p:cNvSpPr>
              <p:nvPr/>
            </p:nvSpPr>
            <p:spPr bwMode="auto">
              <a:xfrm>
                <a:off x="3056" y="1649"/>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69" name="Freeform 1506"/>
              <p:cNvSpPr>
                <a:spLocks/>
              </p:cNvSpPr>
              <p:nvPr/>
            </p:nvSpPr>
            <p:spPr bwMode="auto">
              <a:xfrm>
                <a:off x="3068" y="1655"/>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2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2" y="6"/>
                    </a:lnTo>
                    <a:lnTo>
                      <a:pt x="12" y="0"/>
                    </a:lnTo>
                    <a:lnTo>
                      <a:pt x="6" y="0"/>
                    </a:lnTo>
                    <a:lnTo>
                      <a:pt x="0" y="6"/>
                    </a:lnTo>
                    <a:lnTo>
                      <a:pt x="0" y="12"/>
                    </a:lnTo>
                    <a:lnTo>
                      <a:pt x="6" y="12"/>
                    </a:lnTo>
                    <a:lnTo>
                      <a:pt x="6" y="18"/>
                    </a:lnTo>
                    <a:lnTo>
                      <a:pt x="12"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0" name="Freeform 1507"/>
              <p:cNvSpPr>
                <a:spLocks/>
              </p:cNvSpPr>
              <p:nvPr/>
            </p:nvSpPr>
            <p:spPr bwMode="auto">
              <a:xfrm>
                <a:off x="3068" y="1655"/>
                <a:ext cx="18" cy="18"/>
              </a:xfrm>
              <a:custGeom>
                <a:avLst/>
                <a:gdLst>
                  <a:gd name="T0" fmla="*/ 18 w 18"/>
                  <a:gd name="T1" fmla="*/ 6 h 18"/>
                  <a:gd name="T2" fmla="*/ 12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2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2" y="6"/>
                    </a:lnTo>
                    <a:lnTo>
                      <a:pt x="12" y="0"/>
                    </a:lnTo>
                    <a:lnTo>
                      <a:pt x="6" y="0"/>
                    </a:lnTo>
                    <a:lnTo>
                      <a:pt x="0" y="6"/>
                    </a:lnTo>
                    <a:lnTo>
                      <a:pt x="0" y="12"/>
                    </a:lnTo>
                    <a:lnTo>
                      <a:pt x="6" y="12"/>
                    </a:lnTo>
                    <a:lnTo>
                      <a:pt x="6" y="18"/>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1" name="Freeform 1508"/>
              <p:cNvSpPr>
                <a:spLocks/>
              </p:cNvSpPr>
              <p:nvPr/>
            </p:nvSpPr>
            <p:spPr bwMode="auto">
              <a:xfrm>
                <a:off x="3086" y="1661"/>
                <a:ext cx="12" cy="12"/>
              </a:xfrm>
              <a:custGeom>
                <a:avLst/>
                <a:gdLst>
                  <a:gd name="T0" fmla="*/ 12 w 12"/>
                  <a:gd name="T1" fmla="*/ 6 h 12"/>
                  <a:gd name="T2" fmla="*/ 12 w 12"/>
                  <a:gd name="T3" fmla="*/ 6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2" name="Freeform 1509"/>
              <p:cNvSpPr>
                <a:spLocks/>
              </p:cNvSpPr>
              <p:nvPr/>
            </p:nvSpPr>
            <p:spPr bwMode="auto">
              <a:xfrm>
                <a:off x="3086" y="1661"/>
                <a:ext cx="12" cy="12"/>
              </a:xfrm>
              <a:custGeom>
                <a:avLst/>
                <a:gdLst>
                  <a:gd name="T0" fmla="*/ 12 w 12"/>
                  <a:gd name="T1" fmla="*/ 6 h 12"/>
                  <a:gd name="T2" fmla="*/ 12 w 12"/>
                  <a:gd name="T3" fmla="*/ 6 h 12"/>
                  <a:gd name="T4" fmla="*/ 6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3" name="Freeform 1510"/>
              <p:cNvSpPr>
                <a:spLocks/>
              </p:cNvSpPr>
              <p:nvPr/>
            </p:nvSpPr>
            <p:spPr bwMode="auto">
              <a:xfrm>
                <a:off x="3152" y="1733"/>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4" name="Freeform 1511"/>
              <p:cNvSpPr>
                <a:spLocks/>
              </p:cNvSpPr>
              <p:nvPr/>
            </p:nvSpPr>
            <p:spPr bwMode="auto">
              <a:xfrm>
                <a:off x="3152" y="1733"/>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5" name="Freeform 1512"/>
              <p:cNvSpPr>
                <a:spLocks/>
              </p:cNvSpPr>
              <p:nvPr/>
            </p:nvSpPr>
            <p:spPr bwMode="auto">
              <a:xfrm>
                <a:off x="3146" y="1721"/>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6" name="Freeform 1513"/>
              <p:cNvSpPr>
                <a:spLocks/>
              </p:cNvSpPr>
              <p:nvPr/>
            </p:nvSpPr>
            <p:spPr bwMode="auto">
              <a:xfrm>
                <a:off x="3146" y="1721"/>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7" name="Freeform 1514"/>
              <p:cNvSpPr>
                <a:spLocks/>
              </p:cNvSpPr>
              <p:nvPr/>
            </p:nvSpPr>
            <p:spPr bwMode="auto">
              <a:xfrm>
                <a:off x="3164" y="174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8" name="Freeform 1515"/>
              <p:cNvSpPr>
                <a:spLocks/>
              </p:cNvSpPr>
              <p:nvPr/>
            </p:nvSpPr>
            <p:spPr bwMode="auto">
              <a:xfrm>
                <a:off x="3164" y="1745"/>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79" name="Freeform 1516"/>
              <p:cNvSpPr>
                <a:spLocks/>
              </p:cNvSpPr>
              <p:nvPr/>
            </p:nvSpPr>
            <p:spPr bwMode="auto">
              <a:xfrm>
                <a:off x="3170" y="1757"/>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0" name="Freeform 1517"/>
              <p:cNvSpPr>
                <a:spLocks/>
              </p:cNvSpPr>
              <p:nvPr/>
            </p:nvSpPr>
            <p:spPr bwMode="auto">
              <a:xfrm>
                <a:off x="3170" y="1757"/>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1" name="Freeform 1518"/>
              <p:cNvSpPr>
                <a:spLocks/>
              </p:cNvSpPr>
              <p:nvPr/>
            </p:nvSpPr>
            <p:spPr bwMode="auto">
              <a:xfrm>
                <a:off x="3176" y="1769"/>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6 w 18"/>
                  <a:gd name="T23" fmla="*/ 12 h 12"/>
                  <a:gd name="T24" fmla="*/ 6 w 18"/>
                  <a:gd name="T25" fmla="*/ 12 h 12"/>
                  <a:gd name="T26" fmla="*/ 12 w 18"/>
                  <a:gd name="T27" fmla="*/ 12 h 12"/>
                  <a:gd name="T28" fmla="*/ 12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2" y="0"/>
                    </a:lnTo>
                    <a:lnTo>
                      <a:pt x="6" y="0"/>
                    </a:lnTo>
                    <a:lnTo>
                      <a:pt x="0" y="0"/>
                    </a:lnTo>
                    <a:lnTo>
                      <a:pt x="0" y="6"/>
                    </a:lnTo>
                    <a:lnTo>
                      <a:pt x="6" y="12"/>
                    </a:lnTo>
                    <a:lnTo>
                      <a:pt x="12" y="12"/>
                    </a:lnTo>
                    <a:lnTo>
                      <a:pt x="12" y="6"/>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2" name="Freeform 1519"/>
              <p:cNvSpPr>
                <a:spLocks/>
              </p:cNvSpPr>
              <p:nvPr/>
            </p:nvSpPr>
            <p:spPr bwMode="auto">
              <a:xfrm>
                <a:off x="3176" y="1769"/>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6 w 18"/>
                  <a:gd name="T23" fmla="*/ 12 h 12"/>
                  <a:gd name="T24" fmla="*/ 6 w 18"/>
                  <a:gd name="T25" fmla="*/ 12 h 12"/>
                  <a:gd name="T26" fmla="*/ 12 w 18"/>
                  <a:gd name="T27" fmla="*/ 12 h 12"/>
                  <a:gd name="T28" fmla="*/ 12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2" y="0"/>
                    </a:lnTo>
                    <a:lnTo>
                      <a:pt x="6" y="0"/>
                    </a:lnTo>
                    <a:lnTo>
                      <a:pt x="0" y="0"/>
                    </a:lnTo>
                    <a:lnTo>
                      <a:pt x="0" y="6"/>
                    </a:lnTo>
                    <a:lnTo>
                      <a:pt x="6" y="12"/>
                    </a:lnTo>
                    <a:lnTo>
                      <a:pt x="12" y="12"/>
                    </a:lnTo>
                    <a:lnTo>
                      <a:pt x="12" y="6"/>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3" name="Freeform 1520"/>
              <p:cNvSpPr>
                <a:spLocks/>
              </p:cNvSpPr>
              <p:nvPr/>
            </p:nvSpPr>
            <p:spPr bwMode="auto">
              <a:xfrm>
                <a:off x="3188" y="1775"/>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4" name="Freeform 1521"/>
              <p:cNvSpPr>
                <a:spLocks/>
              </p:cNvSpPr>
              <p:nvPr/>
            </p:nvSpPr>
            <p:spPr bwMode="auto">
              <a:xfrm>
                <a:off x="3188" y="1775"/>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6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5" name="Freeform 1522"/>
              <p:cNvSpPr>
                <a:spLocks/>
              </p:cNvSpPr>
              <p:nvPr/>
            </p:nvSpPr>
            <p:spPr bwMode="auto">
              <a:xfrm>
                <a:off x="3194" y="1781"/>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0" y="6"/>
                    </a:lnTo>
                    <a:lnTo>
                      <a:pt x="0" y="12"/>
                    </a:lnTo>
                    <a:lnTo>
                      <a:pt x="6" y="12"/>
                    </a:lnTo>
                    <a:lnTo>
                      <a:pt x="6" y="18"/>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6" name="Freeform 1523"/>
              <p:cNvSpPr>
                <a:spLocks/>
              </p:cNvSpPr>
              <p:nvPr/>
            </p:nvSpPr>
            <p:spPr bwMode="auto">
              <a:xfrm>
                <a:off x="3194" y="1781"/>
                <a:ext cx="18" cy="18"/>
              </a:xfrm>
              <a:custGeom>
                <a:avLst/>
                <a:gdLst>
                  <a:gd name="T0" fmla="*/ 18 w 18"/>
                  <a:gd name="T1" fmla="*/ 6 h 18"/>
                  <a:gd name="T2" fmla="*/ 18 w 18"/>
                  <a:gd name="T3" fmla="*/ 6 h 18"/>
                  <a:gd name="T4" fmla="*/ 12 w 18"/>
                  <a:gd name="T5" fmla="*/ 0 h 18"/>
                  <a:gd name="T6" fmla="*/ 6 w 18"/>
                  <a:gd name="T7" fmla="*/ 0 h 18"/>
                  <a:gd name="T8" fmla="*/ 6 w 18"/>
                  <a:gd name="T9" fmla="*/ 0 h 18"/>
                  <a:gd name="T10" fmla="*/ 6 w 18"/>
                  <a:gd name="T11" fmla="*/ 0 h 18"/>
                  <a:gd name="T12" fmla="*/ 0 w 18"/>
                  <a:gd name="T13" fmla="*/ 6 h 18"/>
                  <a:gd name="T14" fmla="*/ 0 w 18"/>
                  <a:gd name="T15" fmla="*/ 6 h 18"/>
                  <a:gd name="T16" fmla="*/ 0 w 18"/>
                  <a:gd name="T17" fmla="*/ 6 h 18"/>
                  <a:gd name="T18" fmla="*/ 0 w 18"/>
                  <a:gd name="T19" fmla="*/ 12 h 18"/>
                  <a:gd name="T20" fmla="*/ 6 w 18"/>
                  <a:gd name="T21" fmla="*/ 12 h 18"/>
                  <a:gd name="T22" fmla="*/ 6 w 18"/>
                  <a:gd name="T23" fmla="*/ 18 h 18"/>
                  <a:gd name="T24" fmla="*/ 6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0" y="6"/>
                    </a:lnTo>
                    <a:lnTo>
                      <a:pt x="0" y="12"/>
                    </a:lnTo>
                    <a:lnTo>
                      <a:pt x="6" y="12"/>
                    </a:lnTo>
                    <a:lnTo>
                      <a:pt x="6"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7" name="Freeform 1524"/>
              <p:cNvSpPr>
                <a:spLocks/>
              </p:cNvSpPr>
              <p:nvPr/>
            </p:nvSpPr>
            <p:spPr bwMode="auto">
              <a:xfrm>
                <a:off x="3206" y="1793"/>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8" name="Freeform 1525"/>
              <p:cNvSpPr>
                <a:spLocks/>
              </p:cNvSpPr>
              <p:nvPr/>
            </p:nvSpPr>
            <p:spPr bwMode="auto">
              <a:xfrm>
                <a:off x="3206" y="1793"/>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89" name="Freeform 1526"/>
              <p:cNvSpPr>
                <a:spLocks/>
              </p:cNvSpPr>
              <p:nvPr/>
            </p:nvSpPr>
            <p:spPr bwMode="auto">
              <a:xfrm>
                <a:off x="3218" y="1799"/>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0" name="Freeform 1527"/>
              <p:cNvSpPr>
                <a:spLocks/>
              </p:cNvSpPr>
              <p:nvPr/>
            </p:nvSpPr>
            <p:spPr bwMode="auto">
              <a:xfrm>
                <a:off x="3218" y="1799"/>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1" name="Freeform 1528"/>
              <p:cNvSpPr>
                <a:spLocks/>
              </p:cNvSpPr>
              <p:nvPr/>
            </p:nvSpPr>
            <p:spPr bwMode="auto">
              <a:xfrm>
                <a:off x="3230" y="1805"/>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6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2" y="0"/>
                    </a:lnTo>
                    <a:lnTo>
                      <a:pt x="6" y="0"/>
                    </a:lnTo>
                    <a:lnTo>
                      <a:pt x="0" y="6"/>
                    </a:lnTo>
                    <a:lnTo>
                      <a:pt x="0" y="12"/>
                    </a:lnTo>
                    <a:lnTo>
                      <a:pt x="6" y="12"/>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2" name="Freeform 1529"/>
              <p:cNvSpPr>
                <a:spLocks/>
              </p:cNvSpPr>
              <p:nvPr/>
            </p:nvSpPr>
            <p:spPr bwMode="auto">
              <a:xfrm>
                <a:off x="3230" y="1805"/>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0 w 18"/>
                  <a:gd name="T13" fmla="*/ 6 h 12"/>
                  <a:gd name="T14" fmla="*/ 0 w 18"/>
                  <a:gd name="T15" fmla="*/ 6 h 12"/>
                  <a:gd name="T16" fmla="*/ 0 w 18"/>
                  <a:gd name="T17" fmla="*/ 6 h 12"/>
                  <a:gd name="T18" fmla="*/ 0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2" y="0"/>
                    </a:lnTo>
                    <a:lnTo>
                      <a:pt x="6" y="0"/>
                    </a:lnTo>
                    <a:lnTo>
                      <a:pt x="0" y="6"/>
                    </a:lnTo>
                    <a:lnTo>
                      <a:pt x="0" y="12"/>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3" name="Freeform 1530"/>
              <p:cNvSpPr>
                <a:spLocks/>
              </p:cNvSpPr>
              <p:nvPr/>
            </p:nvSpPr>
            <p:spPr bwMode="auto">
              <a:xfrm>
                <a:off x="3242" y="1817"/>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0"/>
                    </a:lnTo>
                    <a:lnTo>
                      <a:pt x="12" y="0"/>
                    </a:lnTo>
                    <a:lnTo>
                      <a:pt x="6" y="0"/>
                    </a:lnTo>
                    <a:lnTo>
                      <a:pt x="0" y="0"/>
                    </a:lnTo>
                    <a:lnTo>
                      <a:pt x="0" y="6"/>
                    </a:lnTo>
                    <a:lnTo>
                      <a:pt x="6" y="12"/>
                    </a:lnTo>
                    <a:lnTo>
                      <a:pt x="12"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4" name="Freeform 1531"/>
              <p:cNvSpPr>
                <a:spLocks/>
              </p:cNvSpPr>
              <p:nvPr/>
            </p:nvSpPr>
            <p:spPr bwMode="auto">
              <a:xfrm>
                <a:off x="3242" y="1817"/>
                <a:ext cx="18" cy="12"/>
              </a:xfrm>
              <a:custGeom>
                <a:avLst/>
                <a:gdLst>
                  <a:gd name="T0" fmla="*/ 18 w 18"/>
                  <a:gd name="T1" fmla="*/ 6 h 12"/>
                  <a:gd name="T2" fmla="*/ 18 w 18"/>
                  <a:gd name="T3" fmla="*/ 0 h 12"/>
                  <a:gd name="T4" fmla="*/ 12 w 18"/>
                  <a:gd name="T5" fmla="*/ 0 h 12"/>
                  <a:gd name="T6" fmla="*/ 12 w 18"/>
                  <a:gd name="T7" fmla="*/ 0 h 12"/>
                  <a:gd name="T8" fmla="*/ 12 w 18"/>
                  <a:gd name="T9" fmla="*/ 0 h 12"/>
                  <a:gd name="T10" fmla="*/ 6 w 18"/>
                  <a:gd name="T11" fmla="*/ 0 h 12"/>
                  <a:gd name="T12" fmla="*/ 0 w 18"/>
                  <a:gd name="T13" fmla="*/ 0 h 12"/>
                  <a:gd name="T14" fmla="*/ 0 w 18"/>
                  <a:gd name="T15" fmla="*/ 6 h 12"/>
                  <a:gd name="T16" fmla="*/ 0 w 18"/>
                  <a:gd name="T17" fmla="*/ 6 h 12"/>
                  <a:gd name="T18" fmla="*/ 0 w 18"/>
                  <a:gd name="T19" fmla="*/ 6 h 12"/>
                  <a:gd name="T20" fmla="*/ 6 w 18"/>
                  <a:gd name="T21" fmla="*/ 12 h 12"/>
                  <a:gd name="T22" fmla="*/ 12 w 18"/>
                  <a:gd name="T23" fmla="*/ 12 h 12"/>
                  <a:gd name="T24" fmla="*/ 12 w 18"/>
                  <a:gd name="T25" fmla="*/ 12 h 12"/>
                  <a:gd name="T26" fmla="*/ 12 w 18"/>
                  <a:gd name="T27" fmla="*/ 12 h 12"/>
                  <a:gd name="T28" fmla="*/ 18 w 18"/>
                  <a:gd name="T29" fmla="*/ 6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0"/>
                    </a:lnTo>
                    <a:lnTo>
                      <a:pt x="12" y="0"/>
                    </a:lnTo>
                    <a:lnTo>
                      <a:pt x="6" y="0"/>
                    </a:lnTo>
                    <a:lnTo>
                      <a:pt x="0" y="0"/>
                    </a:lnTo>
                    <a:lnTo>
                      <a:pt x="0" y="6"/>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5" name="Freeform 1532"/>
              <p:cNvSpPr>
                <a:spLocks/>
              </p:cNvSpPr>
              <p:nvPr/>
            </p:nvSpPr>
            <p:spPr bwMode="auto">
              <a:xfrm>
                <a:off x="3254" y="182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6" name="Freeform 1533"/>
              <p:cNvSpPr>
                <a:spLocks/>
              </p:cNvSpPr>
              <p:nvPr/>
            </p:nvSpPr>
            <p:spPr bwMode="auto">
              <a:xfrm>
                <a:off x="3254" y="1823"/>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6 w 12"/>
                  <a:gd name="T11" fmla="*/ 0 h 12"/>
                  <a:gd name="T12" fmla="*/ 0 w 12"/>
                  <a:gd name="T13" fmla="*/ 6 h 12"/>
                  <a:gd name="T14" fmla="*/ 0 w 12"/>
                  <a:gd name="T15" fmla="*/ 6 h 12"/>
                  <a:gd name="T16" fmla="*/ 0 w 12"/>
                  <a:gd name="T17" fmla="*/ 6 h 12"/>
                  <a:gd name="T18" fmla="*/ 0 w 12"/>
                  <a:gd name="T19" fmla="*/ 12 h 12"/>
                  <a:gd name="T20" fmla="*/ 6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7" name="Freeform 1534"/>
              <p:cNvSpPr>
                <a:spLocks/>
              </p:cNvSpPr>
              <p:nvPr/>
            </p:nvSpPr>
            <p:spPr bwMode="auto">
              <a:xfrm>
                <a:off x="3266" y="1829"/>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8"/>
                  <a:gd name="T53" fmla="*/ 18 w 18"/>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8">
                    <a:moveTo>
                      <a:pt x="18" y="6"/>
                    </a:moveTo>
                    <a:lnTo>
                      <a:pt x="18" y="6"/>
                    </a:lnTo>
                    <a:lnTo>
                      <a:pt x="12" y="0"/>
                    </a:lnTo>
                    <a:lnTo>
                      <a:pt x="6" y="0"/>
                    </a:lnTo>
                    <a:lnTo>
                      <a:pt x="6" y="6"/>
                    </a:lnTo>
                    <a:lnTo>
                      <a:pt x="0" y="6"/>
                    </a:lnTo>
                    <a:lnTo>
                      <a:pt x="6" y="12"/>
                    </a:lnTo>
                    <a:lnTo>
                      <a:pt x="12" y="18"/>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8" name="Freeform 1535"/>
              <p:cNvSpPr>
                <a:spLocks/>
              </p:cNvSpPr>
              <p:nvPr/>
            </p:nvSpPr>
            <p:spPr bwMode="auto">
              <a:xfrm>
                <a:off x="3266" y="1829"/>
                <a:ext cx="18" cy="18"/>
              </a:xfrm>
              <a:custGeom>
                <a:avLst/>
                <a:gdLst>
                  <a:gd name="T0" fmla="*/ 18 w 18"/>
                  <a:gd name="T1" fmla="*/ 6 h 18"/>
                  <a:gd name="T2" fmla="*/ 18 w 18"/>
                  <a:gd name="T3" fmla="*/ 6 h 18"/>
                  <a:gd name="T4" fmla="*/ 12 w 18"/>
                  <a:gd name="T5" fmla="*/ 0 h 18"/>
                  <a:gd name="T6" fmla="*/ 12 w 18"/>
                  <a:gd name="T7" fmla="*/ 0 h 18"/>
                  <a:gd name="T8" fmla="*/ 12 w 18"/>
                  <a:gd name="T9" fmla="*/ 0 h 18"/>
                  <a:gd name="T10" fmla="*/ 6 w 18"/>
                  <a:gd name="T11" fmla="*/ 0 h 18"/>
                  <a:gd name="T12" fmla="*/ 6 w 18"/>
                  <a:gd name="T13" fmla="*/ 6 h 18"/>
                  <a:gd name="T14" fmla="*/ 0 w 18"/>
                  <a:gd name="T15" fmla="*/ 6 h 18"/>
                  <a:gd name="T16" fmla="*/ 0 w 18"/>
                  <a:gd name="T17" fmla="*/ 6 h 18"/>
                  <a:gd name="T18" fmla="*/ 6 w 18"/>
                  <a:gd name="T19" fmla="*/ 12 h 18"/>
                  <a:gd name="T20" fmla="*/ 6 w 18"/>
                  <a:gd name="T21" fmla="*/ 12 h 18"/>
                  <a:gd name="T22" fmla="*/ 12 w 18"/>
                  <a:gd name="T23" fmla="*/ 18 h 18"/>
                  <a:gd name="T24" fmla="*/ 12 w 18"/>
                  <a:gd name="T25" fmla="*/ 18 h 18"/>
                  <a:gd name="T26" fmla="*/ 12 w 18"/>
                  <a:gd name="T27" fmla="*/ 12 h 18"/>
                  <a:gd name="T28" fmla="*/ 18 w 18"/>
                  <a:gd name="T29" fmla="*/ 12 h 18"/>
                  <a:gd name="T30" fmla="*/ 18 w 18"/>
                  <a:gd name="T31" fmla="*/ 6 h 18"/>
                  <a:gd name="T32" fmla="*/ 18 w 18"/>
                  <a:gd name="T33" fmla="*/ 6 h 18"/>
                  <a:gd name="T34" fmla="*/ 18 w 18"/>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8"/>
                  <a:gd name="T56" fmla="*/ 18 w 18"/>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8">
                    <a:moveTo>
                      <a:pt x="18" y="6"/>
                    </a:moveTo>
                    <a:lnTo>
                      <a:pt x="18" y="6"/>
                    </a:lnTo>
                    <a:lnTo>
                      <a:pt x="12" y="0"/>
                    </a:lnTo>
                    <a:lnTo>
                      <a:pt x="6" y="0"/>
                    </a:lnTo>
                    <a:lnTo>
                      <a:pt x="6" y="6"/>
                    </a:lnTo>
                    <a:lnTo>
                      <a:pt x="0" y="6"/>
                    </a:lnTo>
                    <a:lnTo>
                      <a:pt x="6" y="12"/>
                    </a:lnTo>
                    <a:lnTo>
                      <a:pt x="12" y="18"/>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599" name="Freeform 1536"/>
              <p:cNvSpPr>
                <a:spLocks/>
              </p:cNvSpPr>
              <p:nvPr/>
            </p:nvSpPr>
            <p:spPr bwMode="auto">
              <a:xfrm>
                <a:off x="3284" y="184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0" name="Freeform 1537"/>
              <p:cNvSpPr>
                <a:spLocks/>
              </p:cNvSpPr>
              <p:nvPr/>
            </p:nvSpPr>
            <p:spPr bwMode="auto">
              <a:xfrm>
                <a:off x="3284" y="1841"/>
                <a:ext cx="12" cy="12"/>
              </a:xfrm>
              <a:custGeom>
                <a:avLst/>
                <a:gdLst>
                  <a:gd name="T0" fmla="*/ 12 w 12"/>
                  <a:gd name="T1" fmla="*/ 6 h 12"/>
                  <a:gd name="T2" fmla="*/ 12 w 12"/>
                  <a:gd name="T3" fmla="*/ 0 h 12"/>
                  <a:gd name="T4" fmla="*/ 6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6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1" name="Freeform 1538"/>
              <p:cNvSpPr>
                <a:spLocks/>
              </p:cNvSpPr>
              <p:nvPr/>
            </p:nvSpPr>
            <p:spPr bwMode="auto">
              <a:xfrm>
                <a:off x="3296" y="1847"/>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2" name="Freeform 1539"/>
              <p:cNvSpPr>
                <a:spLocks/>
              </p:cNvSpPr>
              <p:nvPr/>
            </p:nvSpPr>
            <p:spPr bwMode="auto">
              <a:xfrm>
                <a:off x="3296" y="1847"/>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0 w 12"/>
                  <a:gd name="T11" fmla="*/ 0 h 12"/>
                  <a:gd name="T12" fmla="*/ 0 w 12"/>
                  <a:gd name="T13" fmla="*/ 0 h 12"/>
                  <a:gd name="T14" fmla="*/ 0 w 12"/>
                  <a:gd name="T15" fmla="*/ 6 h 12"/>
                  <a:gd name="T16" fmla="*/ 0 w 12"/>
                  <a:gd name="T17" fmla="*/ 6 h 12"/>
                  <a:gd name="T18" fmla="*/ 0 w 12"/>
                  <a:gd name="T19" fmla="*/ 6 h 12"/>
                  <a:gd name="T20" fmla="*/ 0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3" name="Freeform 1540"/>
              <p:cNvSpPr>
                <a:spLocks/>
              </p:cNvSpPr>
              <p:nvPr/>
            </p:nvSpPr>
            <p:spPr bwMode="auto">
              <a:xfrm>
                <a:off x="3308" y="1853"/>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0"/>
                    </a:lnTo>
                    <a:lnTo>
                      <a:pt x="6" y="0"/>
                    </a:lnTo>
                    <a:lnTo>
                      <a:pt x="0" y="0"/>
                    </a:lnTo>
                    <a:lnTo>
                      <a:pt x="0" y="6"/>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4" name="Freeform 1541"/>
              <p:cNvSpPr>
                <a:spLocks/>
              </p:cNvSpPr>
              <p:nvPr/>
            </p:nvSpPr>
            <p:spPr bwMode="auto">
              <a:xfrm>
                <a:off x="3308" y="1853"/>
                <a:ext cx="12" cy="12"/>
              </a:xfrm>
              <a:custGeom>
                <a:avLst/>
                <a:gdLst>
                  <a:gd name="T0" fmla="*/ 12 w 12"/>
                  <a:gd name="T1" fmla="*/ 6 h 12"/>
                  <a:gd name="T2" fmla="*/ 12 w 12"/>
                  <a:gd name="T3" fmla="*/ 0 h 12"/>
                  <a:gd name="T4" fmla="*/ 12 w 12"/>
                  <a:gd name="T5" fmla="*/ 0 h 12"/>
                  <a:gd name="T6" fmla="*/ 6 w 12"/>
                  <a:gd name="T7" fmla="*/ 0 h 12"/>
                  <a:gd name="T8" fmla="*/ 6 w 12"/>
                  <a:gd name="T9" fmla="*/ 0 h 12"/>
                  <a:gd name="T10" fmla="*/ 6 w 12"/>
                  <a:gd name="T11" fmla="*/ 0 h 12"/>
                  <a:gd name="T12" fmla="*/ 0 w 12"/>
                  <a:gd name="T13" fmla="*/ 0 h 12"/>
                  <a:gd name="T14" fmla="*/ 0 w 12"/>
                  <a:gd name="T15" fmla="*/ 6 h 12"/>
                  <a:gd name="T16" fmla="*/ 0 w 12"/>
                  <a:gd name="T17" fmla="*/ 6 h 12"/>
                  <a:gd name="T18" fmla="*/ 0 w 12"/>
                  <a:gd name="T19" fmla="*/ 6 h 12"/>
                  <a:gd name="T20" fmla="*/ 6 w 12"/>
                  <a:gd name="T21" fmla="*/ 12 h 12"/>
                  <a:gd name="T22" fmla="*/ 6 w 12"/>
                  <a:gd name="T23" fmla="*/ 12 h 12"/>
                  <a:gd name="T24" fmla="*/ 6 w 12"/>
                  <a:gd name="T25" fmla="*/ 12 h 12"/>
                  <a:gd name="T26" fmla="*/ 12 w 12"/>
                  <a:gd name="T27" fmla="*/ 12 h 12"/>
                  <a:gd name="T28" fmla="*/ 12 w 12"/>
                  <a:gd name="T29" fmla="*/ 6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0"/>
                    </a:lnTo>
                    <a:lnTo>
                      <a:pt x="6" y="0"/>
                    </a:lnTo>
                    <a:lnTo>
                      <a:pt x="0" y="0"/>
                    </a:lnTo>
                    <a:lnTo>
                      <a:pt x="0" y="6"/>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5" name="Freeform 1542"/>
              <p:cNvSpPr>
                <a:spLocks/>
              </p:cNvSpPr>
              <p:nvPr/>
            </p:nvSpPr>
            <p:spPr bwMode="auto">
              <a:xfrm>
                <a:off x="3326" y="1853"/>
                <a:ext cx="12" cy="18"/>
              </a:xfrm>
              <a:custGeom>
                <a:avLst/>
                <a:gdLst>
                  <a:gd name="T0" fmla="*/ 12 w 12"/>
                  <a:gd name="T1" fmla="*/ 12 h 18"/>
                  <a:gd name="T2" fmla="*/ 12 w 12"/>
                  <a:gd name="T3" fmla="*/ 6 h 18"/>
                  <a:gd name="T4" fmla="*/ 12 w 12"/>
                  <a:gd name="T5" fmla="*/ 6 h 18"/>
                  <a:gd name="T6" fmla="*/ 6 w 12"/>
                  <a:gd name="T7" fmla="*/ 0 h 18"/>
                  <a:gd name="T8" fmla="*/ 6 w 12"/>
                  <a:gd name="T9" fmla="*/ 0 h 18"/>
                  <a:gd name="T10" fmla="*/ 0 w 12"/>
                  <a:gd name="T11" fmla="*/ 6 h 18"/>
                  <a:gd name="T12" fmla="*/ 0 w 12"/>
                  <a:gd name="T13" fmla="*/ 6 h 18"/>
                  <a:gd name="T14" fmla="*/ 0 w 12"/>
                  <a:gd name="T15" fmla="*/ 12 h 18"/>
                  <a:gd name="T16" fmla="*/ 0 w 12"/>
                  <a:gd name="T17" fmla="*/ 12 h 18"/>
                  <a:gd name="T18" fmla="*/ 0 w 12"/>
                  <a:gd name="T19" fmla="*/ 12 h 18"/>
                  <a:gd name="T20" fmla="*/ 0 w 12"/>
                  <a:gd name="T21" fmla="*/ 18 h 18"/>
                  <a:gd name="T22" fmla="*/ 6 w 12"/>
                  <a:gd name="T23" fmla="*/ 18 h 18"/>
                  <a:gd name="T24" fmla="*/ 6 w 12"/>
                  <a:gd name="T25" fmla="*/ 18 h 18"/>
                  <a:gd name="T26" fmla="*/ 12 w 12"/>
                  <a:gd name="T27" fmla="*/ 18 h 18"/>
                  <a:gd name="T28" fmla="*/ 12 w 12"/>
                  <a:gd name="T29" fmla="*/ 12 h 18"/>
                  <a:gd name="T30" fmla="*/ 12 w 12"/>
                  <a:gd name="T31" fmla="*/ 12 h 18"/>
                  <a:gd name="T32" fmla="*/ 12 w 12"/>
                  <a:gd name="T33" fmla="*/ 1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12"/>
                    </a:moveTo>
                    <a:lnTo>
                      <a:pt x="12" y="6"/>
                    </a:lnTo>
                    <a:lnTo>
                      <a:pt x="6" y="0"/>
                    </a:lnTo>
                    <a:lnTo>
                      <a:pt x="0" y="6"/>
                    </a:lnTo>
                    <a:lnTo>
                      <a:pt x="0" y="12"/>
                    </a:lnTo>
                    <a:lnTo>
                      <a:pt x="0" y="18"/>
                    </a:lnTo>
                    <a:lnTo>
                      <a:pt x="6" y="18"/>
                    </a:lnTo>
                    <a:lnTo>
                      <a:pt x="12" y="18"/>
                    </a:ln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6" name="Freeform 1543"/>
              <p:cNvSpPr>
                <a:spLocks/>
              </p:cNvSpPr>
              <p:nvPr/>
            </p:nvSpPr>
            <p:spPr bwMode="auto">
              <a:xfrm>
                <a:off x="3326" y="1853"/>
                <a:ext cx="12" cy="18"/>
              </a:xfrm>
              <a:custGeom>
                <a:avLst/>
                <a:gdLst>
                  <a:gd name="T0" fmla="*/ 12 w 12"/>
                  <a:gd name="T1" fmla="*/ 12 h 18"/>
                  <a:gd name="T2" fmla="*/ 12 w 12"/>
                  <a:gd name="T3" fmla="*/ 6 h 18"/>
                  <a:gd name="T4" fmla="*/ 12 w 12"/>
                  <a:gd name="T5" fmla="*/ 6 h 18"/>
                  <a:gd name="T6" fmla="*/ 6 w 12"/>
                  <a:gd name="T7" fmla="*/ 0 h 18"/>
                  <a:gd name="T8" fmla="*/ 6 w 12"/>
                  <a:gd name="T9" fmla="*/ 0 h 18"/>
                  <a:gd name="T10" fmla="*/ 0 w 12"/>
                  <a:gd name="T11" fmla="*/ 6 h 18"/>
                  <a:gd name="T12" fmla="*/ 0 w 12"/>
                  <a:gd name="T13" fmla="*/ 6 h 18"/>
                  <a:gd name="T14" fmla="*/ 0 w 12"/>
                  <a:gd name="T15" fmla="*/ 12 h 18"/>
                  <a:gd name="T16" fmla="*/ 0 w 12"/>
                  <a:gd name="T17" fmla="*/ 12 h 18"/>
                  <a:gd name="T18" fmla="*/ 0 w 12"/>
                  <a:gd name="T19" fmla="*/ 12 h 18"/>
                  <a:gd name="T20" fmla="*/ 0 w 12"/>
                  <a:gd name="T21" fmla="*/ 18 h 18"/>
                  <a:gd name="T22" fmla="*/ 6 w 12"/>
                  <a:gd name="T23" fmla="*/ 18 h 18"/>
                  <a:gd name="T24" fmla="*/ 6 w 12"/>
                  <a:gd name="T25" fmla="*/ 18 h 18"/>
                  <a:gd name="T26" fmla="*/ 12 w 12"/>
                  <a:gd name="T27" fmla="*/ 18 h 18"/>
                  <a:gd name="T28" fmla="*/ 12 w 12"/>
                  <a:gd name="T29" fmla="*/ 12 h 18"/>
                  <a:gd name="T30" fmla="*/ 12 w 12"/>
                  <a:gd name="T31" fmla="*/ 12 h 18"/>
                  <a:gd name="T32" fmla="*/ 12 w 12"/>
                  <a:gd name="T33" fmla="*/ 12 h 18"/>
                  <a:gd name="T34" fmla="*/ 12 w 12"/>
                  <a:gd name="T35" fmla="*/ 12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12"/>
                    </a:moveTo>
                    <a:lnTo>
                      <a:pt x="12" y="6"/>
                    </a:lnTo>
                    <a:lnTo>
                      <a:pt x="6" y="0"/>
                    </a:lnTo>
                    <a:lnTo>
                      <a:pt x="0" y="6"/>
                    </a:lnTo>
                    <a:lnTo>
                      <a:pt x="0" y="12"/>
                    </a:lnTo>
                    <a:lnTo>
                      <a:pt x="0" y="18"/>
                    </a:lnTo>
                    <a:lnTo>
                      <a:pt x="6" y="18"/>
                    </a:lnTo>
                    <a:lnTo>
                      <a:pt x="12" y="18"/>
                    </a:lnTo>
                    <a:lnTo>
                      <a:pt x="12" y="12"/>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7" name="Freeform 1544"/>
              <p:cNvSpPr>
                <a:spLocks/>
              </p:cNvSpPr>
              <p:nvPr/>
            </p:nvSpPr>
            <p:spPr bwMode="auto">
              <a:xfrm>
                <a:off x="3338" y="185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6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8" y="6"/>
                    </a:lnTo>
                    <a:lnTo>
                      <a:pt x="12" y="0"/>
                    </a:lnTo>
                    <a:lnTo>
                      <a:pt x="6" y="0"/>
                    </a:lnTo>
                    <a:lnTo>
                      <a:pt x="6" y="6"/>
                    </a:lnTo>
                    <a:lnTo>
                      <a:pt x="0" y="6"/>
                    </a:lnTo>
                    <a:lnTo>
                      <a:pt x="6" y="12"/>
                    </a:lnTo>
                    <a:lnTo>
                      <a:pt x="12" y="12"/>
                    </a:lnTo>
                    <a:lnTo>
                      <a:pt x="18"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8" name="Freeform 1545"/>
              <p:cNvSpPr>
                <a:spLocks/>
              </p:cNvSpPr>
              <p:nvPr/>
            </p:nvSpPr>
            <p:spPr bwMode="auto">
              <a:xfrm>
                <a:off x="3338" y="1859"/>
                <a:ext cx="18" cy="12"/>
              </a:xfrm>
              <a:custGeom>
                <a:avLst/>
                <a:gdLst>
                  <a:gd name="T0" fmla="*/ 18 w 18"/>
                  <a:gd name="T1" fmla="*/ 6 h 12"/>
                  <a:gd name="T2" fmla="*/ 18 w 18"/>
                  <a:gd name="T3" fmla="*/ 6 h 12"/>
                  <a:gd name="T4" fmla="*/ 12 w 18"/>
                  <a:gd name="T5" fmla="*/ 0 h 12"/>
                  <a:gd name="T6" fmla="*/ 12 w 18"/>
                  <a:gd name="T7" fmla="*/ 0 h 12"/>
                  <a:gd name="T8" fmla="*/ 12 w 18"/>
                  <a:gd name="T9" fmla="*/ 0 h 12"/>
                  <a:gd name="T10" fmla="*/ 6 w 18"/>
                  <a:gd name="T11" fmla="*/ 0 h 12"/>
                  <a:gd name="T12" fmla="*/ 6 w 18"/>
                  <a:gd name="T13" fmla="*/ 6 h 12"/>
                  <a:gd name="T14" fmla="*/ 0 w 18"/>
                  <a:gd name="T15" fmla="*/ 6 h 12"/>
                  <a:gd name="T16" fmla="*/ 0 w 18"/>
                  <a:gd name="T17" fmla="*/ 6 h 12"/>
                  <a:gd name="T18" fmla="*/ 6 w 18"/>
                  <a:gd name="T19" fmla="*/ 12 h 12"/>
                  <a:gd name="T20" fmla="*/ 6 w 18"/>
                  <a:gd name="T21" fmla="*/ 12 h 12"/>
                  <a:gd name="T22" fmla="*/ 12 w 18"/>
                  <a:gd name="T23" fmla="*/ 12 h 12"/>
                  <a:gd name="T24" fmla="*/ 12 w 18"/>
                  <a:gd name="T25" fmla="*/ 12 h 12"/>
                  <a:gd name="T26" fmla="*/ 12 w 18"/>
                  <a:gd name="T27" fmla="*/ 12 h 12"/>
                  <a:gd name="T28" fmla="*/ 18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8" y="6"/>
                    </a:lnTo>
                    <a:lnTo>
                      <a:pt x="12" y="0"/>
                    </a:lnTo>
                    <a:lnTo>
                      <a:pt x="6" y="0"/>
                    </a:lnTo>
                    <a:lnTo>
                      <a:pt x="6" y="6"/>
                    </a:lnTo>
                    <a:lnTo>
                      <a:pt x="0" y="6"/>
                    </a:lnTo>
                    <a:lnTo>
                      <a:pt x="6" y="12"/>
                    </a:lnTo>
                    <a:lnTo>
                      <a:pt x="12" y="12"/>
                    </a:lnTo>
                    <a:lnTo>
                      <a:pt x="18"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09" name="Freeform 1546"/>
              <p:cNvSpPr>
                <a:spLocks/>
              </p:cNvSpPr>
              <p:nvPr/>
            </p:nvSpPr>
            <p:spPr bwMode="auto">
              <a:xfrm>
                <a:off x="3356" y="1859"/>
                <a:ext cx="12" cy="18"/>
              </a:xfrm>
              <a:custGeom>
                <a:avLst/>
                <a:gdLst>
                  <a:gd name="T0" fmla="*/ 12 w 12"/>
                  <a:gd name="T1" fmla="*/ 6 h 18"/>
                  <a:gd name="T2" fmla="*/ 12 w 12"/>
                  <a:gd name="T3" fmla="*/ 6 h 18"/>
                  <a:gd name="T4" fmla="*/ 12 w 12"/>
                  <a:gd name="T5" fmla="*/ 0 h 18"/>
                  <a:gd name="T6" fmla="*/ 6 w 12"/>
                  <a:gd name="T7" fmla="*/ 0 h 18"/>
                  <a:gd name="T8" fmla="*/ 6 w 12"/>
                  <a:gd name="T9" fmla="*/ 0 h 18"/>
                  <a:gd name="T10" fmla="*/ 0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12 w 12"/>
                  <a:gd name="T27" fmla="*/ 12 h 18"/>
                  <a:gd name="T28" fmla="*/ 12 w 12"/>
                  <a:gd name="T29" fmla="*/ 12 h 18"/>
                  <a:gd name="T30" fmla="*/ 12 w 12"/>
                  <a:gd name="T31" fmla="*/ 6 h 18"/>
                  <a:gd name="T32" fmla="*/ 12 w 12"/>
                  <a:gd name="T33" fmla="*/ 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8"/>
                  <a:gd name="T53" fmla="*/ 12 w 1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8">
                    <a:moveTo>
                      <a:pt x="12" y="6"/>
                    </a:moveTo>
                    <a:lnTo>
                      <a:pt x="12" y="6"/>
                    </a:lnTo>
                    <a:lnTo>
                      <a:pt x="12" y="0"/>
                    </a:lnTo>
                    <a:lnTo>
                      <a:pt x="6" y="0"/>
                    </a:lnTo>
                    <a:lnTo>
                      <a:pt x="0" y="0"/>
                    </a:lnTo>
                    <a:lnTo>
                      <a:pt x="0" y="6"/>
                    </a:lnTo>
                    <a:lnTo>
                      <a:pt x="0" y="12"/>
                    </a:lnTo>
                    <a:lnTo>
                      <a:pt x="6" y="18"/>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0" name="Freeform 1547"/>
              <p:cNvSpPr>
                <a:spLocks/>
              </p:cNvSpPr>
              <p:nvPr/>
            </p:nvSpPr>
            <p:spPr bwMode="auto">
              <a:xfrm>
                <a:off x="3356" y="1859"/>
                <a:ext cx="12" cy="18"/>
              </a:xfrm>
              <a:custGeom>
                <a:avLst/>
                <a:gdLst>
                  <a:gd name="T0" fmla="*/ 12 w 12"/>
                  <a:gd name="T1" fmla="*/ 6 h 18"/>
                  <a:gd name="T2" fmla="*/ 12 w 12"/>
                  <a:gd name="T3" fmla="*/ 6 h 18"/>
                  <a:gd name="T4" fmla="*/ 12 w 12"/>
                  <a:gd name="T5" fmla="*/ 0 h 18"/>
                  <a:gd name="T6" fmla="*/ 6 w 12"/>
                  <a:gd name="T7" fmla="*/ 0 h 18"/>
                  <a:gd name="T8" fmla="*/ 6 w 12"/>
                  <a:gd name="T9" fmla="*/ 0 h 18"/>
                  <a:gd name="T10" fmla="*/ 0 w 12"/>
                  <a:gd name="T11" fmla="*/ 0 h 18"/>
                  <a:gd name="T12" fmla="*/ 0 w 12"/>
                  <a:gd name="T13" fmla="*/ 6 h 18"/>
                  <a:gd name="T14" fmla="*/ 0 w 12"/>
                  <a:gd name="T15" fmla="*/ 6 h 18"/>
                  <a:gd name="T16" fmla="*/ 0 w 12"/>
                  <a:gd name="T17" fmla="*/ 6 h 18"/>
                  <a:gd name="T18" fmla="*/ 0 w 12"/>
                  <a:gd name="T19" fmla="*/ 12 h 18"/>
                  <a:gd name="T20" fmla="*/ 0 w 12"/>
                  <a:gd name="T21" fmla="*/ 12 h 18"/>
                  <a:gd name="T22" fmla="*/ 6 w 12"/>
                  <a:gd name="T23" fmla="*/ 18 h 18"/>
                  <a:gd name="T24" fmla="*/ 6 w 12"/>
                  <a:gd name="T25" fmla="*/ 18 h 18"/>
                  <a:gd name="T26" fmla="*/ 12 w 12"/>
                  <a:gd name="T27" fmla="*/ 12 h 18"/>
                  <a:gd name="T28" fmla="*/ 12 w 12"/>
                  <a:gd name="T29" fmla="*/ 12 h 18"/>
                  <a:gd name="T30" fmla="*/ 12 w 12"/>
                  <a:gd name="T31" fmla="*/ 6 h 18"/>
                  <a:gd name="T32" fmla="*/ 12 w 12"/>
                  <a:gd name="T33" fmla="*/ 6 h 18"/>
                  <a:gd name="T34" fmla="*/ 12 w 12"/>
                  <a:gd name="T35" fmla="*/ 6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6"/>
                    </a:moveTo>
                    <a:lnTo>
                      <a:pt x="12" y="6"/>
                    </a:lnTo>
                    <a:lnTo>
                      <a:pt x="12" y="0"/>
                    </a:lnTo>
                    <a:lnTo>
                      <a:pt x="6" y="0"/>
                    </a:lnTo>
                    <a:lnTo>
                      <a:pt x="0" y="0"/>
                    </a:lnTo>
                    <a:lnTo>
                      <a:pt x="0" y="6"/>
                    </a:lnTo>
                    <a:lnTo>
                      <a:pt x="0" y="12"/>
                    </a:lnTo>
                    <a:lnTo>
                      <a:pt x="6" y="18"/>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1" name="Freeform 1548"/>
              <p:cNvSpPr>
                <a:spLocks/>
              </p:cNvSpPr>
              <p:nvPr/>
            </p:nvSpPr>
            <p:spPr bwMode="auto">
              <a:xfrm>
                <a:off x="3368" y="1865"/>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12" y="6"/>
                    </a:moveTo>
                    <a:lnTo>
                      <a:pt x="12" y="6"/>
                    </a:lnTo>
                    <a:lnTo>
                      <a:pt x="12" y="0"/>
                    </a:lnTo>
                    <a:lnTo>
                      <a:pt x="6" y="0"/>
                    </a:lnTo>
                    <a:lnTo>
                      <a:pt x="0" y="0"/>
                    </a:lnTo>
                    <a:lnTo>
                      <a:pt x="0" y="6"/>
                    </a:lnTo>
                    <a:lnTo>
                      <a:pt x="0" y="12"/>
                    </a:lnTo>
                    <a:lnTo>
                      <a:pt x="6" y="12"/>
                    </a:lnTo>
                    <a:lnTo>
                      <a:pt x="12" y="12"/>
                    </a:lnTo>
                    <a:lnTo>
                      <a:pt x="12"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2" name="Freeform 1549"/>
              <p:cNvSpPr>
                <a:spLocks/>
              </p:cNvSpPr>
              <p:nvPr/>
            </p:nvSpPr>
            <p:spPr bwMode="auto">
              <a:xfrm>
                <a:off x="3368" y="1865"/>
                <a:ext cx="12" cy="12"/>
              </a:xfrm>
              <a:custGeom>
                <a:avLst/>
                <a:gdLst>
                  <a:gd name="T0" fmla="*/ 12 w 12"/>
                  <a:gd name="T1" fmla="*/ 6 h 12"/>
                  <a:gd name="T2" fmla="*/ 12 w 12"/>
                  <a:gd name="T3" fmla="*/ 6 h 12"/>
                  <a:gd name="T4" fmla="*/ 12 w 12"/>
                  <a:gd name="T5" fmla="*/ 0 h 12"/>
                  <a:gd name="T6" fmla="*/ 6 w 12"/>
                  <a:gd name="T7" fmla="*/ 0 h 12"/>
                  <a:gd name="T8" fmla="*/ 6 w 12"/>
                  <a:gd name="T9" fmla="*/ 0 h 12"/>
                  <a:gd name="T10" fmla="*/ 0 w 12"/>
                  <a:gd name="T11" fmla="*/ 0 h 12"/>
                  <a:gd name="T12" fmla="*/ 0 w 12"/>
                  <a:gd name="T13" fmla="*/ 6 h 12"/>
                  <a:gd name="T14" fmla="*/ 0 w 12"/>
                  <a:gd name="T15" fmla="*/ 6 h 12"/>
                  <a:gd name="T16" fmla="*/ 0 w 12"/>
                  <a:gd name="T17" fmla="*/ 6 h 12"/>
                  <a:gd name="T18" fmla="*/ 0 w 12"/>
                  <a:gd name="T19" fmla="*/ 12 h 12"/>
                  <a:gd name="T20" fmla="*/ 0 w 12"/>
                  <a:gd name="T21" fmla="*/ 12 h 12"/>
                  <a:gd name="T22" fmla="*/ 6 w 12"/>
                  <a:gd name="T23" fmla="*/ 12 h 12"/>
                  <a:gd name="T24" fmla="*/ 6 w 12"/>
                  <a:gd name="T25" fmla="*/ 12 h 12"/>
                  <a:gd name="T26" fmla="*/ 12 w 12"/>
                  <a:gd name="T27" fmla="*/ 12 h 12"/>
                  <a:gd name="T28" fmla="*/ 12 w 12"/>
                  <a:gd name="T29" fmla="*/ 12 h 12"/>
                  <a:gd name="T30" fmla="*/ 12 w 12"/>
                  <a:gd name="T31" fmla="*/ 6 h 12"/>
                  <a:gd name="T32" fmla="*/ 12 w 12"/>
                  <a:gd name="T33" fmla="*/ 6 h 12"/>
                  <a:gd name="T34" fmla="*/ 12 w 12"/>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12" y="6"/>
                    </a:moveTo>
                    <a:lnTo>
                      <a:pt x="12" y="6"/>
                    </a:lnTo>
                    <a:lnTo>
                      <a:pt x="12" y="0"/>
                    </a:lnTo>
                    <a:lnTo>
                      <a:pt x="6" y="0"/>
                    </a:lnTo>
                    <a:lnTo>
                      <a:pt x="0" y="0"/>
                    </a:lnTo>
                    <a:lnTo>
                      <a:pt x="0" y="6"/>
                    </a:lnTo>
                    <a:lnTo>
                      <a:pt x="0" y="12"/>
                    </a:lnTo>
                    <a:lnTo>
                      <a:pt x="6" y="12"/>
                    </a:lnTo>
                    <a:lnTo>
                      <a:pt x="12" y="12"/>
                    </a:lnTo>
                    <a:lnTo>
                      <a:pt x="12"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3" name="Freeform 1550"/>
              <p:cNvSpPr>
                <a:spLocks/>
              </p:cNvSpPr>
              <p:nvPr/>
            </p:nvSpPr>
            <p:spPr bwMode="auto">
              <a:xfrm>
                <a:off x="3380" y="1871"/>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2"/>
                  <a:gd name="T53" fmla="*/ 18 w 1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2">
                    <a:moveTo>
                      <a:pt x="18" y="6"/>
                    </a:moveTo>
                    <a:lnTo>
                      <a:pt x="12" y="0"/>
                    </a:lnTo>
                    <a:lnTo>
                      <a:pt x="6" y="0"/>
                    </a:lnTo>
                    <a:lnTo>
                      <a:pt x="0" y="0"/>
                    </a:lnTo>
                    <a:lnTo>
                      <a:pt x="0" y="6"/>
                    </a:lnTo>
                    <a:lnTo>
                      <a:pt x="0" y="12"/>
                    </a:lnTo>
                    <a:lnTo>
                      <a:pt x="6" y="12"/>
                    </a:lnTo>
                    <a:lnTo>
                      <a:pt x="12" y="1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4" name="Freeform 1551"/>
              <p:cNvSpPr>
                <a:spLocks/>
              </p:cNvSpPr>
              <p:nvPr/>
            </p:nvSpPr>
            <p:spPr bwMode="auto">
              <a:xfrm>
                <a:off x="3380" y="1871"/>
                <a:ext cx="18" cy="12"/>
              </a:xfrm>
              <a:custGeom>
                <a:avLst/>
                <a:gdLst>
                  <a:gd name="T0" fmla="*/ 18 w 18"/>
                  <a:gd name="T1" fmla="*/ 6 h 12"/>
                  <a:gd name="T2" fmla="*/ 12 w 18"/>
                  <a:gd name="T3" fmla="*/ 0 h 12"/>
                  <a:gd name="T4" fmla="*/ 12 w 18"/>
                  <a:gd name="T5" fmla="*/ 0 h 12"/>
                  <a:gd name="T6" fmla="*/ 6 w 18"/>
                  <a:gd name="T7" fmla="*/ 0 h 12"/>
                  <a:gd name="T8" fmla="*/ 6 w 18"/>
                  <a:gd name="T9" fmla="*/ 0 h 12"/>
                  <a:gd name="T10" fmla="*/ 6 w 18"/>
                  <a:gd name="T11" fmla="*/ 0 h 12"/>
                  <a:gd name="T12" fmla="*/ 0 w 18"/>
                  <a:gd name="T13" fmla="*/ 0 h 12"/>
                  <a:gd name="T14" fmla="*/ 0 w 18"/>
                  <a:gd name="T15" fmla="*/ 6 h 12"/>
                  <a:gd name="T16" fmla="*/ 0 w 18"/>
                  <a:gd name="T17" fmla="*/ 6 h 12"/>
                  <a:gd name="T18" fmla="*/ 0 w 18"/>
                  <a:gd name="T19" fmla="*/ 12 h 12"/>
                  <a:gd name="T20" fmla="*/ 6 w 18"/>
                  <a:gd name="T21" fmla="*/ 12 h 12"/>
                  <a:gd name="T22" fmla="*/ 6 w 18"/>
                  <a:gd name="T23" fmla="*/ 12 h 12"/>
                  <a:gd name="T24" fmla="*/ 6 w 18"/>
                  <a:gd name="T25" fmla="*/ 12 h 12"/>
                  <a:gd name="T26" fmla="*/ 12 w 18"/>
                  <a:gd name="T27" fmla="*/ 12 h 12"/>
                  <a:gd name="T28" fmla="*/ 12 w 18"/>
                  <a:gd name="T29" fmla="*/ 12 h 12"/>
                  <a:gd name="T30" fmla="*/ 18 w 18"/>
                  <a:gd name="T31" fmla="*/ 6 h 12"/>
                  <a:gd name="T32" fmla="*/ 18 w 18"/>
                  <a:gd name="T33" fmla="*/ 6 h 12"/>
                  <a:gd name="T34" fmla="*/ 18 w 18"/>
                  <a:gd name="T35" fmla="*/ 6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6"/>
                    </a:moveTo>
                    <a:lnTo>
                      <a:pt x="12" y="0"/>
                    </a:lnTo>
                    <a:lnTo>
                      <a:pt x="6" y="0"/>
                    </a:lnTo>
                    <a:lnTo>
                      <a:pt x="0" y="0"/>
                    </a:lnTo>
                    <a:lnTo>
                      <a:pt x="0" y="6"/>
                    </a:lnTo>
                    <a:lnTo>
                      <a:pt x="0" y="12"/>
                    </a:lnTo>
                    <a:lnTo>
                      <a:pt x="6" y="12"/>
                    </a:lnTo>
                    <a:lnTo>
                      <a:pt x="12" y="12"/>
                    </a:lnTo>
                    <a:lnTo>
                      <a:pt x="18" y="6"/>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5" name="Rectangle 1552"/>
              <p:cNvSpPr>
                <a:spLocks noChangeArrowheads="1"/>
              </p:cNvSpPr>
              <p:nvPr/>
            </p:nvSpPr>
            <p:spPr bwMode="auto">
              <a:xfrm>
                <a:off x="3128" y="2771"/>
                <a:ext cx="228" cy="180"/>
              </a:xfrm>
              <a:prstGeom prst="rect">
                <a:avLst/>
              </a:prstGeom>
              <a:solidFill>
                <a:srgbClr val="5B82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6" name="Freeform 1553"/>
              <p:cNvSpPr>
                <a:spLocks/>
              </p:cNvSpPr>
              <p:nvPr/>
            </p:nvSpPr>
            <p:spPr bwMode="auto">
              <a:xfrm>
                <a:off x="3218" y="1661"/>
                <a:ext cx="114" cy="36"/>
              </a:xfrm>
              <a:custGeom>
                <a:avLst/>
                <a:gdLst>
                  <a:gd name="T0" fmla="*/ 0 w 114"/>
                  <a:gd name="T1" fmla="*/ 0 h 36"/>
                  <a:gd name="T2" fmla="*/ 18 w 114"/>
                  <a:gd name="T3" fmla="*/ 6 h 36"/>
                  <a:gd name="T4" fmla="*/ 60 w 114"/>
                  <a:gd name="T5" fmla="*/ 24 h 36"/>
                  <a:gd name="T6" fmla="*/ 114 w 114"/>
                  <a:gd name="T7" fmla="*/ 36 h 36"/>
                  <a:gd name="T8" fmla="*/ 0 60000 65536"/>
                  <a:gd name="T9" fmla="*/ 0 60000 65536"/>
                  <a:gd name="T10" fmla="*/ 0 60000 65536"/>
                  <a:gd name="T11" fmla="*/ 0 60000 65536"/>
                  <a:gd name="T12" fmla="*/ 0 w 114"/>
                  <a:gd name="T13" fmla="*/ 0 h 36"/>
                  <a:gd name="T14" fmla="*/ 114 w 114"/>
                  <a:gd name="T15" fmla="*/ 36 h 36"/>
                </a:gdLst>
                <a:ahLst/>
                <a:cxnLst>
                  <a:cxn ang="T8">
                    <a:pos x="T0" y="T1"/>
                  </a:cxn>
                  <a:cxn ang="T9">
                    <a:pos x="T2" y="T3"/>
                  </a:cxn>
                  <a:cxn ang="T10">
                    <a:pos x="T4" y="T5"/>
                  </a:cxn>
                  <a:cxn ang="T11">
                    <a:pos x="T6" y="T7"/>
                  </a:cxn>
                </a:cxnLst>
                <a:rect l="T12" t="T13" r="T14" b="T15"/>
                <a:pathLst>
                  <a:path w="114" h="36">
                    <a:moveTo>
                      <a:pt x="0" y="0"/>
                    </a:moveTo>
                    <a:lnTo>
                      <a:pt x="18" y="6"/>
                    </a:lnTo>
                    <a:lnTo>
                      <a:pt x="60" y="24"/>
                    </a:lnTo>
                    <a:lnTo>
                      <a:pt x="114"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7" name="Freeform 1554"/>
              <p:cNvSpPr>
                <a:spLocks/>
              </p:cNvSpPr>
              <p:nvPr/>
            </p:nvSpPr>
            <p:spPr bwMode="auto">
              <a:xfrm>
                <a:off x="3320" y="1685"/>
                <a:ext cx="36" cy="24"/>
              </a:xfrm>
              <a:custGeom>
                <a:avLst/>
                <a:gdLst>
                  <a:gd name="T0" fmla="*/ 36 w 36"/>
                  <a:gd name="T1" fmla="*/ 12 h 24"/>
                  <a:gd name="T2" fmla="*/ 0 w 36"/>
                  <a:gd name="T3" fmla="*/ 24 h 24"/>
                  <a:gd name="T4" fmla="*/ 6 w 36"/>
                  <a:gd name="T5" fmla="*/ 12 h 24"/>
                  <a:gd name="T6" fmla="*/ 0 w 36"/>
                  <a:gd name="T7" fmla="*/ 0 h 24"/>
                  <a:gd name="T8" fmla="*/ 36 w 36"/>
                  <a:gd name="T9" fmla="*/ 12 h 24"/>
                  <a:gd name="T10" fmla="*/ 0 60000 65536"/>
                  <a:gd name="T11" fmla="*/ 0 60000 65536"/>
                  <a:gd name="T12" fmla="*/ 0 60000 65536"/>
                  <a:gd name="T13" fmla="*/ 0 60000 65536"/>
                  <a:gd name="T14" fmla="*/ 0 60000 65536"/>
                  <a:gd name="T15" fmla="*/ 0 w 36"/>
                  <a:gd name="T16" fmla="*/ 0 h 24"/>
                  <a:gd name="T17" fmla="*/ 36 w 36"/>
                  <a:gd name="T18" fmla="*/ 24 h 24"/>
                </a:gdLst>
                <a:ahLst/>
                <a:cxnLst>
                  <a:cxn ang="T10">
                    <a:pos x="T0" y="T1"/>
                  </a:cxn>
                  <a:cxn ang="T11">
                    <a:pos x="T2" y="T3"/>
                  </a:cxn>
                  <a:cxn ang="T12">
                    <a:pos x="T4" y="T5"/>
                  </a:cxn>
                  <a:cxn ang="T13">
                    <a:pos x="T6" y="T7"/>
                  </a:cxn>
                  <a:cxn ang="T14">
                    <a:pos x="T8" y="T9"/>
                  </a:cxn>
                </a:cxnLst>
                <a:rect l="T15" t="T16" r="T17" b="T18"/>
                <a:pathLst>
                  <a:path w="36" h="24">
                    <a:moveTo>
                      <a:pt x="36" y="12"/>
                    </a:moveTo>
                    <a:lnTo>
                      <a:pt x="0" y="24"/>
                    </a:lnTo>
                    <a:lnTo>
                      <a:pt x="6" y="12"/>
                    </a:lnTo>
                    <a:lnTo>
                      <a:pt x="0" y="0"/>
                    </a:lnTo>
                    <a:lnTo>
                      <a:pt x="36"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8" name="Freeform 1555"/>
              <p:cNvSpPr>
                <a:spLocks/>
              </p:cNvSpPr>
              <p:nvPr/>
            </p:nvSpPr>
            <p:spPr bwMode="auto">
              <a:xfrm>
                <a:off x="3608" y="1493"/>
                <a:ext cx="36" cy="30"/>
              </a:xfrm>
              <a:custGeom>
                <a:avLst/>
                <a:gdLst>
                  <a:gd name="T0" fmla="*/ 6 w 36"/>
                  <a:gd name="T1" fmla="*/ 30 h 30"/>
                  <a:gd name="T2" fmla="*/ 36 w 36"/>
                  <a:gd name="T3" fmla="*/ 6 h 30"/>
                  <a:gd name="T4" fmla="*/ 30 w 36"/>
                  <a:gd name="T5" fmla="*/ 0 h 30"/>
                  <a:gd name="T6" fmla="*/ 0 w 36"/>
                  <a:gd name="T7" fmla="*/ 24 h 30"/>
                  <a:gd name="T8" fmla="*/ 6 w 36"/>
                  <a:gd name="T9" fmla="*/ 30 h 30"/>
                  <a:gd name="T10" fmla="*/ 0 60000 65536"/>
                  <a:gd name="T11" fmla="*/ 0 60000 65536"/>
                  <a:gd name="T12" fmla="*/ 0 60000 65536"/>
                  <a:gd name="T13" fmla="*/ 0 60000 65536"/>
                  <a:gd name="T14" fmla="*/ 0 60000 65536"/>
                  <a:gd name="T15" fmla="*/ 0 w 36"/>
                  <a:gd name="T16" fmla="*/ 0 h 30"/>
                  <a:gd name="T17" fmla="*/ 36 w 36"/>
                  <a:gd name="T18" fmla="*/ 30 h 30"/>
                </a:gdLst>
                <a:ahLst/>
                <a:cxnLst>
                  <a:cxn ang="T10">
                    <a:pos x="T0" y="T1"/>
                  </a:cxn>
                  <a:cxn ang="T11">
                    <a:pos x="T2" y="T3"/>
                  </a:cxn>
                  <a:cxn ang="T12">
                    <a:pos x="T4" y="T5"/>
                  </a:cxn>
                  <a:cxn ang="T13">
                    <a:pos x="T6" y="T7"/>
                  </a:cxn>
                  <a:cxn ang="T14">
                    <a:pos x="T8" y="T9"/>
                  </a:cxn>
                </a:cxnLst>
                <a:rect l="T15" t="T16" r="T17" b="T18"/>
                <a:pathLst>
                  <a:path w="36" h="30">
                    <a:moveTo>
                      <a:pt x="6" y="30"/>
                    </a:moveTo>
                    <a:lnTo>
                      <a:pt x="36" y="6"/>
                    </a:lnTo>
                    <a:lnTo>
                      <a:pt x="30" y="0"/>
                    </a:lnTo>
                    <a:lnTo>
                      <a:pt x="0" y="24"/>
                    </a:lnTo>
                    <a:lnTo>
                      <a:pt x="6"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19" name="Rectangle 1556"/>
              <p:cNvSpPr>
                <a:spLocks noChangeArrowheads="1"/>
              </p:cNvSpPr>
              <p:nvPr/>
            </p:nvSpPr>
            <p:spPr bwMode="auto">
              <a:xfrm>
                <a:off x="3890" y="1667"/>
                <a:ext cx="6" cy="3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0" name="Freeform 1557"/>
              <p:cNvSpPr>
                <a:spLocks/>
              </p:cNvSpPr>
              <p:nvPr/>
            </p:nvSpPr>
            <p:spPr bwMode="auto">
              <a:xfrm>
                <a:off x="3866" y="1769"/>
                <a:ext cx="36" cy="18"/>
              </a:xfrm>
              <a:custGeom>
                <a:avLst/>
                <a:gdLst>
                  <a:gd name="T0" fmla="*/ 6 w 36"/>
                  <a:gd name="T1" fmla="*/ 18 h 18"/>
                  <a:gd name="T2" fmla="*/ 0 w 36"/>
                  <a:gd name="T3" fmla="*/ 12 h 18"/>
                  <a:gd name="T4" fmla="*/ 36 w 36"/>
                  <a:gd name="T5" fmla="*/ 0 h 18"/>
                  <a:gd name="T6" fmla="*/ 36 w 36"/>
                  <a:gd name="T7" fmla="*/ 6 h 18"/>
                  <a:gd name="T8" fmla="*/ 6 w 36"/>
                  <a:gd name="T9" fmla="*/ 18 h 18"/>
                  <a:gd name="T10" fmla="*/ 0 60000 65536"/>
                  <a:gd name="T11" fmla="*/ 0 60000 65536"/>
                  <a:gd name="T12" fmla="*/ 0 60000 65536"/>
                  <a:gd name="T13" fmla="*/ 0 60000 65536"/>
                  <a:gd name="T14" fmla="*/ 0 60000 65536"/>
                  <a:gd name="T15" fmla="*/ 0 w 36"/>
                  <a:gd name="T16" fmla="*/ 0 h 18"/>
                  <a:gd name="T17" fmla="*/ 36 w 36"/>
                  <a:gd name="T18" fmla="*/ 18 h 18"/>
                </a:gdLst>
                <a:ahLst/>
                <a:cxnLst>
                  <a:cxn ang="T10">
                    <a:pos x="T0" y="T1"/>
                  </a:cxn>
                  <a:cxn ang="T11">
                    <a:pos x="T2" y="T3"/>
                  </a:cxn>
                  <a:cxn ang="T12">
                    <a:pos x="T4" y="T5"/>
                  </a:cxn>
                  <a:cxn ang="T13">
                    <a:pos x="T6" y="T7"/>
                  </a:cxn>
                  <a:cxn ang="T14">
                    <a:pos x="T8" y="T9"/>
                  </a:cxn>
                </a:cxnLst>
                <a:rect l="T15" t="T16" r="T17" b="T18"/>
                <a:pathLst>
                  <a:path w="36" h="18">
                    <a:moveTo>
                      <a:pt x="6" y="18"/>
                    </a:moveTo>
                    <a:lnTo>
                      <a:pt x="0" y="12"/>
                    </a:lnTo>
                    <a:lnTo>
                      <a:pt x="36" y="0"/>
                    </a:lnTo>
                    <a:lnTo>
                      <a:pt x="36" y="6"/>
                    </a:lnTo>
                    <a:lnTo>
                      <a:pt x="6"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1" name="Freeform 1558"/>
              <p:cNvSpPr>
                <a:spLocks/>
              </p:cNvSpPr>
              <p:nvPr/>
            </p:nvSpPr>
            <p:spPr bwMode="auto">
              <a:xfrm>
                <a:off x="3890" y="1835"/>
                <a:ext cx="36" cy="18"/>
              </a:xfrm>
              <a:custGeom>
                <a:avLst/>
                <a:gdLst>
                  <a:gd name="T0" fmla="*/ 0 w 36"/>
                  <a:gd name="T1" fmla="*/ 18 h 18"/>
                  <a:gd name="T2" fmla="*/ 0 w 36"/>
                  <a:gd name="T3" fmla="*/ 12 h 18"/>
                  <a:gd name="T4" fmla="*/ 30 w 36"/>
                  <a:gd name="T5" fmla="*/ 0 h 18"/>
                  <a:gd name="T6" fmla="*/ 36 w 36"/>
                  <a:gd name="T7" fmla="*/ 6 h 18"/>
                  <a:gd name="T8" fmla="*/ 0 w 36"/>
                  <a:gd name="T9" fmla="*/ 18 h 18"/>
                  <a:gd name="T10" fmla="*/ 0 60000 65536"/>
                  <a:gd name="T11" fmla="*/ 0 60000 65536"/>
                  <a:gd name="T12" fmla="*/ 0 60000 65536"/>
                  <a:gd name="T13" fmla="*/ 0 60000 65536"/>
                  <a:gd name="T14" fmla="*/ 0 60000 65536"/>
                  <a:gd name="T15" fmla="*/ 0 w 36"/>
                  <a:gd name="T16" fmla="*/ 0 h 18"/>
                  <a:gd name="T17" fmla="*/ 36 w 36"/>
                  <a:gd name="T18" fmla="*/ 18 h 18"/>
                </a:gdLst>
                <a:ahLst/>
                <a:cxnLst>
                  <a:cxn ang="T10">
                    <a:pos x="T0" y="T1"/>
                  </a:cxn>
                  <a:cxn ang="T11">
                    <a:pos x="T2" y="T3"/>
                  </a:cxn>
                  <a:cxn ang="T12">
                    <a:pos x="T4" y="T5"/>
                  </a:cxn>
                  <a:cxn ang="T13">
                    <a:pos x="T6" y="T7"/>
                  </a:cxn>
                  <a:cxn ang="T14">
                    <a:pos x="T8" y="T9"/>
                  </a:cxn>
                </a:cxnLst>
                <a:rect l="T15" t="T16" r="T17" b="T18"/>
                <a:pathLst>
                  <a:path w="36" h="18">
                    <a:moveTo>
                      <a:pt x="0" y="18"/>
                    </a:moveTo>
                    <a:lnTo>
                      <a:pt x="0" y="12"/>
                    </a:lnTo>
                    <a:lnTo>
                      <a:pt x="30" y="0"/>
                    </a:lnTo>
                    <a:lnTo>
                      <a:pt x="36" y="6"/>
                    </a:lnTo>
                    <a:lnTo>
                      <a:pt x="0" y="18"/>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2" name="Freeform 1559"/>
              <p:cNvSpPr>
                <a:spLocks/>
              </p:cNvSpPr>
              <p:nvPr/>
            </p:nvSpPr>
            <p:spPr bwMode="auto">
              <a:xfrm>
                <a:off x="3956" y="1985"/>
                <a:ext cx="42" cy="30"/>
              </a:xfrm>
              <a:custGeom>
                <a:avLst/>
                <a:gdLst>
                  <a:gd name="T0" fmla="*/ 0 w 42"/>
                  <a:gd name="T1" fmla="*/ 30 h 30"/>
                  <a:gd name="T2" fmla="*/ 0 w 42"/>
                  <a:gd name="T3" fmla="*/ 18 h 30"/>
                  <a:gd name="T4" fmla="*/ 42 w 42"/>
                  <a:gd name="T5" fmla="*/ 0 h 30"/>
                  <a:gd name="T6" fmla="*/ 42 w 42"/>
                  <a:gd name="T7" fmla="*/ 12 h 30"/>
                  <a:gd name="T8" fmla="*/ 0 w 42"/>
                  <a:gd name="T9" fmla="*/ 30 h 30"/>
                  <a:gd name="T10" fmla="*/ 0 60000 65536"/>
                  <a:gd name="T11" fmla="*/ 0 60000 65536"/>
                  <a:gd name="T12" fmla="*/ 0 60000 65536"/>
                  <a:gd name="T13" fmla="*/ 0 60000 65536"/>
                  <a:gd name="T14" fmla="*/ 0 60000 65536"/>
                  <a:gd name="T15" fmla="*/ 0 w 42"/>
                  <a:gd name="T16" fmla="*/ 0 h 30"/>
                  <a:gd name="T17" fmla="*/ 42 w 42"/>
                  <a:gd name="T18" fmla="*/ 30 h 30"/>
                </a:gdLst>
                <a:ahLst/>
                <a:cxnLst>
                  <a:cxn ang="T10">
                    <a:pos x="T0" y="T1"/>
                  </a:cxn>
                  <a:cxn ang="T11">
                    <a:pos x="T2" y="T3"/>
                  </a:cxn>
                  <a:cxn ang="T12">
                    <a:pos x="T4" y="T5"/>
                  </a:cxn>
                  <a:cxn ang="T13">
                    <a:pos x="T6" y="T7"/>
                  </a:cxn>
                  <a:cxn ang="T14">
                    <a:pos x="T8" y="T9"/>
                  </a:cxn>
                </a:cxnLst>
                <a:rect l="T15" t="T16" r="T17" b="T18"/>
                <a:pathLst>
                  <a:path w="42" h="30">
                    <a:moveTo>
                      <a:pt x="0" y="30"/>
                    </a:moveTo>
                    <a:lnTo>
                      <a:pt x="0" y="18"/>
                    </a:lnTo>
                    <a:lnTo>
                      <a:pt x="42" y="0"/>
                    </a:lnTo>
                    <a:lnTo>
                      <a:pt x="42" y="12"/>
                    </a:lnTo>
                    <a:lnTo>
                      <a:pt x="0" y="30"/>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3" name="Freeform 1560"/>
              <p:cNvSpPr>
                <a:spLocks/>
              </p:cNvSpPr>
              <p:nvPr/>
            </p:nvSpPr>
            <p:spPr bwMode="auto">
              <a:xfrm>
                <a:off x="3980" y="2051"/>
                <a:ext cx="42" cy="24"/>
              </a:xfrm>
              <a:custGeom>
                <a:avLst/>
                <a:gdLst>
                  <a:gd name="T0" fmla="*/ 0 w 42"/>
                  <a:gd name="T1" fmla="*/ 24 h 24"/>
                  <a:gd name="T2" fmla="*/ 0 w 42"/>
                  <a:gd name="T3" fmla="*/ 12 h 24"/>
                  <a:gd name="T4" fmla="*/ 36 w 42"/>
                  <a:gd name="T5" fmla="*/ 0 h 24"/>
                  <a:gd name="T6" fmla="*/ 42 w 42"/>
                  <a:gd name="T7" fmla="*/ 12 h 24"/>
                  <a:gd name="T8" fmla="*/ 0 w 42"/>
                  <a:gd name="T9" fmla="*/ 24 h 24"/>
                  <a:gd name="T10" fmla="*/ 0 60000 65536"/>
                  <a:gd name="T11" fmla="*/ 0 60000 65536"/>
                  <a:gd name="T12" fmla="*/ 0 60000 65536"/>
                  <a:gd name="T13" fmla="*/ 0 60000 65536"/>
                  <a:gd name="T14" fmla="*/ 0 60000 65536"/>
                  <a:gd name="T15" fmla="*/ 0 w 42"/>
                  <a:gd name="T16" fmla="*/ 0 h 24"/>
                  <a:gd name="T17" fmla="*/ 42 w 42"/>
                  <a:gd name="T18" fmla="*/ 24 h 24"/>
                </a:gdLst>
                <a:ahLst/>
                <a:cxnLst>
                  <a:cxn ang="T10">
                    <a:pos x="T0" y="T1"/>
                  </a:cxn>
                  <a:cxn ang="T11">
                    <a:pos x="T2" y="T3"/>
                  </a:cxn>
                  <a:cxn ang="T12">
                    <a:pos x="T4" y="T5"/>
                  </a:cxn>
                  <a:cxn ang="T13">
                    <a:pos x="T6" y="T7"/>
                  </a:cxn>
                  <a:cxn ang="T14">
                    <a:pos x="T8" y="T9"/>
                  </a:cxn>
                </a:cxnLst>
                <a:rect l="T15" t="T16" r="T17" b="T18"/>
                <a:pathLst>
                  <a:path w="42" h="24">
                    <a:moveTo>
                      <a:pt x="0" y="24"/>
                    </a:moveTo>
                    <a:lnTo>
                      <a:pt x="0" y="12"/>
                    </a:lnTo>
                    <a:lnTo>
                      <a:pt x="36" y="0"/>
                    </a:lnTo>
                    <a:lnTo>
                      <a:pt x="42" y="12"/>
                    </a:lnTo>
                    <a:lnTo>
                      <a:pt x="0" y="24"/>
                    </a:lnTo>
                    <a:close/>
                  </a:path>
                </a:pathLst>
              </a:custGeom>
              <a:solidFill>
                <a:srgbClr val="FA808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4" name="Rectangle 1561"/>
              <p:cNvSpPr>
                <a:spLocks noChangeArrowheads="1"/>
              </p:cNvSpPr>
              <p:nvPr/>
            </p:nvSpPr>
            <p:spPr bwMode="auto">
              <a:xfrm>
                <a:off x="3992" y="2315"/>
                <a:ext cx="48"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5" name="Rectangle 1562"/>
              <p:cNvSpPr>
                <a:spLocks noChangeArrowheads="1"/>
              </p:cNvSpPr>
              <p:nvPr/>
            </p:nvSpPr>
            <p:spPr bwMode="auto">
              <a:xfrm>
                <a:off x="3998" y="2249"/>
                <a:ext cx="48" cy="6"/>
              </a:xfrm>
              <a:prstGeom prst="rect">
                <a:avLst/>
              </a:prstGeom>
              <a:solidFill>
                <a:srgbClr val="FA80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6" name="Line 1563"/>
              <p:cNvSpPr>
                <a:spLocks noChangeShapeType="1"/>
              </p:cNvSpPr>
              <p:nvPr/>
            </p:nvSpPr>
            <p:spPr bwMode="auto">
              <a:xfrm flipV="1">
                <a:off x="2162" y="2123"/>
                <a:ext cx="1" cy="162"/>
              </a:xfrm>
              <a:prstGeom prst="line">
                <a:avLst/>
              </a:prstGeom>
              <a:noFill/>
              <a:ln w="9525">
                <a:solidFill>
                  <a:srgbClr val="FFFF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7" name="Line 1564"/>
              <p:cNvSpPr>
                <a:spLocks noChangeShapeType="1"/>
              </p:cNvSpPr>
              <p:nvPr/>
            </p:nvSpPr>
            <p:spPr bwMode="auto">
              <a:xfrm>
                <a:off x="2186" y="2405"/>
                <a:ext cx="60" cy="48"/>
              </a:xfrm>
              <a:prstGeom prst="line">
                <a:avLst/>
              </a:prstGeom>
              <a:noFill/>
              <a:ln w="9525">
                <a:solidFill>
                  <a:srgbClr val="FFFFFF"/>
                </a:solidFill>
                <a:prstDash val="sys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8" name="Freeform 1565"/>
              <p:cNvSpPr>
                <a:spLocks/>
              </p:cNvSpPr>
              <p:nvPr/>
            </p:nvSpPr>
            <p:spPr bwMode="auto">
              <a:xfrm>
                <a:off x="2972" y="2219"/>
                <a:ext cx="42" cy="36"/>
              </a:xfrm>
              <a:custGeom>
                <a:avLst/>
                <a:gdLst>
                  <a:gd name="T0" fmla="*/ 42 w 42"/>
                  <a:gd name="T1" fmla="*/ 12 h 36"/>
                  <a:gd name="T2" fmla="*/ 0 w 42"/>
                  <a:gd name="T3" fmla="*/ 0 h 36"/>
                  <a:gd name="T4" fmla="*/ 12 w 42"/>
                  <a:gd name="T5" fmla="*/ 36 h 36"/>
                  <a:gd name="T6" fmla="*/ 18 w 42"/>
                  <a:gd name="T7" fmla="*/ 18 h 36"/>
                  <a:gd name="T8" fmla="*/ 42 w 42"/>
                  <a:gd name="T9" fmla="*/ 12 h 36"/>
                  <a:gd name="T10" fmla="*/ 0 60000 65536"/>
                  <a:gd name="T11" fmla="*/ 0 60000 65536"/>
                  <a:gd name="T12" fmla="*/ 0 60000 65536"/>
                  <a:gd name="T13" fmla="*/ 0 60000 65536"/>
                  <a:gd name="T14" fmla="*/ 0 60000 65536"/>
                  <a:gd name="T15" fmla="*/ 0 w 42"/>
                  <a:gd name="T16" fmla="*/ 0 h 36"/>
                  <a:gd name="T17" fmla="*/ 42 w 42"/>
                  <a:gd name="T18" fmla="*/ 36 h 36"/>
                </a:gdLst>
                <a:ahLst/>
                <a:cxnLst>
                  <a:cxn ang="T10">
                    <a:pos x="T0" y="T1"/>
                  </a:cxn>
                  <a:cxn ang="T11">
                    <a:pos x="T2" y="T3"/>
                  </a:cxn>
                  <a:cxn ang="T12">
                    <a:pos x="T4" y="T5"/>
                  </a:cxn>
                  <a:cxn ang="T13">
                    <a:pos x="T6" y="T7"/>
                  </a:cxn>
                  <a:cxn ang="T14">
                    <a:pos x="T8" y="T9"/>
                  </a:cxn>
                </a:cxnLst>
                <a:rect l="T15" t="T16" r="T17" b="T18"/>
                <a:pathLst>
                  <a:path w="42" h="36">
                    <a:moveTo>
                      <a:pt x="42" y="12"/>
                    </a:moveTo>
                    <a:lnTo>
                      <a:pt x="0" y="0"/>
                    </a:lnTo>
                    <a:lnTo>
                      <a:pt x="12" y="36"/>
                    </a:lnTo>
                    <a:lnTo>
                      <a:pt x="18" y="18"/>
                    </a:lnTo>
                    <a:lnTo>
                      <a:pt x="4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29" name="Freeform 1566"/>
              <p:cNvSpPr>
                <a:spLocks/>
              </p:cNvSpPr>
              <p:nvPr/>
            </p:nvSpPr>
            <p:spPr bwMode="auto">
              <a:xfrm>
                <a:off x="2168" y="2057"/>
                <a:ext cx="282" cy="396"/>
              </a:xfrm>
              <a:custGeom>
                <a:avLst/>
                <a:gdLst>
                  <a:gd name="T0" fmla="*/ 282 w 282"/>
                  <a:gd name="T1" fmla="*/ 342 h 396"/>
                  <a:gd name="T2" fmla="*/ 204 w 282"/>
                  <a:gd name="T3" fmla="*/ 0 h 396"/>
                  <a:gd name="T4" fmla="*/ 0 w 282"/>
                  <a:gd name="T5" fmla="*/ 54 h 396"/>
                  <a:gd name="T6" fmla="*/ 78 w 282"/>
                  <a:gd name="T7" fmla="*/ 396 h 396"/>
                  <a:gd name="T8" fmla="*/ 282 w 282"/>
                  <a:gd name="T9" fmla="*/ 342 h 396"/>
                  <a:gd name="T10" fmla="*/ 0 60000 65536"/>
                  <a:gd name="T11" fmla="*/ 0 60000 65536"/>
                  <a:gd name="T12" fmla="*/ 0 60000 65536"/>
                  <a:gd name="T13" fmla="*/ 0 60000 65536"/>
                  <a:gd name="T14" fmla="*/ 0 60000 65536"/>
                  <a:gd name="T15" fmla="*/ 0 w 282"/>
                  <a:gd name="T16" fmla="*/ 0 h 396"/>
                  <a:gd name="T17" fmla="*/ 282 w 282"/>
                  <a:gd name="T18" fmla="*/ 396 h 396"/>
                </a:gdLst>
                <a:ahLst/>
                <a:cxnLst>
                  <a:cxn ang="T10">
                    <a:pos x="T0" y="T1"/>
                  </a:cxn>
                  <a:cxn ang="T11">
                    <a:pos x="T2" y="T3"/>
                  </a:cxn>
                  <a:cxn ang="T12">
                    <a:pos x="T4" y="T5"/>
                  </a:cxn>
                  <a:cxn ang="T13">
                    <a:pos x="T6" y="T7"/>
                  </a:cxn>
                  <a:cxn ang="T14">
                    <a:pos x="T8" y="T9"/>
                  </a:cxn>
                </a:cxnLst>
                <a:rect l="T15" t="T16" r="T17" b="T18"/>
                <a:pathLst>
                  <a:path w="282" h="396">
                    <a:moveTo>
                      <a:pt x="282" y="342"/>
                    </a:moveTo>
                    <a:lnTo>
                      <a:pt x="204" y="0"/>
                    </a:lnTo>
                    <a:lnTo>
                      <a:pt x="0" y="54"/>
                    </a:lnTo>
                    <a:lnTo>
                      <a:pt x="78" y="396"/>
                    </a:lnTo>
                    <a:lnTo>
                      <a:pt x="282" y="34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0" name="Freeform 1567"/>
              <p:cNvSpPr>
                <a:spLocks/>
              </p:cNvSpPr>
              <p:nvPr/>
            </p:nvSpPr>
            <p:spPr bwMode="auto">
              <a:xfrm>
                <a:off x="2168" y="2057"/>
                <a:ext cx="282" cy="396"/>
              </a:xfrm>
              <a:custGeom>
                <a:avLst/>
                <a:gdLst>
                  <a:gd name="T0" fmla="*/ 282 w 282"/>
                  <a:gd name="T1" fmla="*/ 342 h 396"/>
                  <a:gd name="T2" fmla="*/ 204 w 282"/>
                  <a:gd name="T3" fmla="*/ 0 h 396"/>
                  <a:gd name="T4" fmla="*/ 0 w 282"/>
                  <a:gd name="T5" fmla="*/ 54 h 396"/>
                  <a:gd name="T6" fmla="*/ 78 w 282"/>
                  <a:gd name="T7" fmla="*/ 396 h 396"/>
                  <a:gd name="T8" fmla="*/ 282 w 282"/>
                  <a:gd name="T9" fmla="*/ 342 h 396"/>
                  <a:gd name="T10" fmla="*/ 282 w 282"/>
                  <a:gd name="T11" fmla="*/ 342 h 396"/>
                  <a:gd name="T12" fmla="*/ 0 60000 65536"/>
                  <a:gd name="T13" fmla="*/ 0 60000 65536"/>
                  <a:gd name="T14" fmla="*/ 0 60000 65536"/>
                  <a:gd name="T15" fmla="*/ 0 60000 65536"/>
                  <a:gd name="T16" fmla="*/ 0 60000 65536"/>
                  <a:gd name="T17" fmla="*/ 0 60000 65536"/>
                  <a:gd name="T18" fmla="*/ 0 w 282"/>
                  <a:gd name="T19" fmla="*/ 0 h 396"/>
                  <a:gd name="T20" fmla="*/ 282 w 282"/>
                  <a:gd name="T21" fmla="*/ 396 h 396"/>
                </a:gdLst>
                <a:ahLst/>
                <a:cxnLst>
                  <a:cxn ang="T12">
                    <a:pos x="T0" y="T1"/>
                  </a:cxn>
                  <a:cxn ang="T13">
                    <a:pos x="T2" y="T3"/>
                  </a:cxn>
                  <a:cxn ang="T14">
                    <a:pos x="T4" y="T5"/>
                  </a:cxn>
                  <a:cxn ang="T15">
                    <a:pos x="T6" y="T7"/>
                  </a:cxn>
                  <a:cxn ang="T16">
                    <a:pos x="T8" y="T9"/>
                  </a:cxn>
                  <a:cxn ang="T17">
                    <a:pos x="T10" y="T11"/>
                  </a:cxn>
                </a:cxnLst>
                <a:rect l="T18" t="T19" r="T20" b="T21"/>
                <a:pathLst>
                  <a:path w="282" h="396">
                    <a:moveTo>
                      <a:pt x="282" y="342"/>
                    </a:moveTo>
                    <a:lnTo>
                      <a:pt x="204" y="0"/>
                    </a:lnTo>
                    <a:lnTo>
                      <a:pt x="0" y="54"/>
                    </a:lnTo>
                    <a:lnTo>
                      <a:pt x="78" y="396"/>
                    </a:lnTo>
                    <a:lnTo>
                      <a:pt x="282" y="342"/>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1" name="Freeform 1568"/>
              <p:cNvSpPr>
                <a:spLocks/>
              </p:cNvSpPr>
              <p:nvPr/>
            </p:nvSpPr>
            <p:spPr bwMode="auto">
              <a:xfrm>
                <a:off x="3176" y="3179"/>
                <a:ext cx="30" cy="36"/>
              </a:xfrm>
              <a:custGeom>
                <a:avLst/>
                <a:gdLst>
                  <a:gd name="T0" fmla="*/ 0 w 30"/>
                  <a:gd name="T1" fmla="*/ 0 h 36"/>
                  <a:gd name="T2" fmla="*/ 12 w 30"/>
                  <a:gd name="T3" fmla="*/ 18 h 36"/>
                  <a:gd name="T4" fmla="*/ 24 w 30"/>
                  <a:gd name="T5" fmla="*/ 30 h 36"/>
                  <a:gd name="T6" fmla="*/ 30 w 30"/>
                  <a:gd name="T7" fmla="*/ 36 h 36"/>
                  <a:gd name="T8" fmla="*/ 0 60000 65536"/>
                  <a:gd name="T9" fmla="*/ 0 60000 65536"/>
                  <a:gd name="T10" fmla="*/ 0 60000 65536"/>
                  <a:gd name="T11" fmla="*/ 0 60000 65536"/>
                  <a:gd name="T12" fmla="*/ 0 w 30"/>
                  <a:gd name="T13" fmla="*/ 0 h 36"/>
                  <a:gd name="T14" fmla="*/ 30 w 30"/>
                  <a:gd name="T15" fmla="*/ 36 h 36"/>
                </a:gdLst>
                <a:ahLst/>
                <a:cxnLst>
                  <a:cxn ang="T8">
                    <a:pos x="T0" y="T1"/>
                  </a:cxn>
                  <a:cxn ang="T9">
                    <a:pos x="T2" y="T3"/>
                  </a:cxn>
                  <a:cxn ang="T10">
                    <a:pos x="T4" y="T5"/>
                  </a:cxn>
                  <a:cxn ang="T11">
                    <a:pos x="T6" y="T7"/>
                  </a:cxn>
                </a:cxnLst>
                <a:rect l="T12" t="T13" r="T14" b="T15"/>
                <a:pathLst>
                  <a:path w="30" h="36">
                    <a:moveTo>
                      <a:pt x="0" y="0"/>
                    </a:moveTo>
                    <a:lnTo>
                      <a:pt x="12" y="18"/>
                    </a:lnTo>
                    <a:lnTo>
                      <a:pt x="24" y="30"/>
                    </a:lnTo>
                    <a:lnTo>
                      <a:pt x="30" y="3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2" name="Freeform 1569"/>
              <p:cNvSpPr>
                <a:spLocks/>
              </p:cNvSpPr>
              <p:nvPr/>
            </p:nvSpPr>
            <p:spPr bwMode="auto">
              <a:xfrm>
                <a:off x="3206" y="3173"/>
                <a:ext cx="6" cy="42"/>
              </a:xfrm>
              <a:custGeom>
                <a:avLst/>
                <a:gdLst>
                  <a:gd name="T0" fmla="*/ 0 w 6"/>
                  <a:gd name="T1" fmla="*/ 42 h 42"/>
                  <a:gd name="T2" fmla="*/ 6 w 6"/>
                  <a:gd name="T3" fmla="*/ 36 h 42"/>
                  <a:gd name="T4" fmla="*/ 6 w 6"/>
                  <a:gd name="T5" fmla="*/ 18 h 42"/>
                  <a:gd name="T6" fmla="*/ 0 w 6"/>
                  <a:gd name="T7" fmla="*/ 0 h 42"/>
                  <a:gd name="T8" fmla="*/ 0 60000 65536"/>
                  <a:gd name="T9" fmla="*/ 0 60000 65536"/>
                  <a:gd name="T10" fmla="*/ 0 60000 65536"/>
                  <a:gd name="T11" fmla="*/ 0 60000 65536"/>
                  <a:gd name="T12" fmla="*/ 0 w 6"/>
                  <a:gd name="T13" fmla="*/ 0 h 42"/>
                  <a:gd name="T14" fmla="*/ 6 w 6"/>
                  <a:gd name="T15" fmla="*/ 42 h 42"/>
                </a:gdLst>
                <a:ahLst/>
                <a:cxnLst>
                  <a:cxn ang="T8">
                    <a:pos x="T0" y="T1"/>
                  </a:cxn>
                  <a:cxn ang="T9">
                    <a:pos x="T2" y="T3"/>
                  </a:cxn>
                  <a:cxn ang="T10">
                    <a:pos x="T4" y="T5"/>
                  </a:cxn>
                  <a:cxn ang="T11">
                    <a:pos x="T6" y="T7"/>
                  </a:cxn>
                </a:cxnLst>
                <a:rect l="T12" t="T13" r="T14" b="T15"/>
                <a:pathLst>
                  <a:path w="6" h="42">
                    <a:moveTo>
                      <a:pt x="0" y="42"/>
                    </a:moveTo>
                    <a:lnTo>
                      <a:pt x="6" y="36"/>
                    </a:lnTo>
                    <a:lnTo>
                      <a:pt x="6" y="18"/>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3" name="Freeform 1570"/>
              <p:cNvSpPr>
                <a:spLocks/>
              </p:cNvSpPr>
              <p:nvPr/>
            </p:nvSpPr>
            <p:spPr bwMode="auto">
              <a:xfrm>
                <a:off x="3164" y="3101"/>
                <a:ext cx="42" cy="72"/>
              </a:xfrm>
              <a:custGeom>
                <a:avLst/>
                <a:gdLst>
                  <a:gd name="T0" fmla="*/ 42 w 42"/>
                  <a:gd name="T1" fmla="*/ 72 h 72"/>
                  <a:gd name="T2" fmla="*/ 30 w 42"/>
                  <a:gd name="T3" fmla="*/ 48 h 72"/>
                  <a:gd name="T4" fmla="*/ 18 w 42"/>
                  <a:gd name="T5" fmla="*/ 18 h 72"/>
                  <a:gd name="T6" fmla="*/ 0 w 42"/>
                  <a:gd name="T7" fmla="*/ 0 h 72"/>
                  <a:gd name="T8" fmla="*/ 0 60000 65536"/>
                  <a:gd name="T9" fmla="*/ 0 60000 65536"/>
                  <a:gd name="T10" fmla="*/ 0 60000 65536"/>
                  <a:gd name="T11" fmla="*/ 0 60000 65536"/>
                  <a:gd name="T12" fmla="*/ 0 w 42"/>
                  <a:gd name="T13" fmla="*/ 0 h 72"/>
                  <a:gd name="T14" fmla="*/ 42 w 42"/>
                  <a:gd name="T15" fmla="*/ 72 h 72"/>
                </a:gdLst>
                <a:ahLst/>
                <a:cxnLst>
                  <a:cxn ang="T8">
                    <a:pos x="T0" y="T1"/>
                  </a:cxn>
                  <a:cxn ang="T9">
                    <a:pos x="T2" y="T3"/>
                  </a:cxn>
                  <a:cxn ang="T10">
                    <a:pos x="T4" y="T5"/>
                  </a:cxn>
                  <a:cxn ang="T11">
                    <a:pos x="T6" y="T7"/>
                  </a:cxn>
                </a:cxnLst>
                <a:rect l="T12" t="T13" r="T14" b="T15"/>
                <a:pathLst>
                  <a:path w="42" h="72">
                    <a:moveTo>
                      <a:pt x="42" y="72"/>
                    </a:moveTo>
                    <a:lnTo>
                      <a:pt x="30" y="48"/>
                    </a:lnTo>
                    <a:lnTo>
                      <a:pt x="18" y="18"/>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4" name="Freeform 1571"/>
              <p:cNvSpPr>
                <a:spLocks/>
              </p:cNvSpPr>
              <p:nvPr/>
            </p:nvSpPr>
            <p:spPr bwMode="auto">
              <a:xfrm>
                <a:off x="3152" y="3101"/>
                <a:ext cx="12" cy="48"/>
              </a:xfrm>
              <a:custGeom>
                <a:avLst/>
                <a:gdLst>
                  <a:gd name="T0" fmla="*/ 12 w 12"/>
                  <a:gd name="T1" fmla="*/ 0 h 48"/>
                  <a:gd name="T2" fmla="*/ 6 w 12"/>
                  <a:gd name="T3" fmla="*/ 6 h 48"/>
                  <a:gd name="T4" fmla="*/ 0 w 12"/>
                  <a:gd name="T5" fmla="*/ 24 h 48"/>
                  <a:gd name="T6" fmla="*/ 6 w 12"/>
                  <a:gd name="T7" fmla="*/ 48 h 48"/>
                  <a:gd name="T8" fmla="*/ 0 60000 65536"/>
                  <a:gd name="T9" fmla="*/ 0 60000 65536"/>
                  <a:gd name="T10" fmla="*/ 0 60000 65536"/>
                  <a:gd name="T11" fmla="*/ 0 60000 65536"/>
                  <a:gd name="T12" fmla="*/ 0 w 12"/>
                  <a:gd name="T13" fmla="*/ 0 h 48"/>
                  <a:gd name="T14" fmla="*/ 12 w 12"/>
                  <a:gd name="T15" fmla="*/ 48 h 48"/>
                </a:gdLst>
                <a:ahLst/>
                <a:cxnLst>
                  <a:cxn ang="T8">
                    <a:pos x="T0" y="T1"/>
                  </a:cxn>
                  <a:cxn ang="T9">
                    <a:pos x="T2" y="T3"/>
                  </a:cxn>
                  <a:cxn ang="T10">
                    <a:pos x="T4" y="T5"/>
                  </a:cxn>
                  <a:cxn ang="T11">
                    <a:pos x="T6" y="T7"/>
                  </a:cxn>
                </a:cxnLst>
                <a:rect l="T12" t="T13" r="T14" b="T15"/>
                <a:pathLst>
                  <a:path w="12" h="48">
                    <a:moveTo>
                      <a:pt x="12" y="0"/>
                    </a:moveTo>
                    <a:lnTo>
                      <a:pt x="6" y="6"/>
                    </a:lnTo>
                    <a:lnTo>
                      <a:pt x="0" y="24"/>
                    </a:lnTo>
                    <a:lnTo>
                      <a:pt x="6" y="48"/>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5" name="Freeform 1572"/>
              <p:cNvSpPr>
                <a:spLocks/>
              </p:cNvSpPr>
              <p:nvPr/>
            </p:nvSpPr>
            <p:spPr bwMode="auto">
              <a:xfrm>
                <a:off x="1748" y="2657"/>
                <a:ext cx="30" cy="36"/>
              </a:xfrm>
              <a:custGeom>
                <a:avLst/>
                <a:gdLst>
                  <a:gd name="T0" fmla="*/ 30 w 30"/>
                  <a:gd name="T1" fmla="*/ 36 h 36"/>
                  <a:gd name="T2" fmla="*/ 30 w 30"/>
                  <a:gd name="T3" fmla="*/ 0 h 36"/>
                  <a:gd name="T4" fmla="*/ 0 w 30"/>
                  <a:gd name="T5" fmla="*/ 24 h 36"/>
                  <a:gd name="T6" fmla="*/ 18 w 30"/>
                  <a:gd name="T7" fmla="*/ 18 h 36"/>
                  <a:gd name="T8" fmla="*/ 30 w 30"/>
                  <a:gd name="T9" fmla="*/ 36 h 36"/>
                  <a:gd name="T10" fmla="*/ 0 60000 65536"/>
                  <a:gd name="T11" fmla="*/ 0 60000 65536"/>
                  <a:gd name="T12" fmla="*/ 0 60000 65536"/>
                  <a:gd name="T13" fmla="*/ 0 60000 65536"/>
                  <a:gd name="T14" fmla="*/ 0 60000 65536"/>
                  <a:gd name="T15" fmla="*/ 0 w 30"/>
                  <a:gd name="T16" fmla="*/ 0 h 36"/>
                  <a:gd name="T17" fmla="*/ 30 w 30"/>
                  <a:gd name="T18" fmla="*/ 36 h 36"/>
                </a:gdLst>
                <a:ahLst/>
                <a:cxnLst>
                  <a:cxn ang="T10">
                    <a:pos x="T0" y="T1"/>
                  </a:cxn>
                  <a:cxn ang="T11">
                    <a:pos x="T2" y="T3"/>
                  </a:cxn>
                  <a:cxn ang="T12">
                    <a:pos x="T4" y="T5"/>
                  </a:cxn>
                  <a:cxn ang="T13">
                    <a:pos x="T6" y="T7"/>
                  </a:cxn>
                  <a:cxn ang="T14">
                    <a:pos x="T8" y="T9"/>
                  </a:cxn>
                </a:cxnLst>
                <a:rect l="T15" t="T16" r="T17" b="T18"/>
                <a:pathLst>
                  <a:path w="30" h="36">
                    <a:moveTo>
                      <a:pt x="30" y="36"/>
                    </a:moveTo>
                    <a:lnTo>
                      <a:pt x="30" y="0"/>
                    </a:lnTo>
                    <a:lnTo>
                      <a:pt x="0" y="24"/>
                    </a:lnTo>
                    <a:lnTo>
                      <a:pt x="18" y="18"/>
                    </a:lnTo>
                    <a:lnTo>
                      <a:pt x="30"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6" name="Freeform 1573"/>
              <p:cNvSpPr>
                <a:spLocks/>
              </p:cNvSpPr>
              <p:nvPr/>
            </p:nvSpPr>
            <p:spPr bwMode="auto">
              <a:xfrm>
                <a:off x="3104" y="2477"/>
                <a:ext cx="36" cy="36"/>
              </a:xfrm>
              <a:custGeom>
                <a:avLst/>
                <a:gdLst>
                  <a:gd name="T0" fmla="*/ 36 w 36"/>
                  <a:gd name="T1" fmla="*/ 36 h 36"/>
                  <a:gd name="T2" fmla="*/ 18 w 36"/>
                  <a:gd name="T3" fmla="*/ 0 h 36"/>
                  <a:gd name="T4" fmla="*/ 0 w 36"/>
                  <a:gd name="T5" fmla="*/ 36 h 36"/>
                  <a:gd name="T6" fmla="*/ 18 w 36"/>
                  <a:gd name="T7" fmla="*/ 24 h 36"/>
                  <a:gd name="T8" fmla="*/ 36 w 36"/>
                  <a:gd name="T9" fmla="*/ 3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36"/>
                    </a:moveTo>
                    <a:lnTo>
                      <a:pt x="18" y="0"/>
                    </a:lnTo>
                    <a:lnTo>
                      <a:pt x="0" y="36"/>
                    </a:lnTo>
                    <a:lnTo>
                      <a:pt x="18" y="24"/>
                    </a:lnTo>
                    <a:lnTo>
                      <a:pt x="36"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7" name="Freeform 1574"/>
              <p:cNvSpPr>
                <a:spLocks/>
              </p:cNvSpPr>
              <p:nvPr/>
            </p:nvSpPr>
            <p:spPr bwMode="auto">
              <a:xfrm>
                <a:off x="1772" y="2777"/>
                <a:ext cx="78" cy="48"/>
              </a:xfrm>
              <a:custGeom>
                <a:avLst/>
                <a:gdLst>
                  <a:gd name="T0" fmla="*/ 78 w 78"/>
                  <a:gd name="T1" fmla="*/ 48 h 48"/>
                  <a:gd name="T2" fmla="*/ 60 w 78"/>
                  <a:gd name="T3" fmla="*/ 42 h 48"/>
                  <a:gd name="T4" fmla="*/ 24 w 78"/>
                  <a:gd name="T5" fmla="*/ 24 h 48"/>
                  <a:gd name="T6" fmla="*/ 0 w 78"/>
                  <a:gd name="T7" fmla="*/ 0 h 48"/>
                  <a:gd name="T8" fmla="*/ 0 60000 65536"/>
                  <a:gd name="T9" fmla="*/ 0 60000 65536"/>
                  <a:gd name="T10" fmla="*/ 0 60000 65536"/>
                  <a:gd name="T11" fmla="*/ 0 60000 65536"/>
                  <a:gd name="T12" fmla="*/ 0 w 78"/>
                  <a:gd name="T13" fmla="*/ 0 h 48"/>
                  <a:gd name="T14" fmla="*/ 78 w 78"/>
                  <a:gd name="T15" fmla="*/ 48 h 48"/>
                </a:gdLst>
                <a:ahLst/>
                <a:cxnLst>
                  <a:cxn ang="T8">
                    <a:pos x="T0" y="T1"/>
                  </a:cxn>
                  <a:cxn ang="T9">
                    <a:pos x="T2" y="T3"/>
                  </a:cxn>
                  <a:cxn ang="T10">
                    <a:pos x="T4" y="T5"/>
                  </a:cxn>
                  <a:cxn ang="T11">
                    <a:pos x="T6" y="T7"/>
                  </a:cxn>
                </a:cxnLst>
                <a:rect l="T12" t="T13" r="T14" b="T15"/>
                <a:pathLst>
                  <a:path w="78" h="48">
                    <a:moveTo>
                      <a:pt x="78" y="48"/>
                    </a:moveTo>
                    <a:lnTo>
                      <a:pt x="60" y="42"/>
                    </a:lnTo>
                    <a:lnTo>
                      <a:pt x="24" y="24"/>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8" name="Freeform 1575"/>
              <p:cNvSpPr>
                <a:spLocks/>
              </p:cNvSpPr>
              <p:nvPr/>
            </p:nvSpPr>
            <p:spPr bwMode="auto">
              <a:xfrm>
                <a:off x="1760" y="2723"/>
                <a:ext cx="12" cy="54"/>
              </a:xfrm>
              <a:custGeom>
                <a:avLst/>
                <a:gdLst>
                  <a:gd name="T0" fmla="*/ 12 w 12"/>
                  <a:gd name="T1" fmla="*/ 54 h 54"/>
                  <a:gd name="T2" fmla="*/ 0 w 12"/>
                  <a:gd name="T3" fmla="*/ 30 h 54"/>
                  <a:gd name="T4" fmla="*/ 0 w 12"/>
                  <a:gd name="T5" fmla="*/ 12 h 54"/>
                  <a:gd name="T6" fmla="*/ 0 w 12"/>
                  <a:gd name="T7" fmla="*/ 0 h 54"/>
                  <a:gd name="T8" fmla="*/ 0 60000 65536"/>
                  <a:gd name="T9" fmla="*/ 0 60000 65536"/>
                  <a:gd name="T10" fmla="*/ 0 60000 65536"/>
                  <a:gd name="T11" fmla="*/ 0 60000 65536"/>
                  <a:gd name="T12" fmla="*/ 0 w 12"/>
                  <a:gd name="T13" fmla="*/ 0 h 54"/>
                  <a:gd name="T14" fmla="*/ 12 w 12"/>
                  <a:gd name="T15" fmla="*/ 54 h 54"/>
                </a:gdLst>
                <a:ahLst/>
                <a:cxnLst>
                  <a:cxn ang="T8">
                    <a:pos x="T0" y="T1"/>
                  </a:cxn>
                  <a:cxn ang="T9">
                    <a:pos x="T2" y="T3"/>
                  </a:cxn>
                  <a:cxn ang="T10">
                    <a:pos x="T4" y="T5"/>
                  </a:cxn>
                  <a:cxn ang="T11">
                    <a:pos x="T6" y="T7"/>
                  </a:cxn>
                </a:cxnLst>
                <a:rect l="T12" t="T13" r="T14" b="T15"/>
                <a:pathLst>
                  <a:path w="12" h="54">
                    <a:moveTo>
                      <a:pt x="12" y="54"/>
                    </a:moveTo>
                    <a:lnTo>
                      <a:pt x="0" y="30"/>
                    </a:lnTo>
                    <a:lnTo>
                      <a:pt x="0" y="12"/>
                    </a:lnTo>
                    <a:lnTo>
                      <a:pt x="0"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39" name="Freeform 1576"/>
              <p:cNvSpPr>
                <a:spLocks/>
              </p:cNvSpPr>
              <p:nvPr/>
            </p:nvSpPr>
            <p:spPr bwMode="auto">
              <a:xfrm>
                <a:off x="1760" y="2675"/>
                <a:ext cx="6" cy="48"/>
              </a:xfrm>
              <a:custGeom>
                <a:avLst/>
                <a:gdLst>
                  <a:gd name="T0" fmla="*/ 0 w 6"/>
                  <a:gd name="T1" fmla="*/ 48 h 48"/>
                  <a:gd name="T2" fmla="*/ 0 w 6"/>
                  <a:gd name="T3" fmla="*/ 30 h 48"/>
                  <a:gd name="T4" fmla="*/ 0 w 6"/>
                  <a:gd name="T5" fmla="*/ 12 h 48"/>
                  <a:gd name="T6" fmla="*/ 6 w 6"/>
                  <a:gd name="T7" fmla="*/ 0 h 48"/>
                  <a:gd name="T8" fmla="*/ 0 60000 65536"/>
                  <a:gd name="T9" fmla="*/ 0 60000 65536"/>
                  <a:gd name="T10" fmla="*/ 0 60000 65536"/>
                  <a:gd name="T11" fmla="*/ 0 60000 65536"/>
                  <a:gd name="T12" fmla="*/ 0 w 6"/>
                  <a:gd name="T13" fmla="*/ 0 h 48"/>
                  <a:gd name="T14" fmla="*/ 6 w 6"/>
                  <a:gd name="T15" fmla="*/ 48 h 48"/>
                </a:gdLst>
                <a:ahLst/>
                <a:cxnLst>
                  <a:cxn ang="T8">
                    <a:pos x="T0" y="T1"/>
                  </a:cxn>
                  <a:cxn ang="T9">
                    <a:pos x="T2" y="T3"/>
                  </a:cxn>
                  <a:cxn ang="T10">
                    <a:pos x="T4" y="T5"/>
                  </a:cxn>
                  <a:cxn ang="T11">
                    <a:pos x="T6" y="T7"/>
                  </a:cxn>
                </a:cxnLst>
                <a:rect l="T12" t="T13" r="T14" b="T15"/>
                <a:pathLst>
                  <a:path w="6" h="48">
                    <a:moveTo>
                      <a:pt x="0" y="48"/>
                    </a:moveTo>
                    <a:lnTo>
                      <a:pt x="0" y="30"/>
                    </a:lnTo>
                    <a:lnTo>
                      <a:pt x="0" y="12"/>
                    </a:lnTo>
                    <a:lnTo>
                      <a:pt x="6" y="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0" name="Freeform 1577"/>
              <p:cNvSpPr>
                <a:spLocks/>
              </p:cNvSpPr>
              <p:nvPr/>
            </p:nvSpPr>
            <p:spPr bwMode="auto">
              <a:xfrm>
                <a:off x="4136" y="1397"/>
                <a:ext cx="102" cy="48"/>
              </a:xfrm>
              <a:custGeom>
                <a:avLst/>
                <a:gdLst>
                  <a:gd name="T0" fmla="*/ 0 w 102"/>
                  <a:gd name="T1" fmla="*/ 48 h 48"/>
                  <a:gd name="T2" fmla="*/ 102 w 102"/>
                  <a:gd name="T3" fmla="*/ 0 h 48"/>
                  <a:gd name="T4" fmla="*/ 0 w 102"/>
                  <a:gd name="T5" fmla="*/ 48 h 48"/>
                  <a:gd name="T6" fmla="*/ 0 60000 65536"/>
                  <a:gd name="T7" fmla="*/ 0 60000 65536"/>
                  <a:gd name="T8" fmla="*/ 0 60000 65536"/>
                  <a:gd name="T9" fmla="*/ 0 w 102"/>
                  <a:gd name="T10" fmla="*/ 0 h 48"/>
                  <a:gd name="T11" fmla="*/ 102 w 102"/>
                  <a:gd name="T12" fmla="*/ 48 h 48"/>
                </a:gdLst>
                <a:ahLst/>
                <a:cxnLst>
                  <a:cxn ang="T6">
                    <a:pos x="T0" y="T1"/>
                  </a:cxn>
                  <a:cxn ang="T7">
                    <a:pos x="T2" y="T3"/>
                  </a:cxn>
                  <a:cxn ang="T8">
                    <a:pos x="T4" y="T5"/>
                  </a:cxn>
                </a:cxnLst>
                <a:rect l="T9" t="T10" r="T11" b="T12"/>
                <a:pathLst>
                  <a:path w="102" h="48">
                    <a:moveTo>
                      <a:pt x="0" y="48"/>
                    </a:moveTo>
                    <a:lnTo>
                      <a:pt x="102" y="0"/>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1" name="Line 1578"/>
              <p:cNvSpPr>
                <a:spLocks noChangeShapeType="1"/>
              </p:cNvSpPr>
              <p:nvPr/>
            </p:nvSpPr>
            <p:spPr bwMode="auto">
              <a:xfrm flipV="1">
                <a:off x="4136" y="1397"/>
                <a:ext cx="102"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2" name="Freeform 1579"/>
              <p:cNvSpPr>
                <a:spLocks/>
              </p:cNvSpPr>
              <p:nvPr/>
            </p:nvSpPr>
            <p:spPr bwMode="auto">
              <a:xfrm>
                <a:off x="3656" y="1337"/>
                <a:ext cx="1" cy="120"/>
              </a:xfrm>
              <a:custGeom>
                <a:avLst/>
                <a:gdLst>
                  <a:gd name="T0" fmla="*/ 0 w 1"/>
                  <a:gd name="T1" fmla="*/ 120 h 120"/>
                  <a:gd name="T2" fmla="*/ 0 w 1"/>
                  <a:gd name="T3" fmla="*/ 0 h 120"/>
                  <a:gd name="T4" fmla="*/ 0 w 1"/>
                  <a:gd name="T5" fmla="*/ 120 h 120"/>
                  <a:gd name="T6" fmla="*/ 0 60000 65536"/>
                  <a:gd name="T7" fmla="*/ 0 60000 65536"/>
                  <a:gd name="T8" fmla="*/ 0 60000 65536"/>
                  <a:gd name="T9" fmla="*/ 0 w 1"/>
                  <a:gd name="T10" fmla="*/ 0 h 120"/>
                  <a:gd name="T11" fmla="*/ 1 w 1"/>
                  <a:gd name="T12" fmla="*/ 120 h 120"/>
                </a:gdLst>
                <a:ahLst/>
                <a:cxnLst>
                  <a:cxn ang="T6">
                    <a:pos x="T0" y="T1"/>
                  </a:cxn>
                  <a:cxn ang="T7">
                    <a:pos x="T2" y="T3"/>
                  </a:cxn>
                  <a:cxn ang="T8">
                    <a:pos x="T4" y="T5"/>
                  </a:cxn>
                </a:cxnLst>
                <a:rect l="T9" t="T10" r="T11" b="T12"/>
                <a:pathLst>
                  <a:path w="1" h="120">
                    <a:moveTo>
                      <a:pt x="0" y="120"/>
                    </a:moveTo>
                    <a:lnTo>
                      <a:pt x="0" y="0"/>
                    </a:lnTo>
                    <a:lnTo>
                      <a:pt x="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3" name="Line 1580"/>
              <p:cNvSpPr>
                <a:spLocks noChangeShapeType="1"/>
              </p:cNvSpPr>
              <p:nvPr/>
            </p:nvSpPr>
            <p:spPr bwMode="auto">
              <a:xfrm flipV="1">
                <a:off x="3656" y="1337"/>
                <a:ext cx="1" cy="12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4" name="Freeform 1581"/>
              <p:cNvSpPr>
                <a:spLocks/>
              </p:cNvSpPr>
              <p:nvPr/>
            </p:nvSpPr>
            <p:spPr bwMode="auto">
              <a:xfrm>
                <a:off x="2252" y="2435"/>
                <a:ext cx="30" cy="78"/>
              </a:xfrm>
              <a:custGeom>
                <a:avLst/>
                <a:gdLst>
                  <a:gd name="T0" fmla="*/ 0 w 30"/>
                  <a:gd name="T1" fmla="*/ 78 h 78"/>
                  <a:gd name="T2" fmla="*/ 30 w 30"/>
                  <a:gd name="T3" fmla="*/ 0 h 78"/>
                  <a:gd name="T4" fmla="*/ 0 w 30"/>
                  <a:gd name="T5" fmla="*/ 78 h 78"/>
                  <a:gd name="T6" fmla="*/ 0 60000 65536"/>
                  <a:gd name="T7" fmla="*/ 0 60000 65536"/>
                  <a:gd name="T8" fmla="*/ 0 60000 65536"/>
                  <a:gd name="T9" fmla="*/ 0 w 30"/>
                  <a:gd name="T10" fmla="*/ 0 h 78"/>
                  <a:gd name="T11" fmla="*/ 30 w 30"/>
                  <a:gd name="T12" fmla="*/ 78 h 78"/>
                </a:gdLst>
                <a:ahLst/>
                <a:cxnLst>
                  <a:cxn ang="T6">
                    <a:pos x="T0" y="T1"/>
                  </a:cxn>
                  <a:cxn ang="T7">
                    <a:pos x="T2" y="T3"/>
                  </a:cxn>
                  <a:cxn ang="T8">
                    <a:pos x="T4" y="T5"/>
                  </a:cxn>
                </a:cxnLst>
                <a:rect l="T9" t="T10" r="T11" b="T12"/>
                <a:pathLst>
                  <a:path w="30" h="78">
                    <a:moveTo>
                      <a:pt x="0" y="78"/>
                    </a:moveTo>
                    <a:lnTo>
                      <a:pt x="3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5" name="Line 1582"/>
              <p:cNvSpPr>
                <a:spLocks noChangeShapeType="1"/>
              </p:cNvSpPr>
              <p:nvPr/>
            </p:nvSpPr>
            <p:spPr bwMode="auto">
              <a:xfrm flipV="1">
                <a:off x="2252" y="2435"/>
                <a:ext cx="30" cy="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6" name="Freeform 1583"/>
              <p:cNvSpPr>
                <a:spLocks/>
              </p:cNvSpPr>
              <p:nvPr/>
            </p:nvSpPr>
            <p:spPr bwMode="auto">
              <a:xfrm>
                <a:off x="2390" y="2417"/>
                <a:ext cx="24" cy="84"/>
              </a:xfrm>
              <a:custGeom>
                <a:avLst/>
                <a:gdLst>
                  <a:gd name="T0" fmla="*/ 0 w 24"/>
                  <a:gd name="T1" fmla="*/ 84 h 84"/>
                  <a:gd name="T2" fmla="*/ 24 w 24"/>
                  <a:gd name="T3" fmla="*/ 0 h 84"/>
                  <a:gd name="T4" fmla="*/ 0 w 24"/>
                  <a:gd name="T5" fmla="*/ 84 h 84"/>
                  <a:gd name="T6" fmla="*/ 0 60000 65536"/>
                  <a:gd name="T7" fmla="*/ 0 60000 65536"/>
                  <a:gd name="T8" fmla="*/ 0 60000 65536"/>
                  <a:gd name="T9" fmla="*/ 0 w 24"/>
                  <a:gd name="T10" fmla="*/ 0 h 84"/>
                  <a:gd name="T11" fmla="*/ 24 w 24"/>
                  <a:gd name="T12" fmla="*/ 84 h 84"/>
                </a:gdLst>
                <a:ahLst/>
                <a:cxnLst>
                  <a:cxn ang="T6">
                    <a:pos x="T0" y="T1"/>
                  </a:cxn>
                  <a:cxn ang="T7">
                    <a:pos x="T2" y="T3"/>
                  </a:cxn>
                  <a:cxn ang="T8">
                    <a:pos x="T4" y="T5"/>
                  </a:cxn>
                </a:cxnLst>
                <a:rect l="T9" t="T10" r="T11" b="T12"/>
                <a:pathLst>
                  <a:path w="24" h="84">
                    <a:moveTo>
                      <a:pt x="0" y="84"/>
                    </a:moveTo>
                    <a:lnTo>
                      <a:pt x="24"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7" name="Line 1584"/>
              <p:cNvSpPr>
                <a:spLocks noChangeShapeType="1"/>
              </p:cNvSpPr>
              <p:nvPr/>
            </p:nvSpPr>
            <p:spPr bwMode="auto">
              <a:xfrm flipV="1">
                <a:off x="2390" y="2417"/>
                <a:ext cx="24" cy="8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8" name="Freeform 1585"/>
              <p:cNvSpPr>
                <a:spLocks/>
              </p:cNvSpPr>
              <p:nvPr/>
            </p:nvSpPr>
            <p:spPr bwMode="auto">
              <a:xfrm>
                <a:off x="3122" y="2501"/>
                <a:ext cx="1" cy="42"/>
              </a:xfrm>
              <a:custGeom>
                <a:avLst/>
                <a:gdLst>
                  <a:gd name="T0" fmla="*/ 0 w 1"/>
                  <a:gd name="T1" fmla="*/ 42 h 42"/>
                  <a:gd name="T2" fmla="*/ 0 w 1"/>
                  <a:gd name="T3" fmla="*/ 0 h 42"/>
                  <a:gd name="T4" fmla="*/ 0 w 1"/>
                  <a:gd name="T5" fmla="*/ 42 h 42"/>
                  <a:gd name="T6" fmla="*/ 0 60000 65536"/>
                  <a:gd name="T7" fmla="*/ 0 60000 65536"/>
                  <a:gd name="T8" fmla="*/ 0 60000 65536"/>
                  <a:gd name="T9" fmla="*/ 0 w 1"/>
                  <a:gd name="T10" fmla="*/ 0 h 42"/>
                  <a:gd name="T11" fmla="*/ 1 w 1"/>
                  <a:gd name="T12" fmla="*/ 42 h 42"/>
                </a:gdLst>
                <a:ahLst/>
                <a:cxnLst>
                  <a:cxn ang="T6">
                    <a:pos x="T0" y="T1"/>
                  </a:cxn>
                  <a:cxn ang="T7">
                    <a:pos x="T2" y="T3"/>
                  </a:cxn>
                  <a:cxn ang="T8">
                    <a:pos x="T4" y="T5"/>
                  </a:cxn>
                </a:cxnLst>
                <a:rect l="T9" t="T10" r="T11" b="T12"/>
                <a:pathLst>
                  <a:path w="1" h="42">
                    <a:moveTo>
                      <a:pt x="0" y="42"/>
                    </a:moveTo>
                    <a:lnTo>
                      <a:pt x="0" y="0"/>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49" name="Line 1586"/>
              <p:cNvSpPr>
                <a:spLocks noChangeShapeType="1"/>
              </p:cNvSpPr>
              <p:nvPr/>
            </p:nvSpPr>
            <p:spPr bwMode="auto">
              <a:xfrm flipV="1">
                <a:off x="3122" y="2501"/>
                <a:ext cx="1" cy="4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0" name="Freeform 1587"/>
              <p:cNvSpPr>
                <a:spLocks/>
              </p:cNvSpPr>
              <p:nvPr/>
            </p:nvSpPr>
            <p:spPr bwMode="auto">
              <a:xfrm>
                <a:off x="2426" y="2999"/>
                <a:ext cx="90" cy="126"/>
              </a:xfrm>
              <a:custGeom>
                <a:avLst/>
                <a:gdLst>
                  <a:gd name="T0" fmla="*/ 12 w 90"/>
                  <a:gd name="T1" fmla="*/ 0 h 126"/>
                  <a:gd name="T2" fmla="*/ 0 w 90"/>
                  <a:gd name="T3" fmla="*/ 126 h 126"/>
                  <a:gd name="T4" fmla="*/ 90 w 90"/>
                  <a:gd name="T5" fmla="*/ 66 h 126"/>
                  <a:gd name="T6" fmla="*/ 0 60000 65536"/>
                  <a:gd name="T7" fmla="*/ 0 60000 65536"/>
                  <a:gd name="T8" fmla="*/ 0 60000 65536"/>
                  <a:gd name="T9" fmla="*/ 0 w 90"/>
                  <a:gd name="T10" fmla="*/ 0 h 126"/>
                  <a:gd name="T11" fmla="*/ 90 w 90"/>
                  <a:gd name="T12" fmla="*/ 126 h 126"/>
                </a:gdLst>
                <a:ahLst/>
                <a:cxnLst>
                  <a:cxn ang="T6">
                    <a:pos x="T0" y="T1"/>
                  </a:cxn>
                  <a:cxn ang="T7">
                    <a:pos x="T2" y="T3"/>
                  </a:cxn>
                  <a:cxn ang="T8">
                    <a:pos x="T4" y="T5"/>
                  </a:cxn>
                </a:cxnLst>
                <a:rect l="T9" t="T10" r="T11" b="T12"/>
                <a:pathLst>
                  <a:path w="90" h="126">
                    <a:moveTo>
                      <a:pt x="12" y="0"/>
                    </a:moveTo>
                    <a:lnTo>
                      <a:pt x="0" y="126"/>
                    </a:lnTo>
                    <a:lnTo>
                      <a:pt x="90" y="66"/>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1" name="Freeform 1588"/>
              <p:cNvSpPr>
                <a:spLocks/>
              </p:cNvSpPr>
              <p:nvPr/>
            </p:nvSpPr>
            <p:spPr bwMode="auto">
              <a:xfrm>
                <a:off x="2042" y="1595"/>
                <a:ext cx="144" cy="126"/>
              </a:xfrm>
              <a:custGeom>
                <a:avLst/>
                <a:gdLst>
                  <a:gd name="T0" fmla="*/ 144 w 144"/>
                  <a:gd name="T1" fmla="*/ 126 h 126"/>
                  <a:gd name="T2" fmla="*/ 0 w 144"/>
                  <a:gd name="T3" fmla="*/ 0 h 126"/>
                  <a:gd name="T4" fmla="*/ 144 w 144"/>
                  <a:gd name="T5" fmla="*/ 126 h 126"/>
                  <a:gd name="T6" fmla="*/ 0 60000 65536"/>
                  <a:gd name="T7" fmla="*/ 0 60000 65536"/>
                  <a:gd name="T8" fmla="*/ 0 60000 65536"/>
                  <a:gd name="T9" fmla="*/ 0 w 144"/>
                  <a:gd name="T10" fmla="*/ 0 h 126"/>
                  <a:gd name="T11" fmla="*/ 144 w 144"/>
                  <a:gd name="T12" fmla="*/ 126 h 126"/>
                </a:gdLst>
                <a:ahLst/>
                <a:cxnLst>
                  <a:cxn ang="T6">
                    <a:pos x="T0" y="T1"/>
                  </a:cxn>
                  <a:cxn ang="T7">
                    <a:pos x="T2" y="T3"/>
                  </a:cxn>
                  <a:cxn ang="T8">
                    <a:pos x="T4" y="T5"/>
                  </a:cxn>
                </a:cxnLst>
                <a:rect l="T9" t="T10" r="T11" b="T12"/>
                <a:pathLst>
                  <a:path w="144" h="126">
                    <a:moveTo>
                      <a:pt x="144" y="126"/>
                    </a:moveTo>
                    <a:lnTo>
                      <a:pt x="0" y="0"/>
                    </a:lnTo>
                    <a:lnTo>
                      <a:pt x="144"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2" name="Line 1589"/>
              <p:cNvSpPr>
                <a:spLocks noChangeShapeType="1"/>
              </p:cNvSpPr>
              <p:nvPr/>
            </p:nvSpPr>
            <p:spPr bwMode="auto">
              <a:xfrm flipH="1" flipV="1">
                <a:off x="2042" y="1595"/>
                <a:ext cx="144" cy="12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3" name="Freeform 1590"/>
              <p:cNvSpPr>
                <a:spLocks/>
              </p:cNvSpPr>
              <p:nvPr/>
            </p:nvSpPr>
            <p:spPr bwMode="auto">
              <a:xfrm>
                <a:off x="3530" y="1337"/>
                <a:ext cx="60" cy="132"/>
              </a:xfrm>
              <a:custGeom>
                <a:avLst/>
                <a:gdLst>
                  <a:gd name="T0" fmla="*/ 60 w 60"/>
                  <a:gd name="T1" fmla="*/ 132 h 132"/>
                  <a:gd name="T2" fmla="*/ 0 w 60"/>
                  <a:gd name="T3" fmla="*/ 0 h 132"/>
                  <a:gd name="T4" fmla="*/ 60 w 60"/>
                  <a:gd name="T5" fmla="*/ 132 h 132"/>
                  <a:gd name="T6" fmla="*/ 0 60000 65536"/>
                  <a:gd name="T7" fmla="*/ 0 60000 65536"/>
                  <a:gd name="T8" fmla="*/ 0 60000 65536"/>
                  <a:gd name="T9" fmla="*/ 0 w 60"/>
                  <a:gd name="T10" fmla="*/ 0 h 132"/>
                  <a:gd name="T11" fmla="*/ 60 w 60"/>
                  <a:gd name="T12" fmla="*/ 132 h 132"/>
                </a:gdLst>
                <a:ahLst/>
                <a:cxnLst>
                  <a:cxn ang="T6">
                    <a:pos x="T0" y="T1"/>
                  </a:cxn>
                  <a:cxn ang="T7">
                    <a:pos x="T2" y="T3"/>
                  </a:cxn>
                  <a:cxn ang="T8">
                    <a:pos x="T4" y="T5"/>
                  </a:cxn>
                </a:cxnLst>
                <a:rect l="T9" t="T10" r="T11" b="T12"/>
                <a:pathLst>
                  <a:path w="60" h="132">
                    <a:moveTo>
                      <a:pt x="60" y="132"/>
                    </a:moveTo>
                    <a:lnTo>
                      <a:pt x="0" y="0"/>
                    </a:lnTo>
                    <a:lnTo>
                      <a:pt x="60"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4" name="Line 1591"/>
              <p:cNvSpPr>
                <a:spLocks noChangeShapeType="1"/>
              </p:cNvSpPr>
              <p:nvPr/>
            </p:nvSpPr>
            <p:spPr bwMode="auto">
              <a:xfrm flipH="1" flipV="1">
                <a:off x="3530" y="1337"/>
                <a:ext cx="60" cy="1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5" name="Freeform 1592"/>
              <p:cNvSpPr>
                <a:spLocks/>
              </p:cNvSpPr>
              <p:nvPr/>
            </p:nvSpPr>
            <p:spPr bwMode="auto">
              <a:xfrm>
                <a:off x="1610" y="2123"/>
                <a:ext cx="108" cy="132"/>
              </a:xfrm>
              <a:custGeom>
                <a:avLst/>
                <a:gdLst>
                  <a:gd name="T0" fmla="*/ 0 w 108"/>
                  <a:gd name="T1" fmla="*/ 0 h 132"/>
                  <a:gd name="T2" fmla="*/ 108 w 108"/>
                  <a:gd name="T3" fmla="*/ 132 h 132"/>
                  <a:gd name="T4" fmla="*/ 0 w 108"/>
                  <a:gd name="T5" fmla="*/ 0 h 132"/>
                  <a:gd name="T6" fmla="*/ 0 60000 65536"/>
                  <a:gd name="T7" fmla="*/ 0 60000 65536"/>
                  <a:gd name="T8" fmla="*/ 0 60000 65536"/>
                  <a:gd name="T9" fmla="*/ 0 w 108"/>
                  <a:gd name="T10" fmla="*/ 0 h 132"/>
                  <a:gd name="T11" fmla="*/ 108 w 108"/>
                  <a:gd name="T12" fmla="*/ 132 h 132"/>
                </a:gdLst>
                <a:ahLst/>
                <a:cxnLst>
                  <a:cxn ang="T6">
                    <a:pos x="T0" y="T1"/>
                  </a:cxn>
                  <a:cxn ang="T7">
                    <a:pos x="T2" y="T3"/>
                  </a:cxn>
                  <a:cxn ang="T8">
                    <a:pos x="T4" y="T5"/>
                  </a:cxn>
                </a:cxnLst>
                <a:rect l="T9" t="T10" r="T11" b="T12"/>
                <a:pathLst>
                  <a:path w="108" h="132">
                    <a:moveTo>
                      <a:pt x="0" y="0"/>
                    </a:moveTo>
                    <a:lnTo>
                      <a:pt x="108" y="13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6" name="Line 1593"/>
              <p:cNvSpPr>
                <a:spLocks noChangeShapeType="1"/>
              </p:cNvSpPr>
              <p:nvPr/>
            </p:nvSpPr>
            <p:spPr bwMode="auto">
              <a:xfrm>
                <a:off x="1610" y="2123"/>
                <a:ext cx="108" cy="13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7" name="Freeform 1594"/>
              <p:cNvSpPr>
                <a:spLocks/>
              </p:cNvSpPr>
              <p:nvPr/>
            </p:nvSpPr>
            <p:spPr bwMode="auto">
              <a:xfrm>
                <a:off x="1460" y="3071"/>
                <a:ext cx="1" cy="108"/>
              </a:xfrm>
              <a:custGeom>
                <a:avLst/>
                <a:gdLst>
                  <a:gd name="T0" fmla="*/ 0 w 1"/>
                  <a:gd name="T1" fmla="*/ 0 h 108"/>
                  <a:gd name="T2" fmla="*/ 0 w 1"/>
                  <a:gd name="T3" fmla="*/ 108 h 108"/>
                  <a:gd name="T4" fmla="*/ 0 w 1"/>
                  <a:gd name="T5" fmla="*/ 0 h 108"/>
                  <a:gd name="T6" fmla="*/ 0 60000 65536"/>
                  <a:gd name="T7" fmla="*/ 0 60000 65536"/>
                  <a:gd name="T8" fmla="*/ 0 60000 65536"/>
                  <a:gd name="T9" fmla="*/ 0 w 1"/>
                  <a:gd name="T10" fmla="*/ 0 h 108"/>
                  <a:gd name="T11" fmla="*/ 1 w 1"/>
                  <a:gd name="T12" fmla="*/ 108 h 108"/>
                </a:gdLst>
                <a:ahLst/>
                <a:cxnLst>
                  <a:cxn ang="T6">
                    <a:pos x="T0" y="T1"/>
                  </a:cxn>
                  <a:cxn ang="T7">
                    <a:pos x="T2" y="T3"/>
                  </a:cxn>
                  <a:cxn ang="T8">
                    <a:pos x="T4" y="T5"/>
                  </a:cxn>
                </a:cxnLst>
                <a:rect l="T9" t="T10" r="T11" b="T12"/>
                <a:pathLst>
                  <a:path w="1" h="108">
                    <a:moveTo>
                      <a:pt x="0" y="0"/>
                    </a:move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8" name="Line 1595"/>
              <p:cNvSpPr>
                <a:spLocks noChangeShapeType="1"/>
              </p:cNvSpPr>
              <p:nvPr/>
            </p:nvSpPr>
            <p:spPr bwMode="auto">
              <a:xfrm>
                <a:off x="1460" y="3071"/>
                <a:ext cx="1" cy="10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59" name="Freeform 1596"/>
              <p:cNvSpPr>
                <a:spLocks/>
              </p:cNvSpPr>
              <p:nvPr/>
            </p:nvSpPr>
            <p:spPr bwMode="auto">
              <a:xfrm>
                <a:off x="1682" y="2939"/>
                <a:ext cx="156" cy="1"/>
              </a:xfrm>
              <a:custGeom>
                <a:avLst/>
                <a:gdLst>
                  <a:gd name="T0" fmla="*/ 0 w 156"/>
                  <a:gd name="T1" fmla="*/ 0 h 1"/>
                  <a:gd name="T2" fmla="*/ 156 w 156"/>
                  <a:gd name="T3" fmla="*/ 0 h 1"/>
                  <a:gd name="T4" fmla="*/ 0 w 156"/>
                  <a:gd name="T5" fmla="*/ 0 h 1"/>
                  <a:gd name="T6" fmla="*/ 0 60000 65536"/>
                  <a:gd name="T7" fmla="*/ 0 60000 65536"/>
                  <a:gd name="T8" fmla="*/ 0 60000 65536"/>
                  <a:gd name="T9" fmla="*/ 0 w 156"/>
                  <a:gd name="T10" fmla="*/ 0 h 1"/>
                  <a:gd name="T11" fmla="*/ 156 w 156"/>
                  <a:gd name="T12" fmla="*/ 1 h 1"/>
                </a:gdLst>
                <a:ahLst/>
                <a:cxnLst>
                  <a:cxn ang="T6">
                    <a:pos x="T0" y="T1"/>
                  </a:cxn>
                  <a:cxn ang="T7">
                    <a:pos x="T2" y="T3"/>
                  </a:cxn>
                  <a:cxn ang="T8">
                    <a:pos x="T4" y="T5"/>
                  </a:cxn>
                </a:cxnLst>
                <a:rect l="T9" t="T10" r="T11" b="T12"/>
                <a:pathLst>
                  <a:path w="156" h="1">
                    <a:moveTo>
                      <a:pt x="0" y="0"/>
                    </a:moveTo>
                    <a:lnTo>
                      <a:pt x="15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0" name="Line 1597"/>
              <p:cNvSpPr>
                <a:spLocks noChangeShapeType="1"/>
              </p:cNvSpPr>
              <p:nvPr/>
            </p:nvSpPr>
            <p:spPr bwMode="auto">
              <a:xfrm>
                <a:off x="1682" y="2939"/>
                <a:ext cx="15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1" name="Freeform 1598"/>
              <p:cNvSpPr>
                <a:spLocks/>
              </p:cNvSpPr>
              <p:nvPr/>
            </p:nvSpPr>
            <p:spPr bwMode="auto">
              <a:xfrm>
                <a:off x="1826" y="2927"/>
                <a:ext cx="30" cy="30"/>
              </a:xfrm>
              <a:custGeom>
                <a:avLst/>
                <a:gdLst>
                  <a:gd name="T0" fmla="*/ 30 w 30"/>
                  <a:gd name="T1" fmla="*/ 12 h 30"/>
                  <a:gd name="T2" fmla="*/ 18 w 30"/>
                  <a:gd name="T3" fmla="*/ 18 h 30"/>
                  <a:gd name="T4" fmla="*/ 12 w 30"/>
                  <a:gd name="T5" fmla="*/ 24 h 30"/>
                  <a:gd name="T6" fmla="*/ 0 w 30"/>
                  <a:gd name="T7" fmla="*/ 30 h 30"/>
                  <a:gd name="T8" fmla="*/ 0 w 30"/>
                  <a:gd name="T9" fmla="*/ 30 h 30"/>
                  <a:gd name="T10" fmla="*/ 0 w 30"/>
                  <a:gd name="T11" fmla="*/ 24 h 30"/>
                  <a:gd name="T12" fmla="*/ 6 w 30"/>
                  <a:gd name="T13" fmla="*/ 18 h 30"/>
                  <a:gd name="T14" fmla="*/ 6 w 30"/>
                  <a:gd name="T15" fmla="*/ 12 h 30"/>
                  <a:gd name="T16" fmla="*/ 6 w 30"/>
                  <a:gd name="T17" fmla="*/ 12 h 30"/>
                  <a:gd name="T18" fmla="*/ 6 w 30"/>
                  <a:gd name="T19" fmla="*/ 12 h 30"/>
                  <a:gd name="T20" fmla="*/ 6 w 30"/>
                  <a:gd name="T21" fmla="*/ 12 h 30"/>
                  <a:gd name="T22" fmla="*/ 0 w 30"/>
                  <a:gd name="T23" fmla="*/ 0 h 30"/>
                  <a:gd name="T24" fmla="*/ 0 w 30"/>
                  <a:gd name="T25" fmla="*/ 0 h 30"/>
                  <a:gd name="T26" fmla="*/ 0 w 30"/>
                  <a:gd name="T27" fmla="*/ 0 h 30"/>
                  <a:gd name="T28" fmla="*/ 12 w 30"/>
                  <a:gd name="T29" fmla="*/ 6 h 30"/>
                  <a:gd name="T30" fmla="*/ 18 w 30"/>
                  <a:gd name="T31" fmla="*/ 12 h 30"/>
                  <a:gd name="T32" fmla="*/ 30 w 30"/>
                  <a:gd name="T33" fmla="*/ 12 h 30"/>
                  <a:gd name="T34" fmla="*/ 30 w 30"/>
                  <a:gd name="T35" fmla="*/ 12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0"/>
                  <a:gd name="T56" fmla="*/ 30 w 30"/>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0">
                    <a:moveTo>
                      <a:pt x="30" y="12"/>
                    </a:moveTo>
                    <a:lnTo>
                      <a:pt x="18" y="18"/>
                    </a:lnTo>
                    <a:lnTo>
                      <a:pt x="12" y="24"/>
                    </a:lnTo>
                    <a:lnTo>
                      <a:pt x="0" y="30"/>
                    </a:lnTo>
                    <a:lnTo>
                      <a:pt x="0" y="24"/>
                    </a:lnTo>
                    <a:lnTo>
                      <a:pt x="6" y="18"/>
                    </a:lnTo>
                    <a:lnTo>
                      <a:pt x="6" y="12"/>
                    </a:lnTo>
                    <a:lnTo>
                      <a:pt x="0" y="0"/>
                    </a:lnTo>
                    <a:lnTo>
                      <a:pt x="12" y="6"/>
                    </a:lnTo>
                    <a:lnTo>
                      <a:pt x="18" y="12"/>
                    </a:lnTo>
                    <a:lnTo>
                      <a:pt x="3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2" name="Freeform 1599"/>
              <p:cNvSpPr>
                <a:spLocks/>
              </p:cNvSpPr>
              <p:nvPr/>
            </p:nvSpPr>
            <p:spPr bwMode="auto">
              <a:xfrm>
                <a:off x="4274" y="2351"/>
                <a:ext cx="42" cy="378"/>
              </a:xfrm>
              <a:custGeom>
                <a:avLst/>
                <a:gdLst>
                  <a:gd name="T0" fmla="*/ 42 w 42"/>
                  <a:gd name="T1" fmla="*/ 0 h 378"/>
                  <a:gd name="T2" fmla="*/ 0 w 42"/>
                  <a:gd name="T3" fmla="*/ 378 h 378"/>
                  <a:gd name="T4" fmla="*/ 42 w 42"/>
                  <a:gd name="T5" fmla="*/ 0 h 378"/>
                  <a:gd name="T6" fmla="*/ 0 60000 65536"/>
                  <a:gd name="T7" fmla="*/ 0 60000 65536"/>
                  <a:gd name="T8" fmla="*/ 0 60000 65536"/>
                  <a:gd name="T9" fmla="*/ 0 w 42"/>
                  <a:gd name="T10" fmla="*/ 0 h 378"/>
                  <a:gd name="T11" fmla="*/ 42 w 42"/>
                  <a:gd name="T12" fmla="*/ 378 h 378"/>
                </a:gdLst>
                <a:ahLst/>
                <a:cxnLst>
                  <a:cxn ang="T6">
                    <a:pos x="T0" y="T1"/>
                  </a:cxn>
                  <a:cxn ang="T7">
                    <a:pos x="T2" y="T3"/>
                  </a:cxn>
                  <a:cxn ang="T8">
                    <a:pos x="T4" y="T5"/>
                  </a:cxn>
                </a:cxnLst>
                <a:rect l="T9" t="T10" r="T11" b="T12"/>
                <a:pathLst>
                  <a:path w="42" h="378">
                    <a:moveTo>
                      <a:pt x="42" y="0"/>
                    </a:moveTo>
                    <a:lnTo>
                      <a:pt x="0" y="378"/>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3" name="Line 1600"/>
              <p:cNvSpPr>
                <a:spLocks noChangeShapeType="1"/>
              </p:cNvSpPr>
              <p:nvPr/>
            </p:nvSpPr>
            <p:spPr bwMode="auto">
              <a:xfrm flipH="1">
                <a:off x="4274" y="2351"/>
                <a:ext cx="42" cy="3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4" name="Freeform 1601"/>
              <p:cNvSpPr>
                <a:spLocks/>
              </p:cNvSpPr>
              <p:nvPr/>
            </p:nvSpPr>
            <p:spPr bwMode="auto">
              <a:xfrm>
                <a:off x="4262" y="2723"/>
                <a:ext cx="30" cy="30"/>
              </a:xfrm>
              <a:custGeom>
                <a:avLst/>
                <a:gdLst>
                  <a:gd name="T0" fmla="*/ 12 w 30"/>
                  <a:gd name="T1" fmla="*/ 30 h 30"/>
                  <a:gd name="T2" fmla="*/ 12 w 30"/>
                  <a:gd name="T3" fmla="*/ 18 h 30"/>
                  <a:gd name="T4" fmla="*/ 6 w 30"/>
                  <a:gd name="T5" fmla="*/ 6 h 30"/>
                  <a:gd name="T6" fmla="*/ 0 w 30"/>
                  <a:gd name="T7" fmla="*/ 0 h 30"/>
                  <a:gd name="T8" fmla="*/ 0 w 30"/>
                  <a:gd name="T9" fmla="*/ 0 h 30"/>
                  <a:gd name="T10" fmla="*/ 6 w 30"/>
                  <a:gd name="T11" fmla="*/ 0 h 30"/>
                  <a:gd name="T12" fmla="*/ 12 w 30"/>
                  <a:gd name="T13" fmla="*/ 6 h 30"/>
                  <a:gd name="T14" fmla="*/ 18 w 30"/>
                  <a:gd name="T15" fmla="*/ 6 h 30"/>
                  <a:gd name="T16" fmla="*/ 18 w 30"/>
                  <a:gd name="T17" fmla="*/ 6 h 30"/>
                  <a:gd name="T18" fmla="*/ 18 w 30"/>
                  <a:gd name="T19" fmla="*/ 6 h 30"/>
                  <a:gd name="T20" fmla="*/ 18 w 30"/>
                  <a:gd name="T21" fmla="*/ 6 h 30"/>
                  <a:gd name="T22" fmla="*/ 30 w 30"/>
                  <a:gd name="T23" fmla="*/ 0 h 30"/>
                  <a:gd name="T24" fmla="*/ 30 w 30"/>
                  <a:gd name="T25" fmla="*/ 0 h 30"/>
                  <a:gd name="T26" fmla="*/ 30 w 30"/>
                  <a:gd name="T27" fmla="*/ 0 h 30"/>
                  <a:gd name="T28" fmla="*/ 24 w 30"/>
                  <a:gd name="T29" fmla="*/ 6 h 30"/>
                  <a:gd name="T30" fmla="*/ 18 w 30"/>
                  <a:gd name="T31" fmla="*/ 18 h 30"/>
                  <a:gd name="T32" fmla="*/ 12 w 30"/>
                  <a:gd name="T33" fmla="*/ 30 h 30"/>
                  <a:gd name="T34" fmla="*/ 12 w 30"/>
                  <a:gd name="T35" fmla="*/ 3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0"/>
                  <a:gd name="T56" fmla="*/ 30 w 30"/>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0">
                    <a:moveTo>
                      <a:pt x="12" y="30"/>
                    </a:moveTo>
                    <a:lnTo>
                      <a:pt x="12" y="18"/>
                    </a:lnTo>
                    <a:lnTo>
                      <a:pt x="6" y="6"/>
                    </a:lnTo>
                    <a:lnTo>
                      <a:pt x="0" y="0"/>
                    </a:lnTo>
                    <a:lnTo>
                      <a:pt x="6" y="0"/>
                    </a:lnTo>
                    <a:lnTo>
                      <a:pt x="12" y="6"/>
                    </a:lnTo>
                    <a:lnTo>
                      <a:pt x="18" y="6"/>
                    </a:lnTo>
                    <a:lnTo>
                      <a:pt x="30" y="0"/>
                    </a:lnTo>
                    <a:lnTo>
                      <a:pt x="24" y="6"/>
                    </a:lnTo>
                    <a:lnTo>
                      <a:pt x="18" y="18"/>
                    </a:lnTo>
                    <a:lnTo>
                      <a:pt x="1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5" name="Freeform 1602"/>
              <p:cNvSpPr>
                <a:spLocks/>
              </p:cNvSpPr>
              <p:nvPr/>
            </p:nvSpPr>
            <p:spPr bwMode="auto">
              <a:xfrm>
                <a:off x="3206" y="3215"/>
                <a:ext cx="1" cy="60"/>
              </a:xfrm>
              <a:custGeom>
                <a:avLst/>
                <a:gdLst>
                  <a:gd name="T0" fmla="*/ 0 w 1"/>
                  <a:gd name="T1" fmla="*/ 0 h 60"/>
                  <a:gd name="T2" fmla="*/ 0 w 1"/>
                  <a:gd name="T3" fmla="*/ 60 h 60"/>
                  <a:gd name="T4" fmla="*/ 0 w 1"/>
                  <a:gd name="T5" fmla="*/ 0 h 60"/>
                  <a:gd name="T6" fmla="*/ 0 60000 65536"/>
                  <a:gd name="T7" fmla="*/ 0 60000 65536"/>
                  <a:gd name="T8" fmla="*/ 0 60000 65536"/>
                  <a:gd name="T9" fmla="*/ 0 w 1"/>
                  <a:gd name="T10" fmla="*/ 0 h 60"/>
                  <a:gd name="T11" fmla="*/ 1 w 1"/>
                  <a:gd name="T12" fmla="*/ 60 h 60"/>
                </a:gdLst>
                <a:ahLst/>
                <a:cxnLst>
                  <a:cxn ang="T6">
                    <a:pos x="T0" y="T1"/>
                  </a:cxn>
                  <a:cxn ang="T7">
                    <a:pos x="T2" y="T3"/>
                  </a:cxn>
                  <a:cxn ang="T8">
                    <a:pos x="T4" y="T5"/>
                  </a:cxn>
                </a:cxnLst>
                <a:rect l="T9" t="T10" r="T11" b="T12"/>
                <a:pathLst>
                  <a:path w="1" h="60">
                    <a:moveTo>
                      <a:pt x="0" y="0"/>
                    </a:moveTo>
                    <a:lnTo>
                      <a:pt x="0" y="6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6" name="Line 1603"/>
              <p:cNvSpPr>
                <a:spLocks noChangeShapeType="1"/>
              </p:cNvSpPr>
              <p:nvPr/>
            </p:nvSpPr>
            <p:spPr bwMode="auto">
              <a:xfrm>
                <a:off x="3206" y="3215"/>
                <a:ext cx="1" cy="6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7" name="Freeform 1604"/>
              <p:cNvSpPr>
                <a:spLocks/>
              </p:cNvSpPr>
              <p:nvPr/>
            </p:nvSpPr>
            <p:spPr bwMode="auto">
              <a:xfrm>
                <a:off x="4172" y="1847"/>
                <a:ext cx="42" cy="36"/>
              </a:xfrm>
              <a:custGeom>
                <a:avLst/>
                <a:gdLst>
                  <a:gd name="T0" fmla="*/ 24 w 42"/>
                  <a:gd name="T1" fmla="*/ 0 h 36"/>
                  <a:gd name="T2" fmla="*/ 42 w 42"/>
                  <a:gd name="T3" fmla="*/ 36 h 36"/>
                  <a:gd name="T4" fmla="*/ 0 w 42"/>
                  <a:gd name="T5" fmla="*/ 24 h 36"/>
                  <a:gd name="T6" fmla="*/ 24 w 42"/>
                  <a:gd name="T7" fmla="*/ 18 h 36"/>
                  <a:gd name="T8" fmla="*/ 24 w 42"/>
                  <a:gd name="T9" fmla="*/ 0 h 36"/>
                  <a:gd name="T10" fmla="*/ 0 60000 65536"/>
                  <a:gd name="T11" fmla="*/ 0 60000 65536"/>
                  <a:gd name="T12" fmla="*/ 0 60000 65536"/>
                  <a:gd name="T13" fmla="*/ 0 60000 65536"/>
                  <a:gd name="T14" fmla="*/ 0 60000 65536"/>
                  <a:gd name="T15" fmla="*/ 0 w 42"/>
                  <a:gd name="T16" fmla="*/ 0 h 36"/>
                  <a:gd name="T17" fmla="*/ 42 w 42"/>
                  <a:gd name="T18" fmla="*/ 36 h 36"/>
                </a:gdLst>
                <a:ahLst/>
                <a:cxnLst>
                  <a:cxn ang="T10">
                    <a:pos x="T0" y="T1"/>
                  </a:cxn>
                  <a:cxn ang="T11">
                    <a:pos x="T2" y="T3"/>
                  </a:cxn>
                  <a:cxn ang="T12">
                    <a:pos x="T4" y="T5"/>
                  </a:cxn>
                  <a:cxn ang="T13">
                    <a:pos x="T6" y="T7"/>
                  </a:cxn>
                  <a:cxn ang="T14">
                    <a:pos x="T8" y="T9"/>
                  </a:cxn>
                </a:cxnLst>
                <a:rect l="T15" t="T16" r="T17" b="T18"/>
                <a:pathLst>
                  <a:path w="42" h="36">
                    <a:moveTo>
                      <a:pt x="24" y="0"/>
                    </a:moveTo>
                    <a:lnTo>
                      <a:pt x="42" y="36"/>
                    </a:lnTo>
                    <a:lnTo>
                      <a:pt x="0" y="24"/>
                    </a:lnTo>
                    <a:lnTo>
                      <a:pt x="24" y="18"/>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8" name="Freeform 1605"/>
              <p:cNvSpPr>
                <a:spLocks/>
              </p:cNvSpPr>
              <p:nvPr/>
            </p:nvSpPr>
            <p:spPr bwMode="auto">
              <a:xfrm>
                <a:off x="4070" y="1685"/>
                <a:ext cx="126" cy="180"/>
              </a:xfrm>
              <a:custGeom>
                <a:avLst/>
                <a:gdLst>
                  <a:gd name="T0" fmla="*/ 0 w 126"/>
                  <a:gd name="T1" fmla="*/ 0 h 180"/>
                  <a:gd name="T2" fmla="*/ 6 w 126"/>
                  <a:gd name="T3" fmla="*/ 30 h 180"/>
                  <a:gd name="T4" fmla="*/ 36 w 126"/>
                  <a:gd name="T5" fmla="*/ 102 h 180"/>
                  <a:gd name="T6" fmla="*/ 126 w 126"/>
                  <a:gd name="T7" fmla="*/ 180 h 180"/>
                  <a:gd name="T8" fmla="*/ 0 60000 65536"/>
                  <a:gd name="T9" fmla="*/ 0 60000 65536"/>
                  <a:gd name="T10" fmla="*/ 0 60000 65536"/>
                  <a:gd name="T11" fmla="*/ 0 60000 65536"/>
                  <a:gd name="T12" fmla="*/ 0 w 126"/>
                  <a:gd name="T13" fmla="*/ 0 h 180"/>
                  <a:gd name="T14" fmla="*/ 126 w 126"/>
                  <a:gd name="T15" fmla="*/ 180 h 180"/>
                </a:gdLst>
                <a:ahLst/>
                <a:cxnLst>
                  <a:cxn ang="T8">
                    <a:pos x="T0" y="T1"/>
                  </a:cxn>
                  <a:cxn ang="T9">
                    <a:pos x="T2" y="T3"/>
                  </a:cxn>
                  <a:cxn ang="T10">
                    <a:pos x="T4" y="T5"/>
                  </a:cxn>
                  <a:cxn ang="T11">
                    <a:pos x="T6" y="T7"/>
                  </a:cxn>
                </a:cxnLst>
                <a:rect l="T12" t="T13" r="T14" b="T15"/>
                <a:pathLst>
                  <a:path w="126" h="180">
                    <a:moveTo>
                      <a:pt x="0" y="0"/>
                    </a:moveTo>
                    <a:lnTo>
                      <a:pt x="6" y="30"/>
                    </a:lnTo>
                    <a:lnTo>
                      <a:pt x="36" y="102"/>
                    </a:lnTo>
                    <a:lnTo>
                      <a:pt x="126" y="18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69" name="Freeform 1606"/>
              <p:cNvSpPr>
                <a:spLocks/>
              </p:cNvSpPr>
              <p:nvPr/>
            </p:nvSpPr>
            <p:spPr bwMode="auto">
              <a:xfrm>
                <a:off x="4454" y="1853"/>
                <a:ext cx="66" cy="96"/>
              </a:xfrm>
              <a:custGeom>
                <a:avLst/>
                <a:gdLst>
                  <a:gd name="T0" fmla="*/ 0 w 66"/>
                  <a:gd name="T1" fmla="*/ 96 h 96"/>
                  <a:gd name="T2" fmla="*/ 66 w 66"/>
                  <a:gd name="T3" fmla="*/ 0 h 96"/>
                  <a:gd name="T4" fmla="*/ 0 w 66"/>
                  <a:gd name="T5" fmla="*/ 96 h 96"/>
                  <a:gd name="T6" fmla="*/ 0 60000 65536"/>
                  <a:gd name="T7" fmla="*/ 0 60000 65536"/>
                  <a:gd name="T8" fmla="*/ 0 60000 65536"/>
                  <a:gd name="T9" fmla="*/ 0 w 66"/>
                  <a:gd name="T10" fmla="*/ 0 h 96"/>
                  <a:gd name="T11" fmla="*/ 66 w 66"/>
                  <a:gd name="T12" fmla="*/ 96 h 96"/>
                </a:gdLst>
                <a:ahLst/>
                <a:cxnLst>
                  <a:cxn ang="T6">
                    <a:pos x="T0" y="T1"/>
                  </a:cxn>
                  <a:cxn ang="T7">
                    <a:pos x="T2" y="T3"/>
                  </a:cxn>
                  <a:cxn ang="T8">
                    <a:pos x="T4" y="T5"/>
                  </a:cxn>
                </a:cxnLst>
                <a:rect l="T9" t="T10" r="T11" b="T12"/>
                <a:pathLst>
                  <a:path w="66" h="96">
                    <a:moveTo>
                      <a:pt x="0" y="96"/>
                    </a:moveTo>
                    <a:lnTo>
                      <a:pt x="66" y="0"/>
                    </a:lnTo>
                    <a:lnTo>
                      <a:pt x="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0" name="Line 1607"/>
              <p:cNvSpPr>
                <a:spLocks noChangeShapeType="1"/>
              </p:cNvSpPr>
              <p:nvPr/>
            </p:nvSpPr>
            <p:spPr bwMode="auto">
              <a:xfrm flipV="1">
                <a:off x="4454" y="1853"/>
                <a:ext cx="66" cy="9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1" name="Freeform 1608"/>
              <p:cNvSpPr>
                <a:spLocks/>
              </p:cNvSpPr>
              <p:nvPr/>
            </p:nvSpPr>
            <p:spPr bwMode="auto">
              <a:xfrm>
                <a:off x="2294" y="2249"/>
                <a:ext cx="42" cy="30"/>
              </a:xfrm>
              <a:custGeom>
                <a:avLst/>
                <a:gdLst>
                  <a:gd name="T0" fmla="*/ 6 w 42"/>
                  <a:gd name="T1" fmla="*/ 30 h 30"/>
                  <a:gd name="T2" fmla="*/ 42 w 42"/>
                  <a:gd name="T3" fmla="*/ 12 h 30"/>
                  <a:gd name="T4" fmla="*/ 0 w 42"/>
                  <a:gd name="T5" fmla="*/ 0 h 30"/>
                  <a:gd name="T6" fmla="*/ 18 w 42"/>
                  <a:gd name="T7" fmla="*/ 12 h 30"/>
                  <a:gd name="T8" fmla="*/ 6 w 42"/>
                  <a:gd name="T9" fmla="*/ 30 h 30"/>
                  <a:gd name="T10" fmla="*/ 0 60000 65536"/>
                  <a:gd name="T11" fmla="*/ 0 60000 65536"/>
                  <a:gd name="T12" fmla="*/ 0 60000 65536"/>
                  <a:gd name="T13" fmla="*/ 0 60000 65536"/>
                  <a:gd name="T14" fmla="*/ 0 60000 65536"/>
                  <a:gd name="T15" fmla="*/ 0 w 42"/>
                  <a:gd name="T16" fmla="*/ 0 h 30"/>
                  <a:gd name="T17" fmla="*/ 42 w 42"/>
                  <a:gd name="T18" fmla="*/ 30 h 30"/>
                </a:gdLst>
                <a:ahLst/>
                <a:cxnLst>
                  <a:cxn ang="T10">
                    <a:pos x="T0" y="T1"/>
                  </a:cxn>
                  <a:cxn ang="T11">
                    <a:pos x="T2" y="T3"/>
                  </a:cxn>
                  <a:cxn ang="T12">
                    <a:pos x="T4" y="T5"/>
                  </a:cxn>
                  <a:cxn ang="T13">
                    <a:pos x="T6" y="T7"/>
                  </a:cxn>
                  <a:cxn ang="T14">
                    <a:pos x="T8" y="T9"/>
                  </a:cxn>
                </a:cxnLst>
                <a:rect l="T15" t="T16" r="T17" b="T18"/>
                <a:pathLst>
                  <a:path w="42" h="30">
                    <a:moveTo>
                      <a:pt x="6" y="30"/>
                    </a:moveTo>
                    <a:lnTo>
                      <a:pt x="42" y="12"/>
                    </a:lnTo>
                    <a:lnTo>
                      <a:pt x="0" y="0"/>
                    </a:lnTo>
                    <a:lnTo>
                      <a:pt x="18" y="12"/>
                    </a:lnTo>
                    <a:lnTo>
                      <a:pt x="6"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2" name="Freeform 1609"/>
              <p:cNvSpPr>
                <a:spLocks/>
              </p:cNvSpPr>
              <p:nvPr/>
            </p:nvSpPr>
            <p:spPr bwMode="auto">
              <a:xfrm>
                <a:off x="2294" y="2249"/>
                <a:ext cx="42" cy="30"/>
              </a:xfrm>
              <a:custGeom>
                <a:avLst/>
                <a:gdLst>
                  <a:gd name="T0" fmla="*/ 6 w 42"/>
                  <a:gd name="T1" fmla="*/ 30 h 30"/>
                  <a:gd name="T2" fmla="*/ 42 w 42"/>
                  <a:gd name="T3" fmla="*/ 12 h 30"/>
                  <a:gd name="T4" fmla="*/ 0 w 42"/>
                  <a:gd name="T5" fmla="*/ 0 h 30"/>
                  <a:gd name="T6" fmla="*/ 18 w 42"/>
                  <a:gd name="T7" fmla="*/ 12 h 30"/>
                  <a:gd name="T8" fmla="*/ 6 w 42"/>
                  <a:gd name="T9" fmla="*/ 30 h 30"/>
                  <a:gd name="T10" fmla="*/ 6 w 42"/>
                  <a:gd name="T11" fmla="*/ 30 h 30"/>
                  <a:gd name="T12" fmla="*/ 0 60000 65536"/>
                  <a:gd name="T13" fmla="*/ 0 60000 65536"/>
                  <a:gd name="T14" fmla="*/ 0 60000 65536"/>
                  <a:gd name="T15" fmla="*/ 0 60000 65536"/>
                  <a:gd name="T16" fmla="*/ 0 60000 65536"/>
                  <a:gd name="T17" fmla="*/ 0 60000 65536"/>
                  <a:gd name="T18" fmla="*/ 0 w 42"/>
                  <a:gd name="T19" fmla="*/ 0 h 30"/>
                  <a:gd name="T20" fmla="*/ 42 w 42"/>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42" h="30">
                    <a:moveTo>
                      <a:pt x="6" y="30"/>
                    </a:moveTo>
                    <a:lnTo>
                      <a:pt x="42" y="12"/>
                    </a:lnTo>
                    <a:lnTo>
                      <a:pt x="0" y="0"/>
                    </a:lnTo>
                    <a:lnTo>
                      <a:pt x="18" y="12"/>
                    </a:lnTo>
                    <a:lnTo>
                      <a:pt x="6" y="30"/>
                    </a:lnTo>
                  </a:path>
                </a:pathLst>
              </a:custGeom>
              <a:noFill/>
              <a:ln w="9525">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3" name="Freeform 1610"/>
              <p:cNvSpPr>
                <a:spLocks/>
              </p:cNvSpPr>
              <p:nvPr/>
            </p:nvSpPr>
            <p:spPr bwMode="auto">
              <a:xfrm>
                <a:off x="2276" y="2261"/>
                <a:ext cx="36" cy="1"/>
              </a:xfrm>
              <a:custGeom>
                <a:avLst/>
                <a:gdLst>
                  <a:gd name="T0" fmla="*/ 0 w 36"/>
                  <a:gd name="T1" fmla="*/ 0 h 1"/>
                  <a:gd name="T2" fmla="*/ 36 w 36"/>
                  <a:gd name="T3" fmla="*/ 0 h 1"/>
                  <a:gd name="T4" fmla="*/ 0 w 36"/>
                  <a:gd name="T5" fmla="*/ 0 h 1"/>
                  <a:gd name="T6" fmla="*/ 0 60000 65536"/>
                  <a:gd name="T7" fmla="*/ 0 60000 65536"/>
                  <a:gd name="T8" fmla="*/ 0 60000 65536"/>
                  <a:gd name="T9" fmla="*/ 0 w 36"/>
                  <a:gd name="T10" fmla="*/ 0 h 1"/>
                  <a:gd name="T11" fmla="*/ 36 w 36"/>
                  <a:gd name="T12" fmla="*/ 1 h 1"/>
                </a:gdLst>
                <a:ahLst/>
                <a:cxnLst>
                  <a:cxn ang="T6">
                    <a:pos x="T0" y="T1"/>
                  </a:cxn>
                  <a:cxn ang="T7">
                    <a:pos x="T2" y="T3"/>
                  </a:cxn>
                  <a:cxn ang="T8">
                    <a:pos x="T4" y="T5"/>
                  </a:cxn>
                </a:cxnLst>
                <a:rect l="T9" t="T10" r="T11" b="T12"/>
                <a:pathLst>
                  <a:path w="36" h="1">
                    <a:moveTo>
                      <a:pt x="0" y="0"/>
                    </a:moveTo>
                    <a:lnTo>
                      <a:pt x="3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4" name="Line 1611"/>
              <p:cNvSpPr>
                <a:spLocks noChangeShapeType="1"/>
              </p:cNvSpPr>
              <p:nvPr/>
            </p:nvSpPr>
            <p:spPr bwMode="auto">
              <a:xfrm>
                <a:off x="2276" y="2261"/>
                <a:ext cx="3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675" name="Rectangle 1612"/>
              <p:cNvSpPr>
                <a:spLocks noChangeArrowheads="1"/>
              </p:cNvSpPr>
              <p:nvPr/>
            </p:nvSpPr>
            <p:spPr bwMode="auto">
              <a:xfrm>
                <a:off x="1298" y="3198"/>
                <a:ext cx="3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HIV particle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676" name="Rectangle 1613"/>
              <p:cNvSpPr>
                <a:spLocks noChangeArrowheads="1"/>
              </p:cNvSpPr>
              <p:nvPr/>
            </p:nvSpPr>
            <p:spPr bwMode="auto">
              <a:xfrm>
                <a:off x="1280" y="2039"/>
                <a:ext cx="27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Injection </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7434" name="Rectangle 1614"/>
            <p:cNvSpPr>
              <a:spLocks noChangeArrowheads="1"/>
            </p:cNvSpPr>
            <p:nvPr/>
          </p:nvSpPr>
          <p:spPr bwMode="auto">
            <a:xfrm>
              <a:off x="1280" y="2111"/>
              <a:ext cx="27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of capsid</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35" name="Rectangle 1615"/>
            <p:cNvSpPr>
              <a:spLocks noChangeArrowheads="1"/>
            </p:cNvSpPr>
            <p:nvPr/>
          </p:nvSpPr>
          <p:spPr bwMode="auto">
            <a:xfrm>
              <a:off x="1280" y="2183"/>
              <a:ext cx="25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contents</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36" name="Rectangle 1616"/>
            <p:cNvSpPr>
              <a:spLocks noChangeArrowheads="1"/>
            </p:cNvSpPr>
            <p:nvPr/>
          </p:nvSpPr>
          <p:spPr bwMode="auto">
            <a:xfrm>
              <a:off x="1910" y="1493"/>
              <a:ext cx="35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HOST CELL</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37" name="Rectangle 1617"/>
            <p:cNvSpPr>
              <a:spLocks noChangeArrowheads="1"/>
            </p:cNvSpPr>
            <p:nvPr/>
          </p:nvSpPr>
          <p:spPr bwMode="auto">
            <a:xfrm>
              <a:off x="1988" y="3197"/>
              <a:ext cx="2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Binding</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38" name="Rectangle 1618"/>
            <p:cNvSpPr>
              <a:spLocks noChangeArrowheads="1"/>
            </p:cNvSpPr>
            <p:nvPr/>
          </p:nvSpPr>
          <p:spPr bwMode="auto">
            <a:xfrm>
              <a:off x="2414" y="3125"/>
              <a:ext cx="2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Binding</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39" name="Rectangle 1619"/>
            <p:cNvSpPr>
              <a:spLocks noChangeArrowheads="1"/>
            </p:cNvSpPr>
            <p:nvPr/>
          </p:nvSpPr>
          <p:spPr bwMode="auto">
            <a:xfrm>
              <a:off x="2414" y="3197"/>
              <a:ext cx="14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sites</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0" name="Rectangle 1620"/>
            <p:cNvSpPr>
              <a:spLocks noChangeArrowheads="1"/>
            </p:cNvSpPr>
            <p:nvPr/>
          </p:nvSpPr>
          <p:spPr bwMode="auto">
            <a:xfrm>
              <a:off x="2180" y="2507"/>
              <a:ext cx="13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RNA</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1" name="Rectangle 1621"/>
            <p:cNvSpPr>
              <a:spLocks noChangeArrowheads="1"/>
            </p:cNvSpPr>
            <p:nvPr/>
          </p:nvSpPr>
          <p:spPr bwMode="auto">
            <a:xfrm>
              <a:off x="2330" y="2489"/>
              <a:ext cx="13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DNA</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2" name="Rectangle 1622"/>
            <p:cNvSpPr>
              <a:spLocks noChangeArrowheads="1"/>
            </p:cNvSpPr>
            <p:nvPr/>
          </p:nvSpPr>
          <p:spPr bwMode="auto">
            <a:xfrm>
              <a:off x="2102" y="1895"/>
              <a:ext cx="23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Reverse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3" name="Rectangle 1623"/>
            <p:cNvSpPr>
              <a:spLocks noChangeArrowheads="1"/>
            </p:cNvSpPr>
            <p:nvPr/>
          </p:nvSpPr>
          <p:spPr bwMode="auto">
            <a:xfrm>
              <a:off x="2102" y="1967"/>
              <a:ext cx="377"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transcription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4" name="Rectangle 1624"/>
            <p:cNvSpPr>
              <a:spLocks noChangeArrowheads="1"/>
            </p:cNvSpPr>
            <p:nvPr/>
          </p:nvSpPr>
          <p:spPr bwMode="auto">
            <a:xfrm>
              <a:off x="2564" y="1967"/>
              <a:ext cx="394"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Transcription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5" name="Rectangle 1625"/>
            <p:cNvSpPr>
              <a:spLocks noChangeArrowheads="1"/>
            </p:cNvSpPr>
            <p:nvPr/>
          </p:nvSpPr>
          <p:spPr bwMode="auto">
            <a:xfrm>
              <a:off x="3086" y="2771"/>
              <a:ext cx="65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Integration of provirus</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6" name="Rectangle 1626"/>
            <p:cNvSpPr>
              <a:spLocks noChangeArrowheads="1"/>
            </p:cNvSpPr>
            <p:nvPr/>
          </p:nvSpPr>
          <p:spPr bwMode="auto">
            <a:xfrm>
              <a:off x="3086" y="2843"/>
              <a:ext cx="56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DNA into host DNA</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7" name="Rectangle 1627"/>
            <p:cNvSpPr>
              <a:spLocks noChangeArrowheads="1"/>
            </p:cNvSpPr>
            <p:nvPr/>
          </p:nvSpPr>
          <p:spPr bwMode="auto">
            <a:xfrm>
              <a:off x="2894" y="1457"/>
              <a:ext cx="33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Translation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8" name="Rectangle 1628"/>
            <p:cNvSpPr>
              <a:spLocks noChangeArrowheads="1"/>
            </p:cNvSpPr>
            <p:nvPr/>
          </p:nvSpPr>
          <p:spPr bwMode="auto">
            <a:xfrm>
              <a:off x="3110" y="3281"/>
              <a:ext cx="113"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Cell</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49" name="Rectangle 1629"/>
            <p:cNvSpPr>
              <a:spLocks noChangeArrowheads="1"/>
            </p:cNvSpPr>
            <p:nvPr/>
          </p:nvSpPr>
          <p:spPr bwMode="auto">
            <a:xfrm>
              <a:off x="3110" y="3353"/>
              <a:ext cx="31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membrane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0" name="Rectangle 1630"/>
            <p:cNvSpPr>
              <a:spLocks noChangeArrowheads="1"/>
            </p:cNvSpPr>
            <p:nvPr/>
          </p:nvSpPr>
          <p:spPr bwMode="auto">
            <a:xfrm>
              <a:off x="4100" y="3251"/>
              <a:ext cx="319"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Completed</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1" name="Rectangle 1631"/>
            <p:cNvSpPr>
              <a:spLocks noChangeArrowheads="1"/>
            </p:cNvSpPr>
            <p:nvPr/>
          </p:nvSpPr>
          <p:spPr bwMode="auto">
            <a:xfrm>
              <a:off x="4100" y="3323"/>
              <a:ext cx="33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HIV particle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2" name="Rectangle 1632"/>
            <p:cNvSpPr>
              <a:spLocks noChangeArrowheads="1"/>
            </p:cNvSpPr>
            <p:nvPr/>
          </p:nvSpPr>
          <p:spPr bwMode="auto">
            <a:xfrm>
              <a:off x="4328" y="2555"/>
              <a:ext cx="316"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Maturation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3" name="Rectangle 1633"/>
            <p:cNvSpPr>
              <a:spLocks noChangeArrowheads="1"/>
            </p:cNvSpPr>
            <p:nvPr/>
          </p:nvSpPr>
          <p:spPr bwMode="auto">
            <a:xfrm>
              <a:off x="4364" y="1763"/>
              <a:ext cx="25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Budding</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4" name="Rectangle 1634"/>
            <p:cNvSpPr>
              <a:spLocks noChangeArrowheads="1"/>
            </p:cNvSpPr>
            <p:nvPr/>
          </p:nvSpPr>
          <p:spPr bwMode="auto">
            <a:xfrm>
              <a:off x="4178" y="1229"/>
              <a:ext cx="133"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Viral</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5" name="Rectangle 1635"/>
            <p:cNvSpPr>
              <a:spLocks noChangeArrowheads="1"/>
            </p:cNvSpPr>
            <p:nvPr/>
          </p:nvSpPr>
          <p:spPr bwMode="auto">
            <a:xfrm>
              <a:off x="4178" y="1301"/>
              <a:ext cx="28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assembly</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6" name="Rectangle 1636"/>
            <p:cNvSpPr>
              <a:spLocks noChangeArrowheads="1"/>
            </p:cNvSpPr>
            <p:nvPr/>
          </p:nvSpPr>
          <p:spPr bwMode="auto">
            <a:xfrm>
              <a:off x="3362" y="1511"/>
              <a:ext cx="21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Protein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7" name="Rectangle 1637"/>
            <p:cNvSpPr>
              <a:spLocks noChangeArrowheads="1"/>
            </p:cNvSpPr>
            <p:nvPr/>
          </p:nvSpPr>
          <p:spPr bwMode="auto">
            <a:xfrm>
              <a:off x="3362" y="1583"/>
              <a:ext cx="25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cleavage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8" name="Rectangle 1638"/>
            <p:cNvSpPr>
              <a:spLocks noChangeArrowheads="1"/>
            </p:cNvSpPr>
            <p:nvPr/>
          </p:nvSpPr>
          <p:spPr bwMode="auto">
            <a:xfrm>
              <a:off x="3446" y="1253"/>
              <a:ext cx="14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gp41</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59" name="Rectangle 1639"/>
            <p:cNvSpPr>
              <a:spLocks noChangeArrowheads="1"/>
            </p:cNvSpPr>
            <p:nvPr/>
          </p:nvSpPr>
          <p:spPr bwMode="auto">
            <a:xfrm>
              <a:off x="3638" y="1241"/>
              <a:ext cx="17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gp120</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0" name="Rectangle 1640"/>
            <p:cNvSpPr>
              <a:spLocks noChangeArrowheads="1"/>
            </p:cNvSpPr>
            <p:nvPr/>
          </p:nvSpPr>
          <p:spPr bwMode="auto">
            <a:xfrm>
              <a:off x="1508" y="1583"/>
              <a:ext cx="278"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RNA and </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1" name="Rectangle 1641"/>
            <p:cNvSpPr>
              <a:spLocks noChangeArrowheads="1"/>
            </p:cNvSpPr>
            <p:nvPr/>
          </p:nvSpPr>
          <p:spPr bwMode="auto">
            <a:xfrm>
              <a:off x="1508" y="1655"/>
              <a:ext cx="218"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reverse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2" name="Rectangle 1642"/>
            <p:cNvSpPr>
              <a:spLocks noChangeArrowheads="1"/>
            </p:cNvSpPr>
            <p:nvPr/>
          </p:nvSpPr>
          <p:spPr bwMode="auto">
            <a:xfrm>
              <a:off x="1508" y="1727"/>
              <a:ext cx="387"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transcriptase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3" name="Freeform 1643"/>
            <p:cNvSpPr>
              <a:spLocks/>
            </p:cNvSpPr>
            <p:nvPr/>
          </p:nvSpPr>
          <p:spPr bwMode="auto">
            <a:xfrm>
              <a:off x="1784" y="1823"/>
              <a:ext cx="264" cy="522"/>
            </a:xfrm>
            <a:custGeom>
              <a:avLst/>
              <a:gdLst>
                <a:gd name="T0" fmla="*/ 0 w 264"/>
                <a:gd name="T1" fmla="*/ 0 h 522"/>
                <a:gd name="T2" fmla="*/ 264 w 264"/>
                <a:gd name="T3" fmla="*/ 522 h 522"/>
                <a:gd name="T4" fmla="*/ 0 w 264"/>
                <a:gd name="T5" fmla="*/ 0 h 522"/>
                <a:gd name="T6" fmla="*/ 0 60000 65536"/>
                <a:gd name="T7" fmla="*/ 0 60000 65536"/>
                <a:gd name="T8" fmla="*/ 0 60000 65536"/>
                <a:gd name="T9" fmla="*/ 0 w 264"/>
                <a:gd name="T10" fmla="*/ 0 h 522"/>
                <a:gd name="T11" fmla="*/ 264 w 264"/>
                <a:gd name="T12" fmla="*/ 522 h 522"/>
              </a:gdLst>
              <a:ahLst/>
              <a:cxnLst>
                <a:cxn ang="T6">
                  <a:pos x="T0" y="T1"/>
                </a:cxn>
                <a:cxn ang="T7">
                  <a:pos x="T2" y="T3"/>
                </a:cxn>
                <a:cxn ang="T8">
                  <a:pos x="T4" y="T5"/>
                </a:cxn>
              </a:cxnLst>
              <a:rect l="T9" t="T10" r="T11" b="T12"/>
              <a:pathLst>
                <a:path w="264" h="522">
                  <a:moveTo>
                    <a:pt x="0" y="0"/>
                  </a:moveTo>
                  <a:lnTo>
                    <a:pt x="264" y="5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64" name="Line 1644"/>
            <p:cNvSpPr>
              <a:spLocks noChangeShapeType="1"/>
            </p:cNvSpPr>
            <p:nvPr/>
          </p:nvSpPr>
          <p:spPr bwMode="auto">
            <a:xfrm>
              <a:off x="1784" y="1823"/>
              <a:ext cx="264" cy="52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65" name="Rectangle 1645"/>
            <p:cNvSpPr>
              <a:spLocks noChangeArrowheads="1"/>
            </p:cNvSpPr>
            <p:nvPr/>
          </p:nvSpPr>
          <p:spPr bwMode="auto">
            <a:xfrm>
              <a:off x="3494" y="1871"/>
              <a:ext cx="2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Protease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6" name="Rectangle 1646"/>
            <p:cNvSpPr>
              <a:spLocks noChangeArrowheads="1"/>
            </p:cNvSpPr>
            <p:nvPr/>
          </p:nvSpPr>
          <p:spPr bwMode="auto">
            <a:xfrm>
              <a:off x="3416" y="2465"/>
              <a:ext cx="274"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Integrase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7" name="Rectangle 1647"/>
            <p:cNvSpPr>
              <a:spLocks noChangeArrowheads="1"/>
            </p:cNvSpPr>
            <p:nvPr/>
          </p:nvSpPr>
          <p:spPr bwMode="auto">
            <a:xfrm>
              <a:off x="4220" y="1571"/>
              <a:ext cx="403"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Glycosylation</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68" name="Freeform 1648"/>
            <p:cNvSpPr>
              <a:spLocks/>
            </p:cNvSpPr>
            <p:nvPr/>
          </p:nvSpPr>
          <p:spPr bwMode="auto">
            <a:xfrm>
              <a:off x="3758" y="1649"/>
              <a:ext cx="426" cy="78"/>
            </a:xfrm>
            <a:custGeom>
              <a:avLst/>
              <a:gdLst>
                <a:gd name="T0" fmla="*/ 426 w 426"/>
                <a:gd name="T1" fmla="*/ 0 h 78"/>
                <a:gd name="T2" fmla="*/ 0 w 426"/>
                <a:gd name="T3" fmla="*/ 78 h 78"/>
                <a:gd name="T4" fmla="*/ 426 w 426"/>
                <a:gd name="T5" fmla="*/ 0 h 78"/>
                <a:gd name="T6" fmla="*/ 0 60000 65536"/>
                <a:gd name="T7" fmla="*/ 0 60000 65536"/>
                <a:gd name="T8" fmla="*/ 0 60000 65536"/>
                <a:gd name="T9" fmla="*/ 0 w 426"/>
                <a:gd name="T10" fmla="*/ 0 h 78"/>
                <a:gd name="T11" fmla="*/ 426 w 426"/>
                <a:gd name="T12" fmla="*/ 78 h 78"/>
              </a:gdLst>
              <a:ahLst/>
              <a:cxnLst>
                <a:cxn ang="T6">
                  <a:pos x="T0" y="T1"/>
                </a:cxn>
                <a:cxn ang="T7">
                  <a:pos x="T2" y="T3"/>
                </a:cxn>
                <a:cxn ang="T8">
                  <a:pos x="T4" y="T5"/>
                </a:cxn>
              </a:cxnLst>
              <a:rect l="T9" t="T10" r="T11" b="T12"/>
              <a:pathLst>
                <a:path w="426" h="78">
                  <a:moveTo>
                    <a:pt x="426" y="0"/>
                  </a:moveTo>
                  <a:lnTo>
                    <a:pt x="0" y="78"/>
                  </a:lnTo>
                  <a:lnTo>
                    <a:pt x="4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69" name="Line 1649"/>
            <p:cNvSpPr>
              <a:spLocks noChangeShapeType="1"/>
            </p:cNvSpPr>
            <p:nvPr/>
          </p:nvSpPr>
          <p:spPr bwMode="auto">
            <a:xfrm flipH="1">
              <a:off x="3758" y="1649"/>
              <a:ext cx="426" cy="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0" name="Freeform 1650"/>
            <p:cNvSpPr>
              <a:spLocks/>
            </p:cNvSpPr>
            <p:nvPr/>
          </p:nvSpPr>
          <p:spPr bwMode="auto">
            <a:xfrm>
              <a:off x="2096" y="3107"/>
              <a:ext cx="1" cy="78"/>
            </a:xfrm>
            <a:custGeom>
              <a:avLst/>
              <a:gdLst>
                <a:gd name="T0" fmla="*/ 0 w 1"/>
                <a:gd name="T1" fmla="*/ 0 h 78"/>
                <a:gd name="T2" fmla="*/ 0 w 1"/>
                <a:gd name="T3" fmla="*/ 78 h 78"/>
                <a:gd name="T4" fmla="*/ 0 w 1"/>
                <a:gd name="T5" fmla="*/ 0 h 78"/>
                <a:gd name="T6" fmla="*/ 0 60000 65536"/>
                <a:gd name="T7" fmla="*/ 0 60000 65536"/>
                <a:gd name="T8" fmla="*/ 0 60000 65536"/>
                <a:gd name="T9" fmla="*/ 0 w 1"/>
                <a:gd name="T10" fmla="*/ 0 h 78"/>
                <a:gd name="T11" fmla="*/ 1 w 1"/>
                <a:gd name="T12" fmla="*/ 78 h 78"/>
              </a:gdLst>
              <a:ahLst/>
              <a:cxnLst>
                <a:cxn ang="T6">
                  <a:pos x="T0" y="T1"/>
                </a:cxn>
                <a:cxn ang="T7">
                  <a:pos x="T2" y="T3"/>
                </a:cxn>
                <a:cxn ang="T8">
                  <a:pos x="T4" y="T5"/>
                </a:cxn>
              </a:cxnLst>
              <a:rect l="T9" t="T10" r="T11" b="T12"/>
              <a:pathLst>
                <a:path w="1" h="78">
                  <a:moveTo>
                    <a:pt x="0" y="0"/>
                  </a:moveTo>
                  <a:lnTo>
                    <a:pt x="0" y="7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1" name="Line 1651"/>
            <p:cNvSpPr>
              <a:spLocks noChangeShapeType="1"/>
            </p:cNvSpPr>
            <p:nvPr/>
          </p:nvSpPr>
          <p:spPr bwMode="auto">
            <a:xfrm>
              <a:off x="2096" y="3107"/>
              <a:ext cx="1" cy="7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2" name="Freeform 1652"/>
            <p:cNvSpPr>
              <a:spLocks/>
            </p:cNvSpPr>
            <p:nvPr/>
          </p:nvSpPr>
          <p:spPr bwMode="auto">
            <a:xfrm>
              <a:off x="4256" y="3203"/>
              <a:ext cx="1" cy="48"/>
            </a:xfrm>
            <a:custGeom>
              <a:avLst/>
              <a:gdLst>
                <a:gd name="T0" fmla="*/ 0 w 1"/>
                <a:gd name="T1" fmla="*/ 0 h 48"/>
                <a:gd name="T2" fmla="*/ 0 w 1"/>
                <a:gd name="T3" fmla="*/ 48 h 48"/>
                <a:gd name="T4" fmla="*/ 0 w 1"/>
                <a:gd name="T5" fmla="*/ 0 h 48"/>
                <a:gd name="T6" fmla="*/ 0 60000 65536"/>
                <a:gd name="T7" fmla="*/ 0 60000 65536"/>
                <a:gd name="T8" fmla="*/ 0 60000 65536"/>
                <a:gd name="T9" fmla="*/ 0 w 1"/>
                <a:gd name="T10" fmla="*/ 0 h 48"/>
                <a:gd name="T11" fmla="*/ 1 w 1"/>
                <a:gd name="T12" fmla="*/ 48 h 48"/>
              </a:gdLst>
              <a:ahLst/>
              <a:cxnLst>
                <a:cxn ang="T6">
                  <a:pos x="T0" y="T1"/>
                </a:cxn>
                <a:cxn ang="T7">
                  <a:pos x="T2" y="T3"/>
                </a:cxn>
                <a:cxn ang="T8">
                  <a:pos x="T4" y="T5"/>
                </a:cxn>
              </a:cxnLst>
              <a:rect l="T9" t="T10" r="T11" b="T12"/>
              <a:pathLst>
                <a:path w="1" h="48">
                  <a:moveTo>
                    <a:pt x="0" y="0"/>
                  </a:move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3" name="Line 1653"/>
            <p:cNvSpPr>
              <a:spLocks noChangeShapeType="1"/>
            </p:cNvSpPr>
            <p:nvPr/>
          </p:nvSpPr>
          <p:spPr bwMode="auto">
            <a:xfrm>
              <a:off x="4256" y="3203"/>
              <a:ext cx="1" cy="4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74" name="Rectangle 1654"/>
            <p:cNvSpPr>
              <a:spLocks noChangeArrowheads="1"/>
            </p:cNvSpPr>
            <p:nvPr/>
          </p:nvSpPr>
          <p:spPr bwMode="auto">
            <a:xfrm>
              <a:off x="2606" y="2513"/>
              <a:ext cx="249"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Provirus</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75" name="Rectangle 1655"/>
            <p:cNvSpPr>
              <a:spLocks noChangeArrowheads="1"/>
            </p:cNvSpPr>
            <p:nvPr/>
          </p:nvSpPr>
          <p:spPr bwMode="auto">
            <a:xfrm>
              <a:off x="2606" y="2579"/>
              <a:ext cx="243"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(circular</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476" name="Rectangle 1656"/>
            <p:cNvSpPr>
              <a:spLocks noChangeArrowheads="1"/>
            </p:cNvSpPr>
            <p:nvPr/>
          </p:nvSpPr>
          <p:spPr bwMode="auto">
            <a:xfrm>
              <a:off x="2606" y="2645"/>
              <a:ext cx="288"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structure)</a:t>
              </a:r>
              <a:endParaRPr kumimoji="0" lang="en-US" altLang="fr-FR"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2" name="Group 1657"/>
          <p:cNvGrpSpPr>
            <a:grpSpLocks/>
          </p:cNvGrpSpPr>
          <p:nvPr/>
        </p:nvGrpSpPr>
        <p:grpSpPr bwMode="auto">
          <a:xfrm>
            <a:off x="0" y="1981200"/>
            <a:ext cx="3429000" cy="1447800"/>
            <a:chOff x="192" y="1152"/>
            <a:chExt cx="1872" cy="912"/>
          </a:xfrm>
        </p:grpSpPr>
        <p:sp>
          <p:nvSpPr>
            <p:cNvPr id="17424" name="Oval 1658"/>
            <p:cNvSpPr>
              <a:spLocks noChangeArrowheads="1"/>
            </p:cNvSpPr>
            <p:nvPr/>
          </p:nvSpPr>
          <p:spPr bwMode="auto">
            <a:xfrm>
              <a:off x="192" y="1152"/>
              <a:ext cx="864" cy="720"/>
            </a:xfrm>
            <a:prstGeom prst="ellipse">
              <a:avLst/>
            </a:prstGeom>
            <a:solidFill>
              <a:schemeClr val="accent1"/>
            </a:solidFill>
            <a:ln w="9525">
              <a:solidFill>
                <a:schemeClr val="accent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25" name="Freeform 1659"/>
            <p:cNvSpPr>
              <a:spLocks/>
            </p:cNvSpPr>
            <p:nvPr/>
          </p:nvSpPr>
          <p:spPr bwMode="auto">
            <a:xfrm rot="-233680">
              <a:off x="960" y="1536"/>
              <a:ext cx="1104" cy="528"/>
            </a:xfrm>
            <a:custGeom>
              <a:avLst/>
              <a:gdLst>
                <a:gd name="T0" fmla="*/ 50 w 1056"/>
                <a:gd name="T1" fmla="*/ 0 h 480"/>
                <a:gd name="T2" fmla="*/ 1104 w 1056"/>
                <a:gd name="T3" fmla="*/ 528 h 480"/>
                <a:gd name="T4" fmla="*/ 0 w 1056"/>
                <a:gd name="T5" fmla="*/ 106 h 480"/>
                <a:gd name="T6" fmla="*/ 50 w 1056"/>
                <a:gd name="T7" fmla="*/ 0 h 480"/>
                <a:gd name="T8" fmla="*/ 0 60000 65536"/>
                <a:gd name="T9" fmla="*/ 0 60000 65536"/>
                <a:gd name="T10" fmla="*/ 0 60000 65536"/>
                <a:gd name="T11" fmla="*/ 0 60000 65536"/>
                <a:gd name="T12" fmla="*/ 0 w 1056"/>
                <a:gd name="T13" fmla="*/ 0 h 480"/>
                <a:gd name="T14" fmla="*/ 1056 w 1056"/>
                <a:gd name="T15" fmla="*/ 480 h 480"/>
              </a:gdLst>
              <a:ahLst/>
              <a:cxnLst>
                <a:cxn ang="T8">
                  <a:pos x="T0" y="T1"/>
                </a:cxn>
                <a:cxn ang="T9">
                  <a:pos x="T2" y="T3"/>
                </a:cxn>
                <a:cxn ang="T10">
                  <a:pos x="T4" y="T5"/>
                </a:cxn>
                <a:cxn ang="T11">
                  <a:pos x="T6" y="T7"/>
                </a:cxn>
              </a:cxnLst>
              <a:rect l="T12" t="T13" r="T14" b="T15"/>
              <a:pathLst>
                <a:path w="1056" h="480">
                  <a:moveTo>
                    <a:pt x="48" y="0"/>
                  </a:moveTo>
                  <a:lnTo>
                    <a:pt x="1056" y="480"/>
                  </a:lnTo>
                  <a:lnTo>
                    <a:pt x="0" y="96"/>
                  </a:lnTo>
                  <a:lnTo>
                    <a:pt x="48" y="0"/>
                  </a:lnTo>
                  <a:close/>
                </a:path>
              </a:pathLst>
            </a:custGeom>
            <a:solidFill>
              <a:schemeClr val="accent1"/>
            </a:solidFill>
            <a:ln w="9525">
              <a:solidFill>
                <a:schemeClr val="accent1"/>
              </a:solidFill>
              <a:round/>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3" name="Group 1660"/>
          <p:cNvGrpSpPr>
            <a:grpSpLocks/>
          </p:cNvGrpSpPr>
          <p:nvPr/>
        </p:nvGrpSpPr>
        <p:grpSpPr bwMode="auto">
          <a:xfrm rot="446227">
            <a:off x="5268913" y="2209800"/>
            <a:ext cx="3875087" cy="1765300"/>
            <a:chOff x="3888" y="1824"/>
            <a:chExt cx="1680" cy="864"/>
          </a:xfrm>
        </p:grpSpPr>
        <p:sp>
          <p:nvSpPr>
            <p:cNvPr id="17422" name="Oval 1661"/>
            <p:cNvSpPr>
              <a:spLocks noChangeArrowheads="1"/>
            </p:cNvSpPr>
            <p:nvPr/>
          </p:nvSpPr>
          <p:spPr bwMode="auto">
            <a:xfrm>
              <a:off x="4848" y="2064"/>
              <a:ext cx="720" cy="624"/>
            </a:xfrm>
            <a:prstGeom prst="ellipse">
              <a:avLst/>
            </a:prstGeom>
            <a:solidFill>
              <a:schemeClr val="accent1"/>
            </a:solidFill>
            <a:ln w="9525">
              <a:solidFill>
                <a:schemeClr val="accent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23" name="Freeform 1662"/>
            <p:cNvSpPr>
              <a:spLocks/>
            </p:cNvSpPr>
            <p:nvPr/>
          </p:nvSpPr>
          <p:spPr bwMode="auto">
            <a:xfrm>
              <a:off x="3888" y="1824"/>
              <a:ext cx="1008" cy="576"/>
            </a:xfrm>
            <a:custGeom>
              <a:avLst/>
              <a:gdLst>
                <a:gd name="T0" fmla="*/ 1008 w 912"/>
                <a:gd name="T1" fmla="*/ 471 h 528"/>
                <a:gd name="T2" fmla="*/ 0 w 912"/>
                <a:gd name="T3" fmla="*/ 0 h 528"/>
                <a:gd name="T4" fmla="*/ 1008 w 912"/>
                <a:gd name="T5" fmla="*/ 576 h 528"/>
                <a:gd name="T6" fmla="*/ 1008 w 912"/>
                <a:gd name="T7" fmla="*/ 471 h 528"/>
                <a:gd name="T8" fmla="*/ 0 60000 65536"/>
                <a:gd name="T9" fmla="*/ 0 60000 65536"/>
                <a:gd name="T10" fmla="*/ 0 60000 65536"/>
                <a:gd name="T11" fmla="*/ 0 60000 65536"/>
                <a:gd name="T12" fmla="*/ 0 w 912"/>
                <a:gd name="T13" fmla="*/ 0 h 528"/>
                <a:gd name="T14" fmla="*/ 912 w 912"/>
                <a:gd name="T15" fmla="*/ 528 h 528"/>
              </a:gdLst>
              <a:ahLst/>
              <a:cxnLst>
                <a:cxn ang="T8">
                  <a:pos x="T0" y="T1"/>
                </a:cxn>
                <a:cxn ang="T9">
                  <a:pos x="T2" y="T3"/>
                </a:cxn>
                <a:cxn ang="T10">
                  <a:pos x="T4" y="T5"/>
                </a:cxn>
                <a:cxn ang="T11">
                  <a:pos x="T6" y="T7"/>
                </a:cxn>
              </a:cxnLst>
              <a:rect l="T12" t="T13" r="T14" b="T15"/>
              <a:pathLst>
                <a:path w="912" h="528">
                  <a:moveTo>
                    <a:pt x="912" y="432"/>
                  </a:moveTo>
                  <a:lnTo>
                    <a:pt x="0" y="0"/>
                  </a:lnTo>
                  <a:lnTo>
                    <a:pt x="912" y="528"/>
                  </a:lnTo>
                  <a:lnTo>
                    <a:pt x="912" y="432"/>
                  </a:lnTo>
                  <a:close/>
                </a:path>
              </a:pathLst>
            </a:custGeom>
            <a:solidFill>
              <a:schemeClr val="accent1"/>
            </a:solidFill>
            <a:ln w="9525">
              <a:solidFill>
                <a:schemeClr val="accent1"/>
              </a:solidFill>
              <a:round/>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664" name="Text Box 1663"/>
          <p:cNvSpPr txBox="1">
            <a:spLocks noChangeArrowheads="1"/>
          </p:cNvSpPr>
          <p:nvPr/>
        </p:nvSpPr>
        <p:spPr bwMode="auto">
          <a:xfrm>
            <a:off x="7772400" y="3200400"/>
            <a:ext cx="1371600" cy="581025"/>
          </a:xfrm>
          <a:prstGeom prst="rect">
            <a:avLst/>
          </a:prstGeom>
          <a:noFill/>
          <a:ln w="9525">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Verdana" pitchFamily="34" charset="0"/>
                <a:ea typeface="+mn-ea"/>
                <a:cs typeface="Arial" charset="0"/>
              </a:rPr>
              <a:t>PIs work here</a:t>
            </a:r>
          </a:p>
        </p:txBody>
      </p:sp>
      <p:sp>
        <p:nvSpPr>
          <p:cNvPr id="17416" name="Text Box 1664"/>
          <p:cNvSpPr txBox="1">
            <a:spLocks noChangeArrowheads="1"/>
          </p:cNvSpPr>
          <p:nvPr/>
        </p:nvSpPr>
        <p:spPr bwMode="auto">
          <a:xfrm>
            <a:off x="533400" y="25146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Verdana" panose="020B0604030504040204" pitchFamily="34" charset="0"/>
              <a:ea typeface="+mn-ea"/>
              <a:cs typeface="Arial" panose="020B0604020202020204" pitchFamily="34" charset="0"/>
            </a:endParaRPr>
          </a:p>
        </p:txBody>
      </p:sp>
      <p:sp>
        <p:nvSpPr>
          <p:cNvPr id="1666" name="Text Box 1665"/>
          <p:cNvSpPr txBox="1">
            <a:spLocks noChangeArrowheads="1"/>
          </p:cNvSpPr>
          <p:nvPr/>
        </p:nvSpPr>
        <p:spPr bwMode="auto">
          <a:xfrm>
            <a:off x="152400" y="2209800"/>
            <a:ext cx="1295400" cy="738188"/>
          </a:xfrm>
          <a:prstGeom prst="rect">
            <a:avLst/>
          </a:prstGeom>
          <a:noFill/>
          <a:ln w="9525">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Verdana" pitchFamily="34" charset="0"/>
                <a:ea typeface="+mn-ea"/>
                <a:cs typeface="Arial" charset="0"/>
              </a:rPr>
              <a:t>NNRTIs &amp; NRTI work here</a:t>
            </a:r>
          </a:p>
        </p:txBody>
      </p:sp>
      <p:grpSp>
        <p:nvGrpSpPr>
          <p:cNvPr id="14" name="Group 1666"/>
          <p:cNvGrpSpPr>
            <a:grpSpLocks/>
          </p:cNvGrpSpPr>
          <p:nvPr/>
        </p:nvGrpSpPr>
        <p:grpSpPr bwMode="auto">
          <a:xfrm>
            <a:off x="0" y="3352800"/>
            <a:ext cx="3352800" cy="1219200"/>
            <a:chOff x="192" y="1152"/>
            <a:chExt cx="1872" cy="912"/>
          </a:xfrm>
        </p:grpSpPr>
        <p:sp>
          <p:nvSpPr>
            <p:cNvPr id="17420" name="Oval 1667"/>
            <p:cNvSpPr>
              <a:spLocks noChangeArrowheads="1"/>
            </p:cNvSpPr>
            <p:nvPr/>
          </p:nvSpPr>
          <p:spPr bwMode="auto">
            <a:xfrm>
              <a:off x="192" y="1152"/>
              <a:ext cx="864" cy="720"/>
            </a:xfrm>
            <a:prstGeom prst="ellipse">
              <a:avLst/>
            </a:prstGeom>
            <a:solidFill>
              <a:schemeClr val="accent1"/>
            </a:solidFill>
            <a:ln w="9525">
              <a:solidFill>
                <a:schemeClr val="accent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421" name="Freeform 1668"/>
            <p:cNvSpPr>
              <a:spLocks/>
            </p:cNvSpPr>
            <p:nvPr/>
          </p:nvSpPr>
          <p:spPr bwMode="auto">
            <a:xfrm rot="-233680">
              <a:off x="960" y="1536"/>
              <a:ext cx="1104" cy="528"/>
            </a:xfrm>
            <a:custGeom>
              <a:avLst/>
              <a:gdLst>
                <a:gd name="T0" fmla="*/ 50 w 1056"/>
                <a:gd name="T1" fmla="*/ 0 h 480"/>
                <a:gd name="T2" fmla="*/ 1104 w 1056"/>
                <a:gd name="T3" fmla="*/ 528 h 480"/>
                <a:gd name="T4" fmla="*/ 0 w 1056"/>
                <a:gd name="T5" fmla="*/ 106 h 480"/>
                <a:gd name="T6" fmla="*/ 50 w 1056"/>
                <a:gd name="T7" fmla="*/ 0 h 480"/>
                <a:gd name="T8" fmla="*/ 0 60000 65536"/>
                <a:gd name="T9" fmla="*/ 0 60000 65536"/>
                <a:gd name="T10" fmla="*/ 0 60000 65536"/>
                <a:gd name="T11" fmla="*/ 0 60000 65536"/>
                <a:gd name="T12" fmla="*/ 0 w 1056"/>
                <a:gd name="T13" fmla="*/ 0 h 480"/>
                <a:gd name="T14" fmla="*/ 1056 w 1056"/>
                <a:gd name="T15" fmla="*/ 480 h 480"/>
              </a:gdLst>
              <a:ahLst/>
              <a:cxnLst>
                <a:cxn ang="T8">
                  <a:pos x="T0" y="T1"/>
                </a:cxn>
                <a:cxn ang="T9">
                  <a:pos x="T2" y="T3"/>
                </a:cxn>
                <a:cxn ang="T10">
                  <a:pos x="T4" y="T5"/>
                </a:cxn>
                <a:cxn ang="T11">
                  <a:pos x="T6" y="T7"/>
                </a:cxn>
              </a:cxnLst>
              <a:rect l="T12" t="T13" r="T14" b="T15"/>
              <a:pathLst>
                <a:path w="1056" h="480">
                  <a:moveTo>
                    <a:pt x="48" y="0"/>
                  </a:moveTo>
                  <a:lnTo>
                    <a:pt x="1056" y="480"/>
                  </a:lnTo>
                  <a:lnTo>
                    <a:pt x="0" y="96"/>
                  </a:lnTo>
                  <a:lnTo>
                    <a:pt x="48" y="0"/>
                  </a:lnTo>
                  <a:close/>
                </a:path>
              </a:pathLst>
            </a:custGeom>
            <a:solidFill>
              <a:schemeClr val="accent1"/>
            </a:solidFill>
            <a:ln w="9525">
              <a:solidFill>
                <a:schemeClr val="accent1"/>
              </a:solidFill>
              <a:round/>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670" name="Text Box 1669"/>
          <p:cNvSpPr txBox="1">
            <a:spLocks noChangeArrowheads="1"/>
          </p:cNvSpPr>
          <p:nvPr/>
        </p:nvSpPr>
        <p:spPr bwMode="auto">
          <a:xfrm>
            <a:off x="0" y="3429000"/>
            <a:ext cx="1447800" cy="738188"/>
          </a:xfrm>
          <a:prstGeom prst="rect">
            <a:avLst/>
          </a:prstGeom>
          <a:noFill/>
          <a:ln w="9525">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Verdana" pitchFamily="34" charset="0"/>
                <a:ea typeface="+mn-ea"/>
                <a:cs typeface="Arial" charset="0"/>
              </a:rPr>
              <a:t>Fusion inhibitors work here</a:t>
            </a:r>
          </a:p>
        </p:txBody>
      </p:sp>
    </p:spTree>
    <p:extLst>
      <p:ext uri="{BB962C8B-B14F-4D97-AF65-F5344CB8AC3E}">
        <p14:creationId xmlns:p14="http://schemas.microsoft.com/office/powerpoint/2010/main" val="2613863843"/>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70"/>
                                        </p:tgtEl>
                                        <p:attrNameLst>
                                          <p:attrName>style.visibility</p:attrName>
                                        </p:attrNameLst>
                                      </p:cBhvr>
                                      <p:to>
                                        <p:strVal val="visible"/>
                                      </p:to>
                                    </p:set>
                                    <p:anim calcmode="lin" valueType="num">
                                      <p:cBhvr additive="base">
                                        <p:cTn id="7" dur="500" fill="hold"/>
                                        <p:tgtEl>
                                          <p:spTgt spid="1670"/>
                                        </p:tgtEl>
                                        <p:attrNameLst>
                                          <p:attrName>ppt_x</p:attrName>
                                        </p:attrNameLst>
                                      </p:cBhvr>
                                      <p:tavLst>
                                        <p:tav tm="0">
                                          <p:val>
                                            <p:strVal val="#ppt_x"/>
                                          </p:val>
                                        </p:tav>
                                        <p:tav tm="100000">
                                          <p:val>
                                            <p:strVal val="#ppt_x"/>
                                          </p:val>
                                        </p:tav>
                                      </p:tavLst>
                                    </p:anim>
                                    <p:anim calcmode="lin" valueType="num">
                                      <p:cBhvr additive="base">
                                        <p:cTn id="8" dur="500" fill="hold"/>
                                        <p:tgtEl>
                                          <p:spTgt spid="16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66"/>
                                        </p:tgtEl>
                                        <p:attrNameLst>
                                          <p:attrName>style.visibility</p:attrName>
                                        </p:attrNameLst>
                                      </p:cBhvr>
                                      <p:to>
                                        <p:strVal val="visible"/>
                                      </p:to>
                                    </p:set>
                                    <p:anim calcmode="lin" valueType="num">
                                      <p:cBhvr additive="base">
                                        <p:cTn id="21" dur="500" fill="hold"/>
                                        <p:tgtEl>
                                          <p:spTgt spid="1666"/>
                                        </p:tgtEl>
                                        <p:attrNameLst>
                                          <p:attrName>ppt_x</p:attrName>
                                        </p:attrNameLst>
                                      </p:cBhvr>
                                      <p:tavLst>
                                        <p:tav tm="0">
                                          <p:val>
                                            <p:strVal val="#ppt_x"/>
                                          </p:val>
                                        </p:tav>
                                        <p:tav tm="100000">
                                          <p:val>
                                            <p:strVal val="#ppt_x"/>
                                          </p:val>
                                        </p:tav>
                                      </p:tavLst>
                                    </p:anim>
                                    <p:anim calcmode="lin" valueType="num">
                                      <p:cBhvr additive="base">
                                        <p:cTn id="22" dur="500" fill="hold"/>
                                        <p:tgtEl>
                                          <p:spTgt spid="1666"/>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64"/>
                                        </p:tgtEl>
                                        <p:attrNameLst>
                                          <p:attrName>style.visibility</p:attrName>
                                        </p:attrNameLst>
                                      </p:cBhvr>
                                      <p:to>
                                        <p:strVal val="visible"/>
                                      </p:to>
                                    </p:set>
                                    <p:anim calcmode="lin" valueType="num">
                                      <p:cBhvr additive="base">
                                        <p:cTn id="27" dur="500" fill="hold"/>
                                        <p:tgtEl>
                                          <p:spTgt spid="1664"/>
                                        </p:tgtEl>
                                        <p:attrNameLst>
                                          <p:attrName>ppt_x</p:attrName>
                                        </p:attrNameLst>
                                      </p:cBhvr>
                                      <p:tavLst>
                                        <p:tav tm="0">
                                          <p:val>
                                            <p:strVal val="#ppt_x"/>
                                          </p:val>
                                        </p:tav>
                                        <p:tav tm="100000">
                                          <p:val>
                                            <p:strVal val="#ppt_x"/>
                                          </p:val>
                                        </p:tav>
                                      </p:tavLst>
                                    </p:anim>
                                    <p:anim calcmode="lin" valueType="num">
                                      <p:cBhvr additive="base">
                                        <p:cTn id="28" dur="500" fill="hold"/>
                                        <p:tgtEl>
                                          <p:spTgt spid="166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4" grpId="0"/>
      <p:bldP spid="1666" grpId="0"/>
      <p:bldP spid="16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90800"/>
            <a:ext cx="9296400" cy="1323439"/>
          </a:xfrm>
          <a:prstGeom prst="rect">
            <a:avLst/>
          </a:prstGeom>
        </p:spPr>
        <p:txBody>
          <a:bodyPr wrap="square">
            <a:spAutoFit/>
          </a:bodyPr>
          <a:lstStyle/>
          <a:p>
            <a:r>
              <a:rPr lang="en-US" sz="4000" dirty="0">
                <a:solidFill>
                  <a:srgbClr val="FF0000"/>
                </a:solidFill>
              </a:rPr>
              <a:t>Nucleoside and Nucleotide Reverse     	Transcriptase inhibitors (NRTIs)</a:t>
            </a:r>
            <a:endParaRPr lang="fr-FR" sz="4000" dirty="0">
              <a:solidFill>
                <a:srgbClr val="FF0000"/>
              </a:solidFill>
            </a:endParaRPr>
          </a:p>
        </p:txBody>
      </p:sp>
    </p:spTree>
    <p:extLst>
      <p:ext uri="{BB962C8B-B14F-4D97-AF65-F5344CB8AC3E}">
        <p14:creationId xmlns:p14="http://schemas.microsoft.com/office/powerpoint/2010/main" val="188184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fr-FR" sz="3600"/>
              <a:t>Mode of action: NRT &amp; NNRTIs</a:t>
            </a:r>
          </a:p>
        </p:txBody>
      </p:sp>
      <p:sp>
        <p:nvSpPr>
          <p:cNvPr id="323587" name="Rectangle 3"/>
          <p:cNvSpPr>
            <a:spLocks noGrp="1" noChangeArrowheads="1"/>
          </p:cNvSpPr>
          <p:nvPr>
            <p:ph type="body" sz="half" idx="1"/>
          </p:nvPr>
        </p:nvSpPr>
        <p:spPr/>
        <p:txBody>
          <a:bodyPr/>
          <a:lstStyle/>
          <a:p>
            <a:pPr>
              <a:lnSpc>
                <a:spcPct val="90000"/>
              </a:lnSpc>
              <a:buFont typeface="Wingdings" panose="05000000000000000000" pitchFamily="2" charset="2"/>
              <a:buNone/>
            </a:pPr>
            <a:r>
              <a:rPr lang="en-US" altLang="fr-FR" sz="2400"/>
              <a:t>		</a:t>
            </a:r>
            <a:r>
              <a:rPr lang="en-US" altLang="fr-FR" sz="2400" b="1"/>
              <a:t>HIV RNA</a:t>
            </a:r>
          </a:p>
          <a:p>
            <a:pPr>
              <a:lnSpc>
                <a:spcPct val="90000"/>
              </a:lnSpc>
              <a:buFont typeface="Wingdings" panose="05000000000000000000" pitchFamily="2" charset="2"/>
              <a:buNone/>
            </a:pPr>
            <a:r>
              <a:rPr lang="en-US" altLang="fr-FR" sz="2400" b="1"/>
              <a:t>		      </a:t>
            </a:r>
          </a:p>
          <a:p>
            <a:pPr>
              <a:lnSpc>
                <a:spcPct val="90000"/>
              </a:lnSpc>
              <a:buFont typeface="Wingdings" panose="05000000000000000000" pitchFamily="2" charset="2"/>
              <a:buNone/>
            </a:pPr>
            <a:r>
              <a:rPr lang="en-US" altLang="fr-FR" sz="2400" b="1"/>
              <a:t>						</a:t>
            </a:r>
            <a:r>
              <a:rPr lang="en-US" altLang="fr-FR" sz="1600" b="1" i="1"/>
              <a:t>Reverse 			transcriptase 		Inhibitors</a:t>
            </a:r>
          </a:p>
          <a:p>
            <a:pPr>
              <a:lnSpc>
                <a:spcPct val="90000"/>
              </a:lnSpc>
              <a:buFont typeface="Wingdings" panose="05000000000000000000" pitchFamily="2" charset="2"/>
              <a:buNone/>
            </a:pPr>
            <a:endParaRPr lang="en-US" altLang="fr-FR" sz="1600" b="1"/>
          </a:p>
          <a:p>
            <a:pPr>
              <a:lnSpc>
                <a:spcPct val="90000"/>
              </a:lnSpc>
              <a:buFont typeface="Wingdings" panose="05000000000000000000" pitchFamily="2" charset="2"/>
              <a:buNone/>
            </a:pPr>
            <a:endParaRPr lang="en-US" altLang="fr-FR" sz="1600" b="1"/>
          </a:p>
          <a:p>
            <a:pPr>
              <a:lnSpc>
                <a:spcPct val="90000"/>
              </a:lnSpc>
              <a:buFont typeface="Wingdings" panose="05000000000000000000" pitchFamily="2" charset="2"/>
              <a:buNone/>
            </a:pPr>
            <a:endParaRPr lang="en-US" altLang="fr-FR" sz="2400" b="1"/>
          </a:p>
          <a:p>
            <a:pPr>
              <a:lnSpc>
                <a:spcPct val="90000"/>
              </a:lnSpc>
              <a:buFont typeface="Wingdings" panose="05000000000000000000" pitchFamily="2" charset="2"/>
              <a:buNone/>
            </a:pPr>
            <a:r>
              <a:rPr lang="en-US" altLang="fr-FR" sz="2400" b="1"/>
              <a:t>	PROVIRAL DNA</a:t>
            </a:r>
          </a:p>
          <a:p>
            <a:pPr>
              <a:lnSpc>
                <a:spcPct val="90000"/>
              </a:lnSpc>
              <a:buFont typeface="Wingdings" panose="05000000000000000000" pitchFamily="2" charset="2"/>
              <a:buNone/>
            </a:pPr>
            <a:r>
              <a:rPr lang="en-US" altLang="fr-FR" sz="1800" b="1"/>
              <a:t>	(incorporated into host cell chromosome)</a:t>
            </a:r>
          </a:p>
          <a:p>
            <a:pPr>
              <a:lnSpc>
                <a:spcPct val="90000"/>
              </a:lnSpc>
              <a:buFont typeface="Wingdings" panose="05000000000000000000" pitchFamily="2" charset="2"/>
              <a:buNone/>
            </a:pPr>
            <a:r>
              <a:rPr lang="en-US" altLang="fr-FR" sz="2400"/>
              <a:t>			</a:t>
            </a:r>
          </a:p>
        </p:txBody>
      </p:sp>
      <p:sp>
        <p:nvSpPr>
          <p:cNvPr id="323596" name="Rectangle 12"/>
          <p:cNvSpPr>
            <a:spLocks noGrp="1" noChangeArrowheads="1"/>
          </p:cNvSpPr>
          <p:nvPr>
            <p:ph type="body" sz="half" idx="2"/>
          </p:nvPr>
        </p:nvSpPr>
        <p:spPr/>
        <p:txBody>
          <a:bodyPr/>
          <a:lstStyle/>
          <a:p>
            <a:pPr>
              <a:lnSpc>
                <a:spcPct val="90000"/>
              </a:lnSpc>
            </a:pPr>
            <a:r>
              <a:rPr lang="en-US" altLang="fr-FR" sz="1600" b="1"/>
              <a:t>NsRTI &amp; NtRTI</a:t>
            </a:r>
          </a:p>
          <a:p>
            <a:pPr lvl="1">
              <a:lnSpc>
                <a:spcPct val="90000"/>
              </a:lnSpc>
            </a:pPr>
            <a:r>
              <a:rPr lang="en-US" altLang="fr-FR" sz="1600" b="1"/>
              <a:t>Contain “false” nucleotides/ (sides) used by RT</a:t>
            </a:r>
          </a:p>
          <a:p>
            <a:pPr lvl="1">
              <a:lnSpc>
                <a:spcPct val="90000"/>
              </a:lnSpc>
            </a:pPr>
            <a:r>
              <a:rPr lang="en-US" altLang="fr-FR" sz="1600" b="1"/>
              <a:t>Active against HIV-1 and HIV-2</a:t>
            </a:r>
          </a:p>
          <a:p>
            <a:pPr lvl="1">
              <a:lnSpc>
                <a:spcPct val="90000"/>
              </a:lnSpc>
            </a:pPr>
            <a:r>
              <a:rPr lang="en-US" altLang="fr-FR" sz="1600" b="1"/>
              <a:t>Resistance occurs due to mutations at </a:t>
            </a:r>
            <a:r>
              <a:rPr lang="en-US" altLang="fr-FR" sz="1600" b="1" i="1"/>
              <a:t>pol </a:t>
            </a:r>
            <a:r>
              <a:rPr lang="en-US" altLang="fr-FR" sz="1600" b="1"/>
              <a:t>gene</a:t>
            </a:r>
          </a:p>
          <a:p>
            <a:pPr lvl="1">
              <a:lnSpc>
                <a:spcPct val="90000"/>
              </a:lnSpc>
            </a:pPr>
            <a:endParaRPr lang="en-US" altLang="fr-FR" sz="1600" b="1"/>
          </a:p>
          <a:p>
            <a:pPr>
              <a:lnSpc>
                <a:spcPct val="90000"/>
              </a:lnSpc>
            </a:pPr>
            <a:r>
              <a:rPr lang="en-US" altLang="fr-FR" sz="1600" b="1"/>
              <a:t>NNRTIs</a:t>
            </a:r>
          </a:p>
          <a:p>
            <a:pPr lvl="1">
              <a:lnSpc>
                <a:spcPct val="90000"/>
              </a:lnSpc>
            </a:pPr>
            <a:r>
              <a:rPr lang="en-US" altLang="fr-FR" sz="1600" b="1"/>
              <a:t>Antagonist to RT</a:t>
            </a:r>
          </a:p>
          <a:p>
            <a:pPr lvl="1">
              <a:lnSpc>
                <a:spcPct val="90000"/>
              </a:lnSpc>
            </a:pPr>
            <a:r>
              <a:rPr lang="en-US" altLang="fr-FR" sz="1600" b="1"/>
              <a:t>Active against only HIV-1</a:t>
            </a:r>
          </a:p>
          <a:p>
            <a:pPr lvl="1">
              <a:lnSpc>
                <a:spcPct val="90000"/>
              </a:lnSpc>
            </a:pPr>
            <a:r>
              <a:rPr lang="en-US" altLang="fr-FR" sz="1600" b="1"/>
              <a:t>Resistance occurs much rapidly due to mutations in  </a:t>
            </a:r>
            <a:r>
              <a:rPr lang="en-US" altLang="fr-FR" sz="1600" b="1" i="1"/>
              <a:t>pol</a:t>
            </a:r>
            <a:r>
              <a:rPr lang="en-US" altLang="fr-FR" sz="1600" b="1"/>
              <a:t> gene</a:t>
            </a:r>
          </a:p>
        </p:txBody>
      </p:sp>
      <p:sp>
        <p:nvSpPr>
          <p:cNvPr id="323592" name="Line 8"/>
          <p:cNvSpPr>
            <a:spLocks noChangeShapeType="1"/>
          </p:cNvSpPr>
          <p:nvPr/>
        </p:nvSpPr>
        <p:spPr bwMode="auto">
          <a:xfrm>
            <a:off x="2514600" y="2438400"/>
            <a:ext cx="0" cy="2362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323593" name="Line 9"/>
          <p:cNvSpPr>
            <a:spLocks noChangeShapeType="1"/>
          </p:cNvSpPr>
          <p:nvPr/>
        </p:nvSpPr>
        <p:spPr bwMode="auto">
          <a:xfrm>
            <a:off x="2286000" y="2971800"/>
            <a:ext cx="457200" cy="533400"/>
          </a:xfrm>
          <a:prstGeom prst="line">
            <a:avLst/>
          </a:prstGeom>
          <a:noFill/>
          <a:ln w="76200">
            <a:solidFill>
              <a:srgbClr val="A5002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
        <p:nvSpPr>
          <p:cNvPr id="323595" name="Line 11"/>
          <p:cNvSpPr>
            <a:spLocks noChangeShapeType="1"/>
          </p:cNvSpPr>
          <p:nvPr/>
        </p:nvSpPr>
        <p:spPr bwMode="auto">
          <a:xfrm flipV="1">
            <a:off x="2209800" y="3048000"/>
            <a:ext cx="609600" cy="381000"/>
          </a:xfrm>
          <a:prstGeom prst="line">
            <a:avLst/>
          </a:prstGeom>
          <a:noFill/>
          <a:ln w="76200">
            <a:solidFill>
              <a:srgbClr val="A5002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Tahoma" panose="020B0604030504040204" pitchFamily="34" charset="0"/>
              <a:ea typeface="+mn-ea"/>
              <a:cs typeface="Arial" panose="020B0604020202020204" pitchFamily="34" charset="0"/>
            </a:endParaRPr>
          </a:p>
        </p:txBody>
      </p:sp>
    </p:spTree>
    <p:extLst>
      <p:ext uri="{BB962C8B-B14F-4D97-AF65-F5344CB8AC3E}">
        <p14:creationId xmlns:p14="http://schemas.microsoft.com/office/powerpoint/2010/main" val="2919298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33400" y="457200"/>
            <a:ext cx="8229600" cy="1139825"/>
          </a:xfrm>
        </p:spPr>
        <p:txBody>
          <a:bodyPr/>
          <a:lstStyle/>
          <a:p>
            <a:r>
              <a:rPr lang="en-US" altLang="fr-FR" sz="2400" b="1" dirty="0">
                <a:solidFill>
                  <a:schemeClr val="tx1"/>
                </a:solidFill>
              </a:rPr>
              <a:t>NRTIs  Mechanism of Action</a:t>
            </a:r>
          </a:p>
        </p:txBody>
      </p:sp>
      <p:sp>
        <p:nvSpPr>
          <p:cNvPr id="39939" name="Rectangle 3"/>
          <p:cNvSpPr>
            <a:spLocks noGrp="1" noChangeArrowheads="1"/>
          </p:cNvSpPr>
          <p:nvPr>
            <p:ph type="body" sz="half" idx="1"/>
          </p:nvPr>
        </p:nvSpPr>
        <p:spPr>
          <a:xfrm>
            <a:off x="76200" y="1295400"/>
            <a:ext cx="8915400" cy="5135562"/>
          </a:xfrm>
          <a:solidFill>
            <a:schemeClr val="bg1"/>
          </a:solidFill>
        </p:spPr>
        <p:txBody>
          <a:bodyPr>
            <a:normAutofit fontScale="85000" lnSpcReduction="10000"/>
          </a:bodyPr>
          <a:lstStyle/>
          <a:p>
            <a:pPr>
              <a:lnSpc>
                <a:spcPct val="90000"/>
              </a:lnSpc>
              <a:buClr>
                <a:schemeClr val="accent1"/>
              </a:buClr>
              <a:buFont typeface="Wingdings" panose="05000000000000000000" pitchFamily="2" charset="2"/>
              <a:buChar char="¥"/>
            </a:pPr>
            <a:endParaRPr lang="en-US" altLang="fr-FR" sz="2400" dirty="0"/>
          </a:p>
          <a:p>
            <a:pPr>
              <a:lnSpc>
                <a:spcPct val="90000"/>
              </a:lnSpc>
              <a:buClr>
                <a:schemeClr val="accent1"/>
              </a:buClr>
              <a:buFont typeface="Wingdings" panose="05000000000000000000" pitchFamily="2" charset="2"/>
              <a:buChar char="¥"/>
            </a:pPr>
            <a:r>
              <a:rPr lang="en-US" altLang="fr-FR" sz="2400" dirty="0"/>
              <a:t>Nucleoside analogs (like AZT below)</a:t>
            </a:r>
          </a:p>
          <a:p>
            <a:pPr lvl="1">
              <a:lnSpc>
                <a:spcPct val="90000"/>
              </a:lnSpc>
              <a:buFont typeface="Wingdings" panose="05000000000000000000" pitchFamily="2" charset="2"/>
              <a:buChar char="¥"/>
            </a:pPr>
            <a:r>
              <a:rPr lang="en-US" altLang="fr-FR" sz="2000" dirty="0"/>
              <a:t>Analog of thymidine, cytosine, adenine, or guanine </a:t>
            </a:r>
            <a:r>
              <a:rPr lang="en-US" dirty="0"/>
              <a:t>) but lack the 3’-hydroxy group.</a:t>
            </a:r>
            <a:endParaRPr lang="en-US" altLang="fr-FR" sz="2000" dirty="0"/>
          </a:p>
          <a:p>
            <a:pPr lvl="1">
              <a:lnSpc>
                <a:spcPct val="90000"/>
              </a:lnSpc>
              <a:buClr>
                <a:schemeClr val="accent1"/>
              </a:buClr>
              <a:buFont typeface="Wingdings" panose="05000000000000000000" pitchFamily="2" charset="2"/>
              <a:buChar char="¥"/>
            </a:pPr>
            <a:r>
              <a:rPr lang="en-US" altLang="fr-FR" sz="2000" dirty="0" err="1"/>
              <a:t>Triphosphorylated</a:t>
            </a:r>
            <a:r>
              <a:rPr lang="en-US" altLang="fr-FR" sz="2000" dirty="0"/>
              <a:t> inside lymphocytes to active compound</a:t>
            </a:r>
          </a:p>
          <a:p>
            <a:pPr lvl="1">
              <a:lnSpc>
                <a:spcPct val="90000"/>
              </a:lnSpc>
              <a:buClr>
                <a:schemeClr val="accent1"/>
              </a:buClr>
              <a:buFont typeface="Wingdings" panose="05000000000000000000" pitchFamily="2" charset="2"/>
              <a:buChar char="¥"/>
            </a:pPr>
            <a:r>
              <a:rPr lang="en-US" altLang="fr-FR" sz="2000" dirty="0"/>
              <a:t>Incorporate into the growing HIV viral DNA strand by reverse transcriptase</a:t>
            </a:r>
          </a:p>
          <a:p>
            <a:pPr lvl="1">
              <a:lnSpc>
                <a:spcPct val="90000"/>
              </a:lnSpc>
              <a:buClr>
                <a:schemeClr val="accent1"/>
              </a:buClr>
              <a:buFont typeface="Wingdings" panose="05000000000000000000" pitchFamily="2" charset="2"/>
              <a:buChar char="¥"/>
            </a:pPr>
            <a:endParaRPr lang="en-US" altLang="fr-FR" sz="900" dirty="0"/>
          </a:p>
          <a:p>
            <a:pPr>
              <a:lnSpc>
                <a:spcPct val="90000"/>
              </a:lnSpc>
              <a:buClr>
                <a:schemeClr val="accent1"/>
              </a:buClr>
              <a:buFont typeface="Wingdings" panose="05000000000000000000" pitchFamily="2" charset="2"/>
              <a:buChar char="¥"/>
            </a:pPr>
            <a:r>
              <a:rPr lang="en-US" altLang="fr-FR" sz="2400" dirty="0"/>
              <a:t>Nucleotide analog</a:t>
            </a:r>
          </a:p>
          <a:p>
            <a:pPr lvl="1">
              <a:lnSpc>
                <a:spcPct val="90000"/>
              </a:lnSpc>
              <a:buClr>
                <a:schemeClr val="accent1"/>
              </a:buClr>
              <a:buFont typeface="Wingdings" panose="05000000000000000000" pitchFamily="2" charset="2"/>
              <a:buChar char="¥"/>
            </a:pPr>
            <a:r>
              <a:rPr lang="en-US" altLang="fr-FR" sz="2000" dirty="0"/>
              <a:t>Currently only </a:t>
            </a:r>
            <a:r>
              <a:rPr lang="en-US" altLang="fr-FR" sz="2000" b="1" dirty="0" err="1"/>
              <a:t>tenofovir</a:t>
            </a:r>
            <a:r>
              <a:rPr lang="en-US" altLang="fr-FR" sz="2000" b="1" dirty="0"/>
              <a:t> (TDF)</a:t>
            </a:r>
          </a:p>
          <a:p>
            <a:pPr lvl="1">
              <a:lnSpc>
                <a:spcPct val="90000"/>
              </a:lnSpc>
              <a:buClr>
                <a:schemeClr val="accent1"/>
              </a:buClr>
              <a:buFont typeface="Wingdings" panose="05000000000000000000" pitchFamily="2" charset="2"/>
              <a:buChar char="¥"/>
            </a:pPr>
            <a:r>
              <a:rPr lang="en-US" altLang="fr-FR" sz="2000" dirty="0"/>
              <a:t>Does </a:t>
            </a:r>
            <a:r>
              <a:rPr lang="en-US" altLang="fr-FR" sz="2000" u="sng" dirty="0"/>
              <a:t>NOT</a:t>
            </a:r>
            <a:r>
              <a:rPr lang="en-US" altLang="fr-FR" sz="2000" dirty="0"/>
              <a:t> need to be tri-phosphorylated only di-phosphorylated to active compound</a:t>
            </a:r>
          </a:p>
          <a:p>
            <a:pPr>
              <a:lnSpc>
                <a:spcPct val="90000"/>
              </a:lnSpc>
              <a:buClr>
                <a:schemeClr val="accent1"/>
              </a:buClr>
              <a:buFont typeface="Wingdings" panose="05000000000000000000" pitchFamily="2" charset="2"/>
              <a:buChar char="¥"/>
            </a:pPr>
            <a:endParaRPr lang="en-US" altLang="fr-FR" sz="1000" dirty="0"/>
          </a:p>
          <a:p>
            <a:pPr>
              <a:lnSpc>
                <a:spcPct val="90000"/>
              </a:lnSpc>
              <a:buClr>
                <a:schemeClr val="accent1"/>
              </a:buClr>
              <a:buFont typeface="Wingdings" panose="05000000000000000000" pitchFamily="2" charset="2"/>
              <a:buChar char="¥"/>
            </a:pPr>
            <a:r>
              <a:rPr lang="en-US" altLang="fr-FR" sz="2400" b="1" dirty="0">
                <a:solidFill>
                  <a:srgbClr val="0070C0"/>
                </a:solidFill>
              </a:rPr>
              <a:t>After incorporation of </a:t>
            </a:r>
          </a:p>
          <a:p>
            <a:pPr>
              <a:lnSpc>
                <a:spcPct val="90000"/>
              </a:lnSpc>
              <a:buClr>
                <a:schemeClr val="accent1"/>
              </a:buClr>
              <a:buFont typeface="Wingdings" panose="05000000000000000000" pitchFamily="2" charset="2"/>
              <a:buNone/>
            </a:pPr>
            <a:r>
              <a:rPr lang="en-US" altLang="fr-FR" sz="2400" b="1" dirty="0">
                <a:solidFill>
                  <a:srgbClr val="0070C0"/>
                </a:solidFill>
              </a:rPr>
              <a:t>    the NRTI, viral DNA </a:t>
            </a:r>
          </a:p>
          <a:p>
            <a:pPr>
              <a:lnSpc>
                <a:spcPct val="90000"/>
              </a:lnSpc>
              <a:buClr>
                <a:schemeClr val="accent1"/>
              </a:buClr>
              <a:buFont typeface="Wingdings" panose="05000000000000000000" pitchFamily="2" charset="2"/>
              <a:buNone/>
            </a:pPr>
            <a:r>
              <a:rPr lang="en-US" altLang="fr-FR" sz="2400" b="1" dirty="0">
                <a:solidFill>
                  <a:srgbClr val="0070C0"/>
                </a:solidFill>
              </a:rPr>
              <a:t>    synthesis will be </a:t>
            </a:r>
          </a:p>
          <a:p>
            <a:pPr>
              <a:lnSpc>
                <a:spcPct val="90000"/>
              </a:lnSpc>
              <a:buClr>
                <a:schemeClr val="accent1"/>
              </a:buClr>
              <a:buFont typeface="Wingdings" panose="05000000000000000000" pitchFamily="2" charset="2"/>
              <a:buNone/>
            </a:pPr>
            <a:r>
              <a:rPr lang="en-US" altLang="fr-FR" sz="2400" b="1" dirty="0">
                <a:solidFill>
                  <a:srgbClr val="0070C0"/>
                </a:solidFill>
              </a:rPr>
              <a:t>    terminated.</a:t>
            </a:r>
          </a:p>
        </p:txBody>
      </p:sp>
      <p:pic>
        <p:nvPicPr>
          <p:cNvPr id="39940" name="Picture 4" descr="aztAction"/>
          <p:cNvPicPr>
            <a:picLocks noChangeAspect="1" noChangeArrowheads="1"/>
          </p:cNvPicPr>
          <p:nvPr/>
        </p:nvPicPr>
        <p:blipFill>
          <a:blip r:embed="rId3">
            <a:extLst>
              <a:ext uri="{28A0092B-C50C-407E-A947-70E740481C1C}">
                <a14:useLocalDpi xmlns:a14="http://schemas.microsoft.com/office/drawing/2010/main" val="0"/>
              </a:ext>
            </a:extLst>
          </a:blip>
          <a:srcRect l="4085" t="6546" r="3064" b="6546"/>
          <a:stretch>
            <a:fillRect/>
          </a:stretch>
        </p:blipFill>
        <p:spPr bwMode="auto">
          <a:xfrm>
            <a:off x="3962400" y="4572000"/>
            <a:ext cx="48768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540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587" y="0"/>
            <a:ext cx="9015413" cy="6857999"/>
          </a:xfrm>
          <a:prstGeom prst="rect">
            <a:avLst/>
          </a:prstGeom>
        </p:spPr>
      </p:pic>
    </p:spTree>
    <p:extLst>
      <p:ext uri="{BB962C8B-B14F-4D97-AF65-F5344CB8AC3E}">
        <p14:creationId xmlns:p14="http://schemas.microsoft.com/office/powerpoint/2010/main" val="34912948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533400" y="304800"/>
            <a:ext cx="8229600" cy="1143000"/>
          </a:xfrm>
        </p:spPr>
        <p:txBody>
          <a:bodyPr/>
          <a:lstStyle/>
          <a:p>
            <a:r>
              <a:rPr lang="en-US" altLang="fr-FR" b="1" dirty="0"/>
              <a:t>NRTI Class Toxicities</a:t>
            </a:r>
          </a:p>
        </p:txBody>
      </p:sp>
      <p:sp>
        <p:nvSpPr>
          <p:cNvPr id="242691" name="Rectangle 3"/>
          <p:cNvSpPr>
            <a:spLocks noGrp="1" noChangeArrowheads="1"/>
          </p:cNvSpPr>
          <p:nvPr>
            <p:ph type="body" idx="1"/>
          </p:nvPr>
        </p:nvSpPr>
        <p:spPr>
          <a:xfrm>
            <a:off x="304800" y="1905000"/>
            <a:ext cx="8229600" cy="4530725"/>
          </a:xfrm>
          <a:solidFill>
            <a:schemeClr val="bg1"/>
          </a:solidFill>
        </p:spPr>
        <p:txBody>
          <a:bodyPr/>
          <a:lstStyle/>
          <a:p>
            <a:pPr>
              <a:lnSpc>
                <a:spcPct val="90000"/>
              </a:lnSpc>
            </a:pPr>
            <a:r>
              <a:rPr lang="en-US" altLang="fr-FR" sz="2000" dirty="0"/>
              <a:t>Lactic Acidosis</a:t>
            </a:r>
          </a:p>
          <a:p>
            <a:pPr lvl="1">
              <a:lnSpc>
                <a:spcPct val="90000"/>
              </a:lnSpc>
            </a:pPr>
            <a:r>
              <a:rPr lang="en-US" altLang="fr-FR" sz="2000" dirty="0"/>
              <a:t>Damage to mitochondria in cells</a:t>
            </a:r>
          </a:p>
          <a:p>
            <a:pPr lvl="1">
              <a:lnSpc>
                <a:spcPct val="90000"/>
              </a:lnSpc>
            </a:pPr>
            <a:r>
              <a:rPr lang="en-US" altLang="fr-FR" sz="2000" dirty="0"/>
              <a:t>Elevated lactate, low pH/bicarbonate, N/V, shortness of breath, if untreated can lead to death</a:t>
            </a:r>
          </a:p>
          <a:p>
            <a:pPr marL="402336" lvl="1" indent="0">
              <a:lnSpc>
                <a:spcPct val="90000"/>
              </a:lnSpc>
              <a:buNone/>
            </a:pPr>
            <a:endParaRPr lang="en-US" altLang="fr-FR" sz="2000" dirty="0"/>
          </a:p>
          <a:p>
            <a:pPr>
              <a:lnSpc>
                <a:spcPct val="90000"/>
              </a:lnSpc>
            </a:pPr>
            <a:r>
              <a:rPr lang="en-US" altLang="fr-FR" sz="2000" dirty="0"/>
              <a:t>Hepatomegaly with Steatosis</a:t>
            </a:r>
          </a:p>
          <a:p>
            <a:pPr lvl="1">
              <a:lnSpc>
                <a:spcPct val="90000"/>
              </a:lnSpc>
            </a:pPr>
            <a:r>
              <a:rPr lang="en-US" altLang="fr-FR" sz="2000" dirty="0"/>
              <a:t>Build up of fat droplets </a:t>
            </a:r>
          </a:p>
          <a:p>
            <a:pPr lvl="1">
              <a:lnSpc>
                <a:spcPct val="90000"/>
              </a:lnSpc>
              <a:buFontTx/>
              <a:buNone/>
            </a:pPr>
            <a:r>
              <a:rPr lang="en-US" altLang="fr-FR" sz="2000" dirty="0"/>
              <a:t>   inside liver cells</a:t>
            </a:r>
          </a:p>
          <a:p>
            <a:pPr lvl="1">
              <a:lnSpc>
                <a:spcPct val="90000"/>
              </a:lnSpc>
            </a:pPr>
            <a:r>
              <a:rPr lang="en-US" altLang="fr-FR" sz="2000" dirty="0"/>
              <a:t>Enlarged liver</a:t>
            </a:r>
          </a:p>
          <a:p>
            <a:pPr lvl="1">
              <a:lnSpc>
                <a:spcPct val="90000"/>
              </a:lnSpc>
            </a:pPr>
            <a:endParaRPr lang="en-US" altLang="fr-FR" dirty="0"/>
          </a:p>
        </p:txBody>
      </p:sp>
      <p:pic>
        <p:nvPicPr>
          <p:cNvPr id="242694" name="Picture 6" descr="fer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81400"/>
            <a:ext cx="4340225"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16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5800" y="457200"/>
            <a:ext cx="7772400" cy="1143000"/>
          </a:xfrm>
        </p:spPr>
        <p:txBody>
          <a:bodyPr/>
          <a:lstStyle/>
          <a:p>
            <a:pPr eaLnBrk="1" hangingPunct="1"/>
            <a:r>
              <a:rPr lang="en-US" altLang="fr-FR" dirty="0"/>
              <a:t>Mechanism of action of AZT</a:t>
            </a:r>
          </a:p>
        </p:txBody>
      </p:sp>
      <p:pic>
        <p:nvPicPr>
          <p:cNvPr id="2150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0"/>
            <a:ext cx="6324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355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3999" cy="6858000"/>
          </a:xfrm>
          <a:prstGeom prst="rect">
            <a:avLst/>
          </a:prstGeom>
        </p:spPr>
      </p:pic>
    </p:spTree>
    <p:extLst>
      <p:ext uri="{BB962C8B-B14F-4D97-AF65-F5344CB8AC3E}">
        <p14:creationId xmlns:p14="http://schemas.microsoft.com/office/powerpoint/2010/main" val="293383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p:cNvSpPr>
            <a:spLocks noGrp="1"/>
          </p:cNvSpPr>
          <p:nvPr>
            <p:ph idx="1"/>
          </p:nvPr>
        </p:nvSpPr>
        <p:spPr>
          <a:xfrm>
            <a:off x="0" y="-24581"/>
            <a:ext cx="9144000" cy="7086600"/>
          </a:xfrm>
          <a:solidFill>
            <a:schemeClr val="bg1"/>
          </a:solidFill>
        </p:spPr>
        <p:txBody>
          <a:bodyPr rtlCol="0">
            <a:noAutofit/>
          </a:bodyPr>
          <a:lstStyle/>
          <a:p>
            <a:pPr marL="438912" indent="-320040" eaLnBrk="1" fontAlgn="auto" hangingPunct="1">
              <a:spcBef>
                <a:spcPts val="0"/>
              </a:spcBef>
              <a:spcAft>
                <a:spcPts val="0"/>
              </a:spcAft>
              <a:buClr>
                <a:schemeClr val="accent3"/>
              </a:buClr>
              <a:buFont typeface="Wingdings 2"/>
              <a:buChar char=""/>
              <a:defRPr/>
            </a:pPr>
            <a:endParaRPr lang="en-US" sz="2400" b="1" dirty="0"/>
          </a:p>
          <a:p>
            <a:pPr marL="438912" indent="-320040" eaLnBrk="1" fontAlgn="auto" hangingPunct="1">
              <a:spcBef>
                <a:spcPts val="0"/>
              </a:spcBef>
              <a:spcAft>
                <a:spcPts val="0"/>
              </a:spcAft>
              <a:buClr>
                <a:schemeClr val="accent3"/>
              </a:buClr>
              <a:buFont typeface="Wingdings 2"/>
              <a:buChar char=""/>
              <a:defRPr/>
            </a:pPr>
            <a:r>
              <a:rPr lang="en-US" sz="2400" b="1" dirty="0"/>
              <a:t>Thymidine analogues</a:t>
            </a:r>
          </a:p>
          <a:p>
            <a:pPr marL="438912" indent="-320040" eaLnBrk="1" fontAlgn="auto" hangingPunct="1">
              <a:spcBef>
                <a:spcPts val="0"/>
              </a:spcBef>
              <a:spcAft>
                <a:spcPts val="0"/>
              </a:spcAft>
              <a:buClr>
                <a:schemeClr val="accent3"/>
              </a:buClr>
              <a:buFont typeface="Wingdings 2"/>
              <a:buChar char=""/>
              <a:defRPr/>
            </a:pPr>
            <a:endParaRPr lang="en-US" sz="1600" b="1" dirty="0"/>
          </a:p>
          <a:p>
            <a:pPr marL="731520" lvl="1" indent="-274320" eaLnBrk="1" fontAlgn="auto" hangingPunct="1">
              <a:spcAft>
                <a:spcPts val="0"/>
              </a:spcAft>
              <a:buFont typeface="Wingdings"/>
              <a:buChar char=""/>
              <a:defRPr/>
            </a:pPr>
            <a:r>
              <a:rPr lang="en-US" sz="2400" b="1" dirty="0"/>
              <a:t>Zidovudine (AZT, </a:t>
            </a:r>
            <a:r>
              <a:rPr lang="en-US" sz="2400" b="1" dirty="0" err="1"/>
              <a:t>Retrovir</a:t>
            </a:r>
            <a:r>
              <a:rPr lang="en-US" sz="2400" b="1" dirty="0"/>
              <a:t>) </a:t>
            </a:r>
            <a:r>
              <a:rPr lang="en-US" sz="2400" dirty="0"/>
              <a:t>– 300 mg </a:t>
            </a:r>
            <a:r>
              <a:rPr lang="en-US" sz="2400" dirty="0" err="1"/>
              <a:t>bd</a:t>
            </a:r>
            <a:r>
              <a:rPr lang="en-US" sz="2400" dirty="0"/>
              <a:t>; </a:t>
            </a:r>
          </a:p>
          <a:p>
            <a:pPr marL="457200" lvl="1" indent="0" eaLnBrk="1" fontAlgn="auto" hangingPunct="1">
              <a:spcAft>
                <a:spcPts val="0"/>
              </a:spcAft>
              <a:buNone/>
              <a:defRPr/>
            </a:pPr>
            <a:r>
              <a:rPr lang="en-US" sz="2400" dirty="0"/>
              <a:t>SE: </a:t>
            </a:r>
            <a:r>
              <a:rPr lang="en-US" sz="2400" dirty="0" err="1"/>
              <a:t>anaemia</a:t>
            </a:r>
            <a:r>
              <a:rPr lang="en-US" sz="2400" dirty="0"/>
              <a:t>, neutropenia; and lipodystrophy (long term use)</a:t>
            </a:r>
          </a:p>
          <a:p>
            <a:pPr marL="996696" lvl="2" indent="-246888" eaLnBrk="1" fontAlgn="auto" hangingPunct="1">
              <a:spcAft>
                <a:spcPts val="0"/>
              </a:spcAft>
              <a:buClr>
                <a:schemeClr val="accent3"/>
              </a:buClr>
              <a:buFont typeface="Arial"/>
              <a:buChar char="▪"/>
              <a:defRPr/>
            </a:pPr>
            <a:r>
              <a:rPr lang="en-US" sz="2400" dirty="0"/>
              <a:t>Can cause </a:t>
            </a:r>
            <a:r>
              <a:rPr lang="en-US" sz="2400" b="1" dirty="0"/>
              <a:t>bone marrow suppression </a:t>
            </a:r>
            <a:r>
              <a:rPr lang="en-US" sz="2400" dirty="0"/>
              <a:t>hence should not be used in patients with pre-existing </a:t>
            </a:r>
            <a:r>
              <a:rPr lang="en-US" sz="2400" dirty="0" err="1"/>
              <a:t>anaemia</a:t>
            </a:r>
            <a:r>
              <a:rPr lang="en-US" sz="2400" dirty="0"/>
              <a:t>, </a:t>
            </a:r>
            <a:r>
              <a:rPr lang="en-US" sz="2400" dirty="0" err="1"/>
              <a:t>granulocytopenia</a:t>
            </a:r>
            <a:r>
              <a:rPr lang="en-US" sz="2400" dirty="0"/>
              <a:t>, and taking other bone marrow suppressive drugs</a:t>
            </a:r>
          </a:p>
          <a:p>
            <a:pPr marL="996696" lvl="2" indent="-246888" eaLnBrk="1" fontAlgn="auto" hangingPunct="1">
              <a:spcAft>
                <a:spcPts val="0"/>
              </a:spcAft>
              <a:buClr>
                <a:schemeClr val="accent3"/>
              </a:buClr>
              <a:buFont typeface="Arial"/>
              <a:buChar char="▪"/>
              <a:defRPr/>
            </a:pPr>
            <a:endParaRPr lang="en-US" sz="1200" dirty="0"/>
          </a:p>
          <a:p>
            <a:pPr marL="731520" lvl="1" indent="-274320" eaLnBrk="1" fontAlgn="auto" hangingPunct="1">
              <a:spcAft>
                <a:spcPts val="0"/>
              </a:spcAft>
              <a:buFont typeface="Wingdings"/>
              <a:buChar char=""/>
              <a:defRPr/>
            </a:pPr>
            <a:r>
              <a:rPr lang="en-US" sz="2400" b="1" dirty="0" err="1"/>
              <a:t>Stavudine</a:t>
            </a:r>
            <a:r>
              <a:rPr lang="en-US" sz="2400" b="1" dirty="0"/>
              <a:t> (d4T, </a:t>
            </a:r>
            <a:r>
              <a:rPr lang="en-US" sz="2400" b="1" dirty="0" err="1"/>
              <a:t>Zerit</a:t>
            </a:r>
            <a:r>
              <a:rPr lang="en-US" sz="2400" b="1" dirty="0"/>
              <a:t>) </a:t>
            </a:r>
            <a:r>
              <a:rPr lang="en-US" sz="2400" dirty="0"/>
              <a:t>– 30 mg </a:t>
            </a:r>
            <a:r>
              <a:rPr lang="en-US" sz="2400" dirty="0" err="1"/>
              <a:t>bd</a:t>
            </a:r>
            <a:r>
              <a:rPr lang="en-US" sz="2400" dirty="0"/>
              <a:t>; </a:t>
            </a:r>
          </a:p>
          <a:p>
            <a:pPr marL="457200" lvl="1" indent="0" eaLnBrk="1" fontAlgn="auto" hangingPunct="1">
              <a:spcAft>
                <a:spcPts val="0"/>
              </a:spcAft>
              <a:buNone/>
              <a:defRPr/>
            </a:pPr>
            <a:r>
              <a:rPr lang="en-US" sz="2400" dirty="0"/>
              <a:t>SE: </a:t>
            </a:r>
            <a:r>
              <a:rPr lang="en-US" sz="2400" dirty="0" err="1"/>
              <a:t>Lypodystrophy</a:t>
            </a:r>
            <a:r>
              <a:rPr lang="en-US" sz="2400" dirty="0"/>
              <a:t>, peripheral neuropathy; and lactic acidosis  and hepatitis (prolonged use)</a:t>
            </a:r>
          </a:p>
          <a:p>
            <a:pPr marL="457200" lvl="1" indent="0" eaLnBrk="1" fontAlgn="auto" hangingPunct="1">
              <a:spcAft>
                <a:spcPts val="0"/>
              </a:spcAft>
              <a:buNone/>
              <a:defRPr/>
            </a:pPr>
            <a:endParaRPr lang="en-US" sz="1800" dirty="0"/>
          </a:p>
          <a:p>
            <a:pPr marL="996696" lvl="2" indent="-246888" eaLnBrk="1" fontAlgn="auto" hangingPunct="1">
              <a:spcAft>
                <a:spcPts val="0"/>
              </a:spcAft>
              <a:buClr>
                <a:schemeClr val="accent3"/>
              </a:buClr>
              <a:buFont typeface="Arial"/>
              <a:buChar char="▪"/>
              <a:defRPr/>
            </a:pPr>
            <a:r>
              <a:rPr lang="en-US" sz="2000" b="1" dirty="0"/>
              <a:t>NB: These two agents should never  be given in the same combination</a:t>
            </a:r>
          </a:p>
        </p:txBody>
      </p:sp>
    </p:spTree>
    <p:extLst>
      <p:ext uri="{BB962C8B-B14F-4D97-AF65-F5344CB8AC3E}">
        <p14:creationId xmlns:p14="http://schemas.microsoft.com/office/powerpoint/2010/main" val="210420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381000" y="457200"/>
            <a:ext cx="8277559" cy="6172200"/>
          </a:xfrm>
          <a:solidFill>
            <a:schemeClr val="bg1"/>
          </a:solidFill>
        </p:spPr>
        <p:txBody>
          <a:bodyPr>
            <a:noAutofit/>
          </a:bodyPr>
          <a:lstStyle/>
          <a:p>
            <a:pPr eaLnBrk="1" hangingPunct="1">
              <a:buFont typeface="Wingdings" panose="05000000000000000000" pitchFamily="2" charset="2"/>
              <a:buChar char="q"/>
            </a:pPr>
            <a:r>
              <a:rPr lang="en-US" altLang="fr-FR" sz="2400" b="1" dirty="0"/>
              <a:t>Cytidine analogues</a:t>
            </a:r>
          </a:p>
          <a:p>
            <a:pPr eaLnBrk="1" hangingPunct="1">
              <a:buFont typeface="Wingdings" panose="05000000000000000000" pitchFamily="2" charset="2"/>
              <a:buChar char="q"/>
            </a:pPr>
            <a:endParaRPr lang="en-US" altLang="fr-FR" sz="2400" b="1" dirty="0"/>
          </a:p>
          <a:p>
            <a:pPr lvl="1" eaLnBrk="1" hangingPunct="1">
              <a:buFont typeface="Wingdings" panose="05000000000000000000" pitchFamily="2" charset="2"/>
              <a:buChar char="§"/>
            </a:pPr>
            <a:r>
              <a:rPr lang="en-US" altLang="fr-FR" sz="2400" b="1" dirty="0"/>
              <a:t>Lamivudine (3TC, </a:t>
            </a:r>
            <a:r>
              <a:rPr lang="en-US" altLang="fr-FR" sz="2400" b="1" dirty="0" err="1"/>
              <a:t>Epivir</a:t>
            </a:r>
            <a:r>
              <a:rPr lang="en-US" altLang="fr-FR" sz="2400" b="1" dirty="0"/>
              <a:t>); </a:t>
            </a:r>
            <a:r>
              <a:rPr lang="en-US" altLang="fr-FR" sz="2400" dirty="0"/>
              <a:t>150 mg </a:t>
            </a:r>
            <a:r>
              <a:rPr lang="en-US" altLang="fr-FR" sz="2400" dirty="0" err="1"/>
              <a:t>bd</a:t>
            </a:r>
            <a:r>
              <a:rPr lang="en-US" altLang="fr-FR" sz="2400" dirty="0"/>
              <a:t> or 300 mg od</a:t>
            </a:r>
          </a:p>
          <a:p>
            <a:pPr lvl="1" eaLnBrk="1" hangingPunct="1">
              <a:buFont typeface="Wingdings" panose="05000000000000000000" pitchFamily="2" charset="2"/>
              <a:buChar char="§"/>
            </a:pPr>
            <a:endParaRPr lang="en-US" altLang="fr-FR" sz="900" b="1" dirty="0"/>
          </a:p>
          <a:p>
            <a:pPr lvl="1" eaLnBrk="1" hangingPunct="1">
              <a:buFont typeface="Wingdings" panose="05000000000000000000" pitchFamily="2" charset="2"/>
              <a:buChar char="§"/>
            </a:pPr>
            <a:r>
              <a:rPr lang="en-US" altLang="fr-FR" sz="2400" b="1" dirty="0" err="1"/>
              <a:t>Emtricitabine</a:t>
            </a:r>
            <a:r>
              <a:rPr lang="en-US" altLang="fr-FR" sz="2400" b="1" dirty="0"/>
              <a:t> (FTC, </a:t>
            </a:r>
            <a:r>
              <a:rPr lang="en-US" altLang="fr-FR" sz="2400" b="1" dirty="0" err="1"/>
              <a:t>Emtriva</a:t>
            </a:r>
            <a:r>
              <a:rPr lang="en-US" altLang="fr-FR" sz="2400" b="1" dirty="0"/>
              <a:t>); </a:t>
            </a:r>
            <a:r>
              <a:rPr lang="en-US" altLang="fr-FR" sz="2400" dirty="0"/>
              <a:t>200 mg od</a:t>
            </a:r>
          </a:p>
          <a:p>
            <a:pPr marL="402336" lvl="1" indent="0" eaLnBrk="1" hangingPunct="1">
              <a:buNone/>
            </a:pPr>
            <a:endParaRPr lang="en-US" altLang="fr-FR" sz="900" dirty="0"/>
          </a:p>
          <a:p>
            <a:pPr lvl="1" eaLnBrk="1" hangingPunct="1">
              <a:buFont typeface="Wingdings" panose="05000000000000000000" pitchFamily="2" charset="2"/>
              <a:buNone/>
            </a:pPr>
            <a:r>
              <a:rPr lang="en-US" altLang="fr-FR" sz="2400" dirty="0"/>
              <a:t>NB: 1. These two don’t have significant side effects</a:t>
            </a:r>
          </a:p>
          <a:p>
            <a:pPr lvl="1" eaLnBrk="1" hangingPunct="1">
              <a:buFont typeface="Wingdings" panose="05000000000000000000" pitchFamily="2" charset="2"/>
              <a:buNone/>
            </a:pPr>
            <a:r>
              <a:rPr lang="en-US" altLang="fr-FR" sz="2400" dirty="0"/>
              <a:t>		   2. They have activity against Hepatitis B</a:t>
            </a:r>
          </a:p>
          <a:p>
            <a:pPr lvl="1" eaLnBrk="1" hangingPunct="1">
              <a:buFont typeface="Wingdings" panose="05000000000000000000" pitchFamily="2" charset="2"/>
              <a:buNone/>
            </a:pPr>
            <a:endParaRPr lang="en-US" altLang="fr-FR" sz="2400" dirty="0"/>
          </a:p>
          <a:p>
            <a:pPr lvl="1" eaLnBrk="1" hangingPunct="1">
              <a:buFont typeface="Wingdings" panose="05000000000000000000" pitchFamily="2" charset="2"/>
              <a:buChar char="§"/>
            </a:pPr>
            <a:r>
              <a:rPr lang="en-US" altLang="fr-FR" sz="2400" b="1" dirty="0" err="1"/>
              <a:t>Zalcitabine</a:t>
            </a:r>
            <a:r>
              <a:rPr lang="en-US" altLang="fr-FR" sz="2400" b="1" dirty="0"/>
              <a:t> (</a:t>
            </a:r>
            <a:r>
              <a:rPr lang="en-US" altLang="fr-FR" sz="2400" b="1" dirty="0" err="1"/>
              <a:t>ddC</a:t>
            </a:r>
            <a:r>
              <a:rPr lang="en-US" altLang="fr-FR" sz="2400" b="1" dirty="0"/>
              <a:t>, </a:t>
            </a:r>
            <a:r>
              <a:rPr lang="en-US" altLang="fr-FR" sz="2400" b="1" dirty="0" err="1"/>
              <a:t>Hivid</a:t>
            </a:r>
            <a:r>
              <a:rPr lang="en-US" altLang="fr-FR" sz="2400" b="1" dirty="0"/>
              <a:t>); </a:t>
            </a:r>
            <a:r>
              <a:rPr lang="en-US" altLang="fr-FR" sz="2400" dirty="0"/>
              <a:t>0.75 mg </a:t>
            </a:r>
            <a:r>
              <a:rPr lang="en-US" altLang="fr-FR" sz="2400" dirty="0" err="1"/>
              <a:t>tid</a:t>
            </a:r>
            <a:r>
              <a:rPr lang="en-US" altLang="fr-FR" sz="2400" dirty="0"/>
              <a:t>; </a:t>
            </a:r>
          </a:p>
          <a:p>
            <a:pPr marL="402336" lvl="1" indent="0" eaLnBrk="1" hangingPunct="1">
              <a:buNone/>
            </a:pPr>
            <a:r>
              <a:rPr lang="en-US" altLang="fr-FR" sz="2400" dirty="0"/>
              <a:t>SE: Peripheral neuropathy, and rarely pancreatitis</a:t>
            </a:r>
          </a:p>
          <a:p>
            <a:pPr marL="402336" lvl="1" indent="0" eaLnBrk="1" hangingPunct="1">
              <a:buNone/>
            </a:pPr>
            <a:endParaRPr lang="en-US" altLang="fr-FR" sz="1200" dirty="0"/>
          </a:p>
          <a:p>
            <a:pPr lvl="2" eaLnBrk="1" hangingPunct="1">
              <a:buFont typeface="Arial" panose="020B0604020202020204" pitchFamily="34" charset="0"/>
              <a:buChar char="•"/>
            </a:pPr>
            <a:r>
              <a:rPr lang="en-US" altLang="fr-FR" sz="2000" b="1" i="1" dirty="0"/>
              <a:t>Should avoid co-administration with either </a:t>
            </a:r>
            <a:r>
              <a:rPr lang="en-US" altLang="fr-FR" sz="2000" b="1" i="1" dirty="0" err="1"/>
              <a:t>stavudine</a:t>
            </a:r>
            <a:r>
              <a:rPr lang="en-US" altLang="fr-FR" sz="2000" b="1" i="1" dirty="0"/>
              <a:t> or </a:t>
            </a:r>
            <a:r>
              <a:rPr lang="en-US" altLang="fr-FR" sz="2000" b="1" i="1" dirty="0" err="1"/>
              <a:t>didanosine</a:t>
            </a:r>
            <a:endParaRPr lang="en-US" altLang="fr-FR" sz="2000" b="1" i="1" dirty="0"/>
          </a:p>
        </p:txBody>
      </p:sp>
    </p:spTree>
    <p:extLst>
      <p:ext uri="{BB962C8B-B14F-4D97-AF65-F5344CB8AC3E}">
        <p14:creationId xmlns:p14="http://schemas.microsoft.com/office/powerpoint/2010/main" val="44266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endParaRPr lang="en-US">
              <a:solidFill>
                <a:schemeClr val="accent1">
                  <a:satMod val="150000"/>
                </a:schemeClr>
              </a:solidFill>
            </a:endParaRPr>
          </a:p>
        </p:txBody>
      </p:sp>
      <p:sp>
        <p:nvSpPr>
          <p:cNvPr id="22531" name="Content Placeholder 2"/>
          <p:cNvSpPr>
            <a:spLocks noGrp="1"/>
          </p:cNvSpPr>
          <p:nvPr>
            <p:ph idx="1"/>
          </p:nvPr>
        </p:nvSpPr>
        <p:spPr>
          <a:xfrm>
            <a:off x="29497" y="0"/>
            <a:ext cx="8686800" cy="3810000"/>
          </a:xfrm>
          <a:solidFill>
            <a:schemeClr val="bg1"/>
          </a:solidFill>
        </p:spPr>
        <p:txBody>
          <a:bodyPr>
            <a:normAutofit/>
          </a:bodyPr>
          <a:lstStyle/>
          <a:p>
            <a:pPr eaLnBrk="1" hangingPunct="1">
              <a:buFont typeface="Wingdings" panose="05000000000000000000" pitchFamily="2" charset="2"/>
              <a:buChar char="q"/>
            </a:pPr>
            <a:r>
              <a:rPr lang="en-US" altLang="fr-FR" sz="2400" b="1" dirty="0"/>
              <a:t>Adenosine analogues</a:t>
            </a:r>
          </a:p>
          <a:p>
            <a:pPr eaLnBrk="1" hangingPunct="1">
              <a:buFont typeface="Wingdings" panose="05000000000000000000" pitchFamily="2" charset="2"/>
              <a:buChar char="q"/>
            </a:pPr>
            <a:endParaRPr lang="en-US" altLang="fr-FR" sz="2400" b="1" dirty="0"/>
          </a:p>
          <a:p>
            <a:pPr lvl="1" eaLnBrk="1" hangingPunct="1">
              <a:buFont typeface="Wingdings" panose="05000000000000000000" pitchFamily="2" charset="2"/>
              <a:buChar char="§"/>
            </a:pPr>
            <a:r>
              <a:rPr lang="en-US" altLang="fr-FR" sz="2400" b="1" dirty="0" err="1"/>
              <a:t>Didanosine</a:t>
            </a:r>
            <a:r>
              <a:rPr lang="en-US" altLang="fr-FR" sz="2400" dirty="0"/>
              <a:t> (</a:t>
            </a:r>
            <a:r>
              <a:rPr lang="en-US" altLang="fr-FR" sz="2400" dirty="0" err="1"/>
              <a:t>ddI</a:t>
            </a:r>
            <a:r>
              <a:rPr lang="en-US" altLang="fr-FR" sz="2400" dirty="0"/>
              <a:t>, </a:t>
            </a:r>
            <a:r>
              <a:rPr lang="en-US" altLang="fr-FR" sz="2400" dirty="0" err="1"/>
              <a:t>Videx</a:t>
            </a:r>
            <a:r>
              <a:rPr lang="en-US" altLang="fr-FR" sz="2400" dirty="0"/>
              <a:t>); 400mg od, (250mg od for &lt;60 kg); </a:t>
            </a:r>
          </a:p>
          <a:p>
            <a:pPr marL="402336" lvl="1" indent="0" eaLnBrk="1" hangingPunct="1">
              <a:buNone/>
            </a:pPr>
            <a:r>
              <a:rPr lang="en-US" altLang="fr-FR" sz="2400" dirty="0"/>
              <a:t>SE: pancreatitis, painful peripheral neuropathy, May cause neutropenia</a:t>
            </a:r>
          </a:p>
          <a:p>
            <a:pPr marL="731520" lvl="2" indent="0" eaLnBrk="1" hangingPunct="1">
              <a:buNone/>
            </a:pPr>
            <a:endParaRPr lang="en-US" altLang="fr-FR" sz="2400" dirty="0"/>
          </a:p>
          <a:p>
            <a:pPr marL="731520" lvl="2" indent="0" eaLnBrk="1" hangingPunct="1">
              <a:buNone/>
            </a:pPr>
            <a:r>
              <a:rPr lang="en-US" altLang="fr-FR" sz="2000" b="1" dirty="0"/>
              <a:t>NB: Should not be given with Stavudine and Zalcitabine</a:t>
            </a:r>
          </a:p>
          <a:p>
            <a:pPr marL="731520" lvl="2" indent="0" eaLnBrk="1" hangingPunct="1">
              <a:buNone/>
            </a:pPr>
            <a:endParaRPr lang="en-US" altLang="fr-FR" sz="2000" b="1" dirty="0"/>
          </a:p>
          <a:p>
            <a:pPr marL="731520" lvl="2" indent="0" eaLnBrk="1" hangingPunct="1">
              <a:buNone/>
            </a:pPr>
            <a:endParaRPr lang="en-US" altLang="fr-FR" sz="2000" b="1" dirty="0"/>
          </a:p>
        </p:txBody>
      </p:sp>
      <p:sp>
        <p:nvSpPr>
          <p:cNvPr id="4" name="Content Placeholder 2"/>
          <p:cNvSpPr txBox="1">
            <a:spLocks/>
          </p:cNvSpPr>
          <p:nvPr/>
        </p:nvSpPr>
        <p:spPr>
          <a:xfrm>
            <a:off x="0" y="4114800"/>
            <a:ext cx="8991600" cy="35306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altLang="fr-FR" sz="2400" b="1" dirty="0"/>
              <a:t>Guanosine analogues</a:t>
            </a:r>
          </a:p>
          <a:p>
            <a:pPr>
              <a:buFont typeface="Wingdings" panose="05000000000000000000" pitchFamily="2" charset="2"/>
              <a:buChar char="q"/>
            </a:pPr>
            <a:endParaRPr lang="en-US" altLang="fr-FR" sz="2400" b="1" dirty="0"/>
          </a:p>
          <a:p>
            <a:pPr lvl="1">
              <a:buFont typeface="Wingdings" panose="05000000000000000000" pitchFamily="2" charset="2"/>
              <a:buChar char="§"/>
            </a:pPr>
            <a:r>
              <a:rPr lang="en-US" altLang="fr-FR" sz="2400" b="1" dirty="0"/>
              <a:t>Abacavir (ABC, </a:t>
            </a:r>
            <a:r>
              <a:rPr lang="en-US" altLang="fr-FR" sz="2400" b="1" dirty="0" err="1"/>
              <a:t>Ziagen</a:t>
            </a:r>
            <a:r>
              <a:rPr lang="en-US" altLang="fr-FR" sz="2400" b="1" dirty="0"/>
              <a:t>); </a:t>
            </a:r>
            <a:r>
              <a:rPr lang="en-US" altLang="fr-FR" sz="2400" dirty="0"/>
              <a:t>300 mg </a:t>
            </a:r>
            <a:r>
              <a:rPr lang="en-US" altLang="fr-FR" sz="2400" dirty="0" err="1"/>
              <a:t>bd</a:t>
            </a:r>
            <a:r>
              <a:rPr lang="en-US" altLang="fr-FR" sz="2400" dirty="0"/>
              <a:t>; </a:t>
            </a:r>
          </a:p>
          <a:p>
            <a:pPr marL="402336" lvl="1" indent="0">
              <a:buFont typeface="Wingdings 3" charset="2"/>
              <a:buNone/>
            </a:pPr>
            <a:r>
              <a:rPr lang="en-US" altLang="fr-FR" sz="2400" dirty="0"/>
              <a:t>SE: Hypersensitivity </a:t>
            </a:r>
          </a:p>
        </p:txBody>
      </p:sp>
    </p:spTree>
    <p:extLst>
      <p:ext uri="{BB962C8B-B14F-4D97-AF65-F5344CB8AC3E}">
        <p14:creationId xmlns:p14="http://schemas.microsoft.com/office/powerpoint/2010/main" val="274037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3" name="Picture 2"/>
          <p:cNvPicPr>
            <a:picLocks noChangeAspect="1"/>
          </p:cNvPicPr>
          <p:nvPr/>
        </p:nvPicPr>
        <p:blipFill>
          <a:blip r:embed="rId2"/>
          <a:stretch>
            <a:fillRect/>
          </a:stretch>
        </p:blipFill>
        <p:spPr>
          <a:xfrm>
            <a:off x="90487" y="152401"/>
            <a:ext cx="8963025" cy="6629399"/>
          </a:xfrm>
          <a:prstGeom prst="rect">
            <a:avLst/>
          </a:prstGeom>
        </p:spPr>
      </p:pic>
    </p:spTree>
    <p:extLst>
      <p:ext uri="{BB962C8B-B14F-4D97-AF65-F5344CB8AC3E}">
        <p14:creationId xmlns:p14="http://schemas.microsoft.com/office/powerpoint/2010/main" val="1909041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533400" y="2057400"/>
            <a:ext cx="7772400" cy="4216400"/>
          </a:xfrm>
          <a:solidFill>
            <a:schemeClr val="bg1"/>
          </a:solidFill>
        </p:spPr>
        <p:txBody>
          <a:bodyPr>
            <a:normAutofit/>
          </a:bodyPr>
          <a:lstStyle/>
          <a:p>
            <a:pPr eaLnBrk="1" hangingPunct="1">
              <a:buFont typeface="Wingdings" panose="05000000000000000000" pitchFamily="2" charset="2"/>
              <a:buChar char="q"/>
            </a:pPr>
            <a:r>
              <a:rPr lang="en-US" altLang="fr-FR" sz="2400" b="1" dirty="0"/>
              <a:t>Nucleotide analogues</a:t>
            </a:r>
          </a:p>
          <a:p>
            <a:pPr eaLnBrk="1" hangingPunct="1"/>
            <a:endParaRPr lang="en-US" altLang="fr-FR" sz="2400" b="1" dirty="0"/>
          </a:p>
          <a:p>
            <a:pPr lvl="1" eaLnBrk="1" hangingPunct="1">
              <a:buFont typeface="Wingdings" panose="05000000000000000000" pitchFamily="2" charset="2"/>
              <a:buChar char="§"/>
            </a:pPr>
            <a:r>
              <a:rPr lang="en-US" altLang="fr-FR" sz="2400" b="1" dirty="0" err="1"/>
              <a:t>Tenofovir</a:t>
            </a:r>
            <a:r>
              <a:rPr lang="en-US" altLang="fr-FR" sz="2400" b="1" dirty="0"/>
              <a:t> (Adenosine 5-monophosphate derivative) (TDF, </a:t>
            </a:r>
            <a:r>
              <a:rPr lang="en-US" altLang="fr-FR" sz="2400" b="1" dirty="0" err="1"/>
              <a:t>Viread</a:t>
            </a:r>
            <a:r>
              <a:rPr lang="en-US" altLang="fr-FR" sz="2400" b="1" dirty="0"/>
              <a:t>); </a:t>
            </a:r>
            <a:r>
              <a:rPr lang="en-US" altLang="fr-FR" sz="2400" dirty="0"/>
              <a:t>300 mg od;</a:t>
            </a:r>
          </a:p>
          <a:p>
            <a:pPr lvl="2" eaLnBrk="1" hangingPunct="1">
              <a:buFont typeface="Arial" panose="020B0604020202020204" pitchFamily="34" charset="0"/>
              <a:buChar char="•"/>
            </a:pPr>
            <a:r>
              <a:rPr lang="en-US" altLang="fr-FR" sz="2400" dirty="0"/>
              <a:t>Well tolerated</a:t>
            </a:r>
          </a:p>
          <a:p>
            <a:pPr lvl="2" eaLnBrk="1" hangingPunct="1">
              <a:buFont typeface="Arial" panose="020B0604020202020204" pitchFamily="34" charset="0"/>
              <a:buChar char="•"/>
            </a:pPr>
            <a:r>
              <a:rPr lang="en-US" altLang="fr-FR" sz="2400" dirty="0"/>
              <a:t>Active against HBV</a:t>
            </a:r>
          </a:p>
          <a:p>
            <a:pPr lvl="2" eaLnBrk="1" hangingPunct="1">
              <a:buFont typeface="Arial" panose="020B0604020202020204" pitchFamily="34" charset="0"/>
              <a:buChar char="•"/>
            </a:pPr>
            <a:r>
              <a:rPr lang="en-US" altLang="fr-FR" sz="2400" dirty="0"/>
              <a:t>Used in caution in people with pre-existing renal disease</a:t>
            </a:r>
          </a:p>
        </p:txBody>
      </p:sp>
    </p:spTree>
    <p:extLst>
      <p:ext uri="{BB962C8B-B14F-4D97-AF65-F5344CB8AC3E}">
        <p14:creationId xmlns:p14="http://schemas.microsoft.com/office/powerpoint/2010/main" val="264981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457200"/>
            <a:ext cx="7772400" cy="1143000"/>
          </a:xfrm>
        </p:spPr>
        <p:txBody>
          <a:bodyPr/>
          <a:lstStyle/>
          <a:p>
            <a:pPr eaLnBrk="1" hangingPunct="1"/>
            <a:r>
              <a:rPr lang="en-US" altLang="fr-FR" sz="3200"/>
              <a:t>Nucleotide Reverse Transcriptase Inhibitor</a:t>
            </a:r>
          </a:p>
        </p:txBody>
      </p:sp>
      <p:pic>
        <p:nvPicPr>
          <p:cNvPr id="20483" name="Picture 3" descr="Tenofovir_disoproxil_fumar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0"/>
            <a:ext cx="3810000"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4"/>
          <p:cNvSpPr txBox="1">
            <a:spLocks noChangeArrowheads="1"/>
          </p:cNvSpPr>
          <p:nvPr/>
        </p:nvSpPr>
        <p:spPr bwMode="auto">
          <a:xfrm>
            <a:off x="685800" y="58674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ct val="50000"/>
              </a:spcBef>
            </a:pPr>
            <a:r>
              <a:rPr lang="en-US" altLang="fr-FR">
                <a:latin typeface="Helvetica" panose="020B0604020202020204" pitchFamily="34" charset="0"/>
              </a:rPr>
              <a:t>Tenofovir disoproxil fumarate</a:t>
            </a:r>
          </a:p>
        </p:txBody>
      </p:sp>
      <p:pic>
        <p:nvPicPr>
          <p:cNvPr id="20485" name="Picture 5" descr="Vira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6670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0128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152400"/>
            <a:ext cx="7772400" cy="1143000"/>
          </a:xfrm>
        </p:spPr>
        <p:txBody>
          <a:bodyPr/>
          <a:lstStyle/>
          <a:p>
            <a:pPr eaLnBrk="1" hangingPunct="1"/>
            <a:r>
              <a:rPr lang="en-US" altLang="fr-FR" sz="3200"/>
              <a:t>Nucleoside Reverse Transcriptase Inhibitors (NRTI’s)</a:t>
            </a:r>
            <a:endParaRPr lang="en-US" altLang="fr-FR"/>
          </a:p>
        </p:txBody>
      </p:sp>
      <p:pic>
        <p:nvPicPr>
          <p:cNvPr id="17411" name="Picture 3" descr="433px-Zidovud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0"/>
            <a:ext cx="16732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p:cNvSpPr txBox="1">
            <a:spLocks noChangeArrowheads="1"/>
          </p:cNvSpPr>
          <p:nvPr/>
        </p:nvSpPr>
        <p:spPr bwMode="auto">
          <a:xfrm>
            <a:off x="152400" y="5867400"/>
            <a:ext cx="20574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10000"/>
              </a:spcBef>
              <a:spcAft>
                <a:spcPct val="0"/>
              </a:spcAft>
              <a:buClrTx/>
              <a:buSzTx/>
              <a:buFontTx/>
              <a:buNone/>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Zidovudine/</a:t>
            </a:r>
            <a:r>
              <a:rPr kumimoji="0" lang="en-US" altLang="fr-FR" sz="16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Retrovir</a:t>
            </a:r>
          </a:p>
          <a:p>
            <a:pPr marL="0" marR="0" lvl="0" indent="0" algn="ctr" defTabSz="914400" rtl="0" eaLnBrk="0" fontAlgn="base" latinLnBrk="0" hangingPunct="0">
              <a:lnSpc>
                <a:spcPct val="100000"/>
              </a:lnSpc>
              <a:spcBef>
                <a:spcPct val="10000"/>
              </a:spcBef>
              <a:spcAft>
                <a:spcPct val="0"/>
              </a:spcAft>
              <a:buClrTx/>
              <a:buSzTx/>
              <a:buFontTx/>
              <a:buNone/>
              <a:tabLst/>
              <a:defRPr/>
            </a:pPr>
            <a:r>
              <a:rPr kumimoji="0" lang="en-US" altLang="fr-FR" sz="16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(AZT, ZDV)</a:t>
            </a:r>
          </a:p>
        </p:txBody>
      </p:sp>
      <p:pic>
        <p:nvPicPr>
          <p:cNvPr id="17413" name="Picture 5" descr="275px-Didanos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886200"/>
            <a:ext cx="213360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6"/>
          <p:cNvSpPr txBox="1">
            <a:spLocks noChangeArrowheads="1"/>
          </p:cNvSpPr>
          <p:nvPr/>
        </p:nvSpPr>
        <p:spPr bwMode="auto">
          <a:xfrm>
            <a:off x="2743200" y="5715000"/>
            <a:ext cx="2590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didanosine/</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Videx, Videx EC</a:t>
            </a: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 (ddI)</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17415" name="Picture 7" descr="Zalcitab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733800"/>
            <a:ext cx="13763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8"/>
          <p:cNvSpPr txBox="1">
            <a:spLocks noChangeArrowheads="1"/>
          </p:cNvSpPr>
          <p:nvPr/>
        </p:nvSpPr>
        <p:spPr bwMode="auto">
          <a:xfrm>
            <a:off x="5638800" y="57150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zalcitabine/</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HIVID</a:t>
            </a: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 (ddC)</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17417" name="Picture 9" descr="retrovir-liqu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447800"/>
            <a:ext cx="1527175"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videx-liqu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47800"/>
            <a:ext cx="153828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11" descr="Hivi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1752600"/>
            <a:ext cx="19272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089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228600"/>
            <a:ext cx="7772400" cy="762000"/>
          </a:xfrm>
        </p:spPr>
        <p:txBody>
          <a:bodyPr/>
          <a:lstStyle/>
          <a:p>
            <a:pPr eaLnBrk="1" hangingPunct="1"/>
            <a:r>
              <a:rPr lang="en-US" altLang="fr-FR" sz="3200"/>
              <a:t>Nucleoside Reverse Transcriptase Inhibitors (NRTI’s)</a:t>
            </a:r>
          </a:p>
        </p:txBody>
      </p:sp>
      <p:pic>
        <p:nvPicPr>
          <p:cNvPr id="18435" name="Picture 3" descr="180px-Stavud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733800"/>
            <a:ext cx="20574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nvSpPr>
        <p:spPr bwMode="auto">
          <a:xfrm>
            <a:off x="381000" y="5791200"/>
            <a:ext cx="2438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Stavudine/</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Zerit</a:t>
            </a: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 (d4T)</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18437" name="Picture 5" descr="610px-Lamivud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657600"/>
            <a:ext cx="2057400"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4876800" y="49530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fr-FR"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
        <p:nvSpPr>
          <p:cNvPr id="18439" name="Text Box 7"/>
          <p:cNvSpPr txBox="1">
            <a:spLocks noChangeArrowheads="1"/>
          </p:cNvSpPr>
          <p:nvPr/>
        </p:nvSpPr>
        <p:spPr bwMode="auto">
          <a:xfrm>
            <a:off x="3200400" y="5791200"/>
            <a:ext cx="2667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Lamivudine/</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Epivir</a:t>
            </a: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 </a:t>
            </a:r>
          </a:p>
          <a:p>
            <a:pPr marL="0" marR="0" lvl="0" indent="0" algn="ctr" defTabSz="914400" rtl="0" eaLnBrk="0" fontAlgn="base" latinLnBrk="0" hangingPunct="0">
              <a:lnSpc>
                <a:spcPct val="100000"/>
              </a:lnSpc>
              <a:spcBef>
                <a:spcPct val="5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(3TC)</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18440" name="Picture 8" descr="674px-Abacavir_stru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3581400"/>
            <a:ext cx="236220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Text Box 9"/>
          <p:cNvSpPr txBox="1">
            <a:spLocks noChangeArrowheads="1"/>
          </p:cNvSpPr>
          <p:nvPr/>
        </p:nvSpPr>
        <p:spPr bwMode="auto">
          <a:xfrm>
            <a:off x="6400800" y="5791200"/>
            <a:ext cx="2514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Abacavir/</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Ziagen</a:t>
            </a: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 (ABC)</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18442" name="Picture 10" descr="Zerit Liqui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1536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1" descr="epivir-liqui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371600"/>
            <a:ext cx="142875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2" descr="ziagen-liqui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1143000"/>
            <a:ext cx="1579563"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5980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22412"/>
            <a:ext cx="8229600" cy="914400"/>
          </a:xfrm>
        </p:spPr>
        <p:txBody>
          <a:bodyPr/>
          <a:lstStyle/>
          <a:p>
            <a:r>
              <a:rPr lang="en-US" altLang="fr-FR" sz="3600" dirty="0"/>
              <a:t>NRTIs</a:t>
            </a:r>
          </a:p>
        </p:txBody>
      </p:sp>
      <p:graphicFrame>
        <p:nvGraphicFramePr>
          <p:cNvPr id="48196" name="Group 68"/>
          <p:cNvGraphicFramePr>
            <a:graphicFrameLocks noGrp="1"/>
          </p:cNvGraphicFramePr>
          <p:nvPr>
            <p:ph idx="1"/>
            <p:extLst>
              <p:ext uri="{D42A27DB-BD31-4B8C-83A1-F6EECF244321}">
                <p14:modId xmlns:p14="http://schemas.microsoft.com/office/powerpoint/2010/main" val="3250199066"/>
              </p:ext>
            </p:extLst>
          </p:nvPr>
        </p:nvGraphicFramePr>
        <p:xfrm>
          <a:off x="249238" y="914400"/>
          <a:ext cx="8818562" cy="5638799"/>
        </p:xfrm>
        <a:graphic>
          <a:graphicData uri="http://schemas.openxmlformats.org/drawingml/2006/table">
            <a:tbl>
              <a:tblPr/>
              <a:tblGrid>
                <a:gridCol w="1308100">
                  <a:extLst>
                    <a:ext uri="{9D8B030D-6E8A-4147-A177-3AD203B41FA5}">
                      <a16:colId xmlns:a16="http://schemas.microsoft.com/office/drawing/2014/main" xmlns="" val="2528405840"/>
                    </a:ext>
                  </a:extLst>
                </a:gridCol>
                <a:gridCol w="2124075">
                  <a:extLst>
                    <a:ext uri="{9D8B030D-6E8A-4147-A177-3AD203B41FA5}">
                      <a16:colId xmlns:a16="http://schemas.microsoft.com/office/drawing/2014/main" xmlns="" val="1662591133"/>
                    </a:ext>
                  </a:extLst>
                </a:gridCol>
                <a:gridCol w="2241550">
                  <a:extLst>
                    <a:ext uri="{9D8B030D-6E8A-4147-A177-3AD203B41FA5}">
                      <a16:colId xmlns:a16="http://schemas.microsoft.com/office/drawing/2014/main" xmlns="" val="4177046788"/>
                    </a:ext>
                  </a:extLst>
                </a:gridCol>
                <a:gridCol w="2005012">
                  <a:extLst>
                    <a:ext uri="{9D8B030D-6E8A-4147-A177-3AD203B41FA5}">
                      <a16:colId xmlns:a16="http://schemas.microsoft.com/office/drawing/2014/main" xmlns="" val="2136496104"/>
                    </a:ext>
                  </a:extLst>
                </a:gridCol>
                <a:gridCol w="1139825">
                  <a:extLst>
                    <a:ext uri="{9D8B030D-6E8A-4147-A177-3AD203B41FA5}">
                      <a16:colId xmlns:a16="http://schemas.microsoft.com/office/drawing/2014/main" xmlns="" val="3381706250"/>
                    </a:ext>
                  </a:extLst>
                </a:gridCol>
              </a:tblGrid>
              <a:tr h="108525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Drug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Standard Dose*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Dosage forms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Common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Side Effects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Metabolism/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Elimination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462524207"/>
                  </a:ext>
                </a:extLst>
              </a:tr>
              <a:tr h="115760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Zidovudine</a:t>
                      </a: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(ZDV/AZT)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Retrovir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300mg bid*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300mg tab, 100mg cap,</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 iv, oral soln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Fatigue, malaise, HA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myalgia, anemia, GI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4099102667"/>
                  </a:ext>
                </a:extLst>
              </a:tr>
              <a:tr h="1153083">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Lamivudine</a:t>
                      </a: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(3TC) Epivir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150mg bid* or 300mg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150, 300mg tab, oral soln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Well tolerated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588473095"/>
                  </a:ext>
                </a:extLst>
              </a:tr>
              <a:tr h="108525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Emtricitabine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(FTC) Emtriva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200mg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200mg cap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Well tolerated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32671066"/>
                  </a:ext>
                </a:extLst>
              </a:tr>
              <a:tr h="115760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Didanosine</a:t>
                      </a: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(ddI) Videx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400mg EC </a:t>
                      </a:r>
                      <a:r>
                        <a:rPr kumimoji="0" lang="en-US" altLang="fr-FR"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qd</a:t>
                      </a: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sym typeface="Symbol" panose="05050102010706020507" pitchFamily="18" charset="2"/>
                        </a:rPr>
                        <a:t> 60kg)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250mg EC </a:t>
                      </a:r>
                      <a:r>
                        <a:rPr kumimoji="0" lang="en-US" altLang="fr-FR"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qd</a:t>
                      </a: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(&lt;60kg)*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125,200,250, 400mg cap,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pwdr for soln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Pancreatitis,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peripheral neuropathy,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LA/HS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2832061713"/>
                  </a:ext>
                </a:extLst>
              </a:tr>
            </a:tbl>
          </a:graphicData>
        </a:graphic>
      </p:graphicFrame>
    </p:spTree>
    <p:extLst>
      <p:ext uri="{BB962C8B-B14F-4D97-AF65-F5344CB8AC3E}">
        <p14:creationId xmlns:p14="http://schemas.microsoft.com/office/powerpoint/2010/main" val="863020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3400" y="0"/>
            <a:ext cx="8229600" cy="1143000"/>
          </a:xfrm>
        </p:spPr>
        <p:txBody>
          <a:bodyPr/>
          <a:lstStyle/>
          <a:p>
            <a:r>
              <a:rPr lang="en-US" altLang="fr-FR"/>
              <a:t>NRTIs</a:t>
            </a:r>
          </a:p>
        </p:txBody>
      </p:sp>
      <p:graphicFrame>
        <p:nvGraphicFramePr>
          <p:cNvPr id="49223" name="Group 71"/>
          <p:cNvGraphicFramePr>
            <a:graphicFrameLocks noGrp="1"/>
          </p:cNvGraphicFramePr>
          <p:nvPr>
            <p:ph idx="1"/>
            <p:extLst>
              <p:ext uri="{D42A27DB-BD31-4B8C-83A1-F6EECF244321}">
                <p14:modId xmlns:p14="http://schemas.microsoft.com/office/powerpoint/2010/main" val="419628552"/>
              </p:ext>
            </p:extLst>
          </p:nvPr>
        </p:nvGraphicFramePr>
        <p:xfrm>
          <a:off x="381001" y="1219200"/>
          <a:ext cx="8534398" cy="4876800"/>
        </p:xfrm>
        <a:graphic>
          <a:graphicData uri="http://schemas.openxmlformats.org/drawingml/2006/table">
            <a:tbl>
              <a:tblPr/>
              <a:tblGrid>
                <a:gridCol w="1623584">
                  <a:extLst>
                    <a:ext uri="{9D8B030D-6E8A-4147-A177-3AD203B41FA5}">
                      <a16:colId xmlns:a16="http://schemas.microsoft.com/office/drawing/2014/main" xmlns="" val="2922830312"/>
                    </a:ext>
                  </a:extLst>
                </a:gridCol>
                <a:gridCol w="1730243">
                  <a:extLst>
                    <a:ext uri="{9D8B030D-6E8A-4147-A177-3AD203B41FA5}">
                      <a16:colId xmlns:a16="http://schemas.microsoft.com/office/drawing/2014/main" xmlns="" val="2832150784"/>
                    </a:ext>
                  </a:extLst>
                </a:gridCol>
                <a:gridCol w="1594804">
                  <a:extLst>
                    <a:ext uri="{9D8B030D-6E8A-4147-A177-3AD203B41FA5}">
                      <a16:colId xmlns:a16="http://schemas.microsoft.com/office/drawing/2014/main" xmlns="" val="2338048142"/>
                    </a:ext>
                  </a:extLst>
                </a:gridCol>
                <a:gridCol w="2034982">
                  <a:extLst>
                    <a:ext uri="{9D8B030D-6E8A-4147-A177-3AD203B41FA5}">
                      <a16:colId xmlns:a16="http://schemas.microsoft.com/office/drawing/2014/main" xmlns="" val="1246016894"/>
                    </a:ext>
                  </a:extLst>
                </a:gridCol>
                <a:gridCol w="1550785">
                  <a:extLst>
                    <a:ext uri="{9D8B030D-6E8A-4147-A177-3AD203B41FA5}">
                      <a16:colId xmlns:a16="http://schemas.microsoft.com/office/drawing/2014/main" xmlns="" val="740551925"/>
                    </a:ext>
                  </a:extLst>
                </a:gridCol>
              </a:tblGrid>
              <a:tr h="768471">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Drug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Standard Dose*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Dosage forms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Common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Side Effects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Metabolism/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sng" strike="noStrike" cap="none" normalizeH="0" baseline="0">
                          <a:ln>
                            <a:noFill/>
                          </a:ln>
                          <a:solidFill>
                            <a:schemeClr val="tx1"/>
                          </a:solidFill>
                          <a:effectLst/>
                          <a:latin typeface="Arial" panose="020B0604020202020204" pitchFamily="34" charset="0"/>
                          <a:cs typeface="Arial" panose="020B0604020202020204" pitchFamily="34" charset="0"/>
                        </a:rPr>
                        <a:t>Elimination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2531988176"/>
                  </a:ext>
                </a:extLst>
              </a:tr>
              <a:tr h="1678672">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Stavudine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(d4T) Zerit IR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40mg bid (</a:t>
                      </a: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sym typeface="Symbol" panose="05050102010706020507" pitchFamily="18" charset="2"/>
                        </a:rPr>
                        <a:t> 60kg) 30mg bid (&lt;60kg) </a:t>
                      </a: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15,20,30,40 mg cap,oral soln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Peripheral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neuropathy,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Pancreatitis, LA/HS,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Lipoatrophy, facial wasting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
                      </a:r>
                      <a:b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b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978490346"/>
                  </a:ext>
                </a:extLst>
              </a:tr>
              <a:tr h="1678672">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Abacavir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(ABC) Ziagen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300mg bid, 600mg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300mg tabs, oral soln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hypersensitivity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Hepatic by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alcohol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dehydrogenase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and glucuronyl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transferase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04893717"/>
                  </a:ext>
                </a:extLst>
              </a:tr>
              <a:tr h="750985">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folHlink"/>
                          </a:solidFill>
                          <a:effectLst/>
                          <a:latin typeface="Arial" panose="020B0604020202020204" pitchFamily="34" charset="0"/>
                          <a:cs typeface="Arial" panose="020B0604020202020204" pitchFamily="34" charset="0"/>
                        </a:rPr>
                        <a:t>Tenofovir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(TDF) Viread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300mg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300mg tabs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Few SEs,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a:ln>
                            <a:noFill/>
                          </a:ln>
                          <a:solidFill>
                            <a:schemeClr val="tx1"/>
                          </a:solidFill>
                          <a:effectLst/>
                          <a:latin typeface="Arial" panose="020B0604020202020204" pitchFamily="34" charset="0"/>
                          <a:cs typeface="Arial" panose="020B0604020202020204" pitchFamily="34" charset="0"/>
                        </a:rPr>
                        <a:t>renal toxicity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665476324"/>
                  </a:ext>
                </a:extLst>
              </a:tr>
            </a:tbl>
          </a:graphicData>
        </a:graphic>
      </p:graphicFrame>
      <p:sp>
        <p:nvSpPr>
          <p:cNvPr id="49187" name="Text Box 35"/>
          <p:cNvSpPr txBox="1">
            <a:spLocks noChangeArrowheads="1"/>
          </p:cNvSpPr>
          <p:nvPr/>
        </p:nvSpPr>
        <p:spPr bwMode="auto">
          <a:xfrm>
            <a:off x="133350" y="6445250"/>
            <a:ext cx="3295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6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rPr>
              <a:t>*dose reduce for renal dysfunction</a:t>
            </a:r>
          </a:p>
        </p:txBody>
      </p:sp>
    </p:spTree>
    <p:extLst>
      <p:ext uri="{BB962C8B-B14F-4D97-AF65-F5344CB8AC3E}">
        <p14:creationId xmlns:p14="http://schemas.microsoft.com/office/powerpoint/2010/main" val="3034080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533400" y="0"/>
            <a:ext cx="8229600" cy="1143000"/>
          </a:xfrm>
        </p:spPr>
        <p:txBody>
          <a:bodyPr/>
          <a:lstStyle/>
          <a:p>
            <a:r>
              <a:rPr lang="en-US" altLang="fr-FR"/>
              <a:t>NRTI Combinations</a:t>
            </a:r>
          </a:p>
        </p:txBody>
      </p:sp>
      <p:graphicFrame>
        <p:nvGraphicFramePr>
          <p:cNvPr id="165955" name="Group 67"/>
          <p:cNvGraphicFramePr>
            <a:graphicFrameLocks noGrp="1"/>
          </p:cNvGraphicFramePr>
          <p:nvPr>
            <p:ph idx="1"/>
            <p:extLst>
              <p:ext uri="{D42A27DB-BD31-4B8C-83A1-F6EECF244321}">
                <p14:modId xmlns:p14="http://schemas.microsoft.com/office/powerpoint/2010/main" val="1281420172"/>
              </p:ext>
            </p:extLst>
          </p:nvPr>
        </p:nvGraphicFramePr>
        <p:xfrm>
          <a:off x="304800" y="1143000"/>
          <a:ext cx="8458200" cy="4953001"/>
        </p:xfrm>
        <a:graphic>
          <a:graphicData uri="http://schemas.openxmlformats.org/drawingml/2006/table">
            <a:tbl>
              <a:tblPr/>
              <a:tblGrid>
                <a:gridCol w="4800927">
                  <a:extLst>
                    <a:ext uri="{9D8B030D-6E8A-4147-A177-3AD203B41FA5}">
                      <a16:colId xmlns:a16="http://schemas.microsoft.com/office/drawing/2014/main" xmlns="" val="2778360612"/>
                    </a:ext>
                  </a:extLst>
                </a:gridCol>
                <a:gridCol w="1903786">
                  <a:extLst>
                    <a:ext uri="{9D8B030D-6E8A-4147-A177-3AD203B41FA5}">
                      <a16:colId xmlns:a16="http://schemas.microsoft.com/office/drawing/2014/main" xmlns="" val="3353866405"/>
                    </a:ext>
                  </a:extLst>
                </a:gridCol>
                <a:gridCol w="1753487">
                  <a:extLst>
                    <a:ext uri="{9D8B030D-6E8A-4147-A177-3AD203B41FA5}">
                      <a16:colId xmlns:a16="http://schemas.microsoft.com/office/drawing/2014/main" xmlns="" val="514683338"/>
                    </a:ext>
                  </a:extLst>
                </a:gridCol>
              </a:tblGrid>
              <a:tr h="715652">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600" b="0" i="0" u="sng" strike="noStrike" cap="none" normalizeH="0" baseline="0" dirty="0">
                          <a:ln>
                            <a:noFill/>
                          </a:ln>
                          <a:solidFill>
                            <a:schemeClr val="tx1"/>
                          </a:solidFill>
                          <a:effectLst/>
                          <a:latin typeface="Arial" panose="020B0604020202020204" pitchFamily="34" charset="0"/>
                          <a:cs typeface="Arial" panose="020B0604020202020204" pitchFamily="34" charset="0"/>
                        </a:rPr>
                        <a:t>Drug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600" b="0" i="0" u="sng" strike="noStrike" cap="none" normalizeH="0" baseline="0">
                          <a:ln>
                            <a:noFill/>
                          </a:ln>
                          <a:solidFill>
                            <a:schemeClr val="tx1"/>
                          </a:solidFill>
                          <a:effectLst/>
                          <a:latin typeface="Arial" panose="020B0604020202020204" pitchFamily="34" charset="0"/>
                          <a:cs typeface="Arial" panose="020B0604020202020204" pitchFamily="34" charset="0"/>
                        </a:rPr>
                        <a:t>Standard Dose*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600" b="0" i="0" u="sng" strike="noStrike" cap="none" normalizeH="0" baseline="0">
                          <a:ln>
                            <a:noFill/>
                          </a:ln>
                          <a:solidFill>
                            <a:schemeClr val="tx1"/>
                          </a:solidFill>
                          <a:effectLst/>
                          <a:latin typeface="Arial" panose="020B0604020202020204" pitchFamily="34" charset="0"/>
                          <a:cs typeface="Arial" panose="020B0604020202020204" pitchFamily="34" charset="0"/>
                        </a:rPr>
                        <a:t>Dosage forms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583430428"/>
                  </a:ext>
                </a:extLst>
              </a:tr>
              <a:tr h="1110761">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Lamivudine/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Zidovudine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cs typeface="Arial" panose="020B0604020202020204" pitchFamily="34" charset="0"/>
                        </a:rPr>
                        <a:t>(COM) Combivir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 Tablet bid</a:t>
                      </a: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sym typeface="Symbol" panose="05050102010706020507" pitchFamily="18" charset="2"/>
                        </a:rPr>
                        <a:t> </a:t>
                      </a: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150/300mg tabs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38849702"/>
                  </a:ext>
                </a:extLst>
              </a:tr>
              <a:tr h="781647">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Abacavir/Lamivudine/Zidovudine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cs typeface="Arial" panose="020B0604020202020204" pitchFamily="34" charset="0"/>
                        </a:rPr>
                        <a:t>(TZV) Trizivir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 Tablet bid*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300/150/300mg tabs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00666117"/>
                  </a:ext>
                </a:extLst>
              </a:tr>
              <a:tr h="781647">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Tenofovir/Emtricitabine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cs typeface="Arial" panose="020B0604020202020204" pitchFamily="34" charset="0"/>
                        </a:rPr>
                        <a:t>Truvada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 Tablet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300/200mg tabs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3512531"/>
                  </a:ext>
                </a:extLst>
              </a:tr>
              <a:tr h="781647">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Abacavir/Lamivudine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cs typeface="Arial" panose="020B0604020202020204" pitchFamily="34" charset="0"/>
                        </a:rPr>
                        <a:t>Epzicom</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 Tablet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600/300mg tabs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81092193"/>
                  </a:ext>
                </a:extLst>
              </a:tr>
              <a:tr h="781647">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folHlink"/>
                          </a:solidFill>
                          <a:effectLst/>
                          <a:latin typeface="Arial" panose="020B0604020202020204" pitchFamily="34" charset="0"/>
                          <a:cs typeface="Arial" panose="020B0604020202020204" pitchFamily="34" charset="0"/>
                        </a:rPr>
                        <a:t>Tenofovir/Emtricitabine/Efavirenz</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cs typeface="Arial" panose="020B0604020202020204" pitchFamily="34" charset="0"/>
                        </a:rPr>
                        <a:t>Atripla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 Tablet qd*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300/200/600 mg tabs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3007234138"/>
                  </a:ext>
                </a:extLst>
              </a:tr>
            </a:tbl>
          </a:graphicData>
        </a:graphic>
      </p:graphicFrame>
      <p:sp>
        <p:nvSpPr>
          <p:cNvPr id="165928" name="Text Box 40"/>
          <p:cNvSpPr txBox="1">
            <a:spLocks noChangeArrowheads="1"/>
          </p:cNvSpPr>
          <p:nvPr/>
        </p:nvSpPr>
        <p:spPr bwMode="auto">
          <a:xfrm>
            <a:off x="133350" y="6445250"/>
            <a:ext cx="3295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6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rPr>
              <a:t>*dose reduce for renal dysfunction</a:t>
            </a:r>
          </a:p>
        </p:txBody>
      </p:sp>
    </p:spTree>
    <p:extLst>
      <p:ext uri="{BB962C8B-B14F-4D97-AF65-F5344CB8AC3E}">
        <p14:creationId xmlns:p14="http://schemas.microsoft.com/office/powerpoint/2010/main" val="637213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8534400" cy="1323439"/>
          </a:xfrm>
          <a:prstGeom prst="rect">
            <a:avLst/>
          </a:prstGeom>
        </p:spPr>
        <p:txBody>
          <a:bodyPr wrap="square">
            <a:spAutoFit/>
          </a:bodyPr>
          <a:lstStyle/>
          <a:p>
            <a:r>
              <a:rPr lang="it-IT" sz="4000" dirty="0">
                <a:solidFill>
                  <a:srgbClr val="FF0000"/>
                </a:solidFill>
              </a:rPr>
              <a:t>      </a:t>
            </a:r>
            <a:r>
              <a:rPr lang="it-IT" sz="4000" b="1" dirty="0">
                <a:solidFill>
                  <a:srgbClr val="FF0000"/>
                </a:solidFill>
              </a:rPr>
              <a:t>Non-nucleoside Reverse Transcriptase Inhibitors (NNRTIs)</a:t>
            </a:r>
            <a:endParaRPr lang="fr-FR" sz="4000" b="1" dirty="0">
              <a:solidFill>
                <a:srgbClr val="FF0000"/>
              </a:solidFill>
            </a:endParaRPr>
          </a:p>
        </p:txBody>
      </p:sp>
      <p:pic>
        <p:nvPicPr>
          <p:cNvPr id="3" name="Picture 5" descr="Figure 1"/>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2051" t="6644"/>
          <a:stretch>
            <a:fillRect/>
          </a:stretch>
        </p:blipFill>
        <p:spPr>
          <a:xfrm>
            <a:off x="2057400" y="2895600"/>
            <a:ext cx="5257800" cy="3505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7"/>
          <p:cNvSpPr>
            <a:spLocks noChangeArrowheads="1"/>
          </p:cNvSpPr>
          <p:nvPr/>
        </p:nvSpPr>
        <p:spPr bwMode="auto">
          <a:xfrm>
            <a:off x="3810000" y="4724400"/>
            <a:ext cx="304800" cy="304800"/>
          </a:xfrm>
          <a:prstGeom prst="ellipse">
            <a:avLst/>
          </a:prstGeom>
          <a:solidFill>
            <a:srgbClr val="FF6699"/>
          </a:solidFill>
          <a:ln w="9525">
            <a:solidFill>
              <a:srgbClr val="FF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 Box 6"/>
          <p:cNvSpPr txBox="1">
            <a:spLocks noChangeArrowheads="1"/>
          </p:cNvSpPr>
          <p:nvPr/>
        </p:nvSpPr>
        <p:spPr bwMode="auto">
          <a:xfrm rot="-1887250">
            <a:off x="3298511" y="4946486"/>
            <a:ext cx="722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1000" b="1" i="0" u="none" strike="noStrike" kern="1200" cap="none" spc="0" normalizeH="0" baseline="0" noProof="0" dirty="0">
                <a:ln>
                  <a:noFill/>
                </a:ln>
                <a:solidFill>
                  <a:srgbClr val="FF3300"/>
                </a:solidFill>
                <a:effectLst/>
                <a:uLnTx/>
                <a:uFillTx/>
                <a:latin typeface="Arial Black" panose="020B0A04020102020204" pitchFamily="34" charset="0"/>
                <a:ea typeface="+mn-ea"/>
                <a:cs typeface="Arial" panose="020B0604020202020204" pitchFamily="34" charset="0"/>
              </a:rPr>
              <a:t> </a:t>
            </a:r>
            <a:r>
              <a:rPr kumimoji="0" lang="en-US" altLang="fr-FR" sz="3200" b="1" i="0" u="none" strike="noStrike" kern="1200" cap="none" spc="0" normalizeH="0" baseline="0" noProof="0" dirty="0">
                <a:ln>
                  <a:noFill/>
                </a:ln>
                <a:solidFill>
                  <a:srgbClr val="FF3300"/>
                </a:solidFill>
                <a:effectLst/>
                <a:uLnTx/>
                <a:uFillTx/>
                <a:latin typeface="Arial Black" panose="020B0A04020102020204" pitchFamily="34" charset="0"/>
                <a:ea typeface="+mn-ea"/>
                <a:cs typeface="Arial" panose="020B0604020202020204" pitchFamily="34" charset="0"/>
              </a:rPr>
              <a:t>X</a:t>
            </a:r>
          </a:p>
        </p:txBody>
      </p:sp>
    </p:spTree>
    <p:extLst>
      <p:ext uri="{BB962C8B-B14F-4D97-AF65-F5344CB8AC3E}">
        <p14:creationId xmlns:p14="http://schemas.microsoft.com/office/powerpoint/2010/main" val="238557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229600" cy="928687"/>
          </a:xfrm>
        </p:spPr>
        <p:txBody>
          <a:bodyPr>
            <a:noAutofit/>
          </a:bodyPr>
          <a:lstStyle/>
          <a:p>
            <a:pPr algn="ctr" eaLnBrk="1" fontAlgn="auto" hangingPunct="1">
              <a:spcAft>
                <a:spcPts val="0"/>
              </a:spcAft>
              <a:defRPr/>
            </a:pPr>
            <a:r>
              <a:rPr lang="en-US" sz="4000" dirty="0">
                <a:solidFill>
                  <a:schemeClr val="accent1">
                    <a:satMod val="150000"/>
                  </a:schemeClr>
                </a:solidFill>
              </a:rPr>
              <a:t>Non-Nucleoside Reverse Transcriptase Inhibitors</a:t>
            </a:r>
          </a:p>
        </p:txBody>
      </p:sp>
      <p:sp>
        <p:nvSpPr>
          <p:cNvPr id="65539" name="Content Placeholder 2"/>
          <p:cNvSpPr>
            <a:spLocks noGrp="1"/>
          </p:cNvSpPr>
          <p:nvPr>
            <p:ph idx="1"/>
          </p:nvPr>
        </p:nvSpPr>
        <p:spPr>
          <a:xfrm>
            <a:off x="381000" y="2133600"/>
            <a:ext cx="8534400" cy="4929188"/>
          </a:xfrm>
        </p:spPr>
        <p:txBody>
          <a:bodyPr rtlCol="0">
            <a:normAutofit/>
          </a:bodyPr>
          <a:lstStyle/>
          <a:p>
            <a:pPr marL="438912" indent="-320040" eaLnBrk="1" fontAlgn="auto" hangingPunct="1">
              <a:spcBef>
                <a:spcPts val="0"/>
              </a:spcBef>
              <a:spcAft>
                <a:spcPts val="0"/>
              </a:spcAft>
              <a:buClr>
                <a:schemeClr val="accent3"/>
              </a:buClr>
              <a:buFont typeface="Wingdings 2"/>
              <a:buChar char=""/>
              <a:defRPr/>
            </a:pPr>
            <a:r>
              <a:rPr lang="en-US" sz="2000" b="1" dirty="0"/>
              <a:t>Attach on the </a:t>
            </a:r>
            <a:r>
              <a:rPr lang="en-US" sz="2000" b="1" dirty="0" err="1"/>
              <a:t>allosteric</a:t>
            </a:r>
            <a:r>
              <a:rPr lang="en-US" sz="2000" b="1" dirty="0"/>
              <a:t> </a:t>
            </a:r>
            <a:r>
              <a:rPr lang="en-US" sz="2000" dirty="0"/>
              <a:t>site of the reverse transcriptase enzyme</a:t>
            </a:r>
          </a:p>
          <a:p>
            <a:pPr marL="438912" indent="-320040" eaLnBrk="1" fontAlgn="auto" hangingPunct="1">
              <a:spcBef>
                <a:spcPts val="0"/>
              </a:spcBef>
              <a:spcAft>
                <a:spcPts val="0"/>
              </a:spcAft>
              <a:buClr>
                <a:schemeClr val="accent3"/>
              </a:buClr>
              <a:buFont typeface="Wingdings 2"/>
              <a:buChar char=""/>
              <a:defRPr/>
            </a:pPr>
            <a:r>
              <a:rPr lang="en-US" sz="2000" dirty="0"/>
              <a:t>Hence act as </a:t>
            </a:r>
            <a:r>
              <a:rPr lang="en-US" sz="2000" b="1" dirty="0"/>
              <a:t>non-competitive inhibitors</a:t>
            </a:r>
          </a:p>
          <a:p>
            <a:pPr marL="438912" indent="-320040" eaLnBrk="1" fontAlgn="auto" hangingPunct="1">
              <a:spcBef>
                <a:spcPts val="0"/>
              </a:spcBef>
              <a:spcAft>
                <a:spcPts val="0"/>
              </a:spcAft>
              <a:buClr>
                <a:schemeClr val="accent3"/>
              </a:buClr>
              <a:buFont typeface="Wingdings 2"/>
              <a:buChar char=""/>
              <a:defRPr/>
            </a:pPr>
            <a:r>
              <a:rPr lang="en-US" sz="2000" dirty="0"/>
              <a:t>Don’t require intracellular </a:t>
            </a:r>
            <a:r>
              <a:rPr lang="en-US" sz="2000" dirty="0" err="1"/>
              <a:t>phosphorylation</a:t>
            </a:r>
            <a:r>
              <a:rPr lang="en-US" sz="2000" dirty="0"/>
              <a:t> to attain activity</a:t>
            </a:r>
          </a:p>
          <a:p>
            <a:pPr marL="731520" lvl="1" indent="-274320" eaLnBrk="1" fontAlgn="auto" hangingPunct="1">
              <a:spcAft>
                <a:spcPts val="0"/>
              </a:spcAft>
              <a:buFont typeface="Wingdings"/>
              <a:buChar char=""/>
              <a:defRPr/>
            </a:pPr>
            <a:r>
              <a:rPr lang="en-US" sz="2000" dirty="0" err="1"/>
              <a:t>Efavirenz</a:t>
            </a:r>
            <a:endParaRPr lang="en-US" sz="2000" dirty="0"/>
          </a:p>
          <a:p>
            <a:pPr marL="731520" lvl="1" indent="-274320" eaLnBrk="1" fontAlgn="auto" hangingPunct="1">
              <a:spcAft>
                <a:spcPts val="0"/>
              </a:spcAft>
              <a:buFont typeface="Wingdings"/>
              <a:buChar char=""/>
              <a:defRPr/>
            </a:pPr>
            <a:r>
              <a:rPr lang="en-US" sz="2000" dirty="0" err="1"/>
              <a:t>Nevirapine</a:t>
            </a:r>
            <a:endParaRPr lang="en-US" sz="2000" dirty="0"/>
          </a:p>
          <a:p>
            <a:pPr marL="731520" lvl="1" indent="-274320" eaLnBrk="1" fontAlgn="auto" hangingPunct="1">
              <a:spcAft>
                <a:spcPts val="0"/>
              </a:spcAft>
              <a:buFont typeface="Wingdings"/>
              <a:buChar char=""/>
              <a:defRPr/>
            </a:pPr>
            <a:r>
              <a:rPr lang="en-US" sz="2000" dirty="0" err="1"/>
              <a:t>Delavirdine</a:t>
            </a:r>
            <a:r>
              <a:rPr lang="en-US" sz="2000" dirty="0"/>
              <a:t> </a:t>
            </a:r>
          </a:p>
          <a:p>
            <a:pPr marL="731520" lvl="1" indent="-274320" eaLnBrk="1" fontAlgn="auto" hangingPunct="1">
              <a:spcAft>
                <a:spcPts val="0"/>
              </a:spcAft>
              <a:buFont typeface="Wingdings"/>
              <a:buChar char=""/>
              <a:defRPr/>
            </a:pPr>
            <a:endParaRPr lang="en-US" sz="1050" dirty="0"/>
          </a:p>
          <a:p>
            <a:pPr marL="438912" indent="-320040" eaLnBrk="1" fontAlgn="auto" hangingPunct="1">
              <a:spcBef>
                <a:spcPts val="0"/>
              </a:spcBef>
              <a:spcAft>
                <a:spcPts val="0"/>
              </a:spcAft>
              <a:buClr>
                <a:schemeClr val="accent3"/>
              </a:buClr>
              <a:buFont typeface="Wingdings 2"/>
              <a:buChar char=""/>
              <a:defRPr/>
            </a:pPr>
            <a:r>
              <a:rPr lang="en-US" sz="2000" dirty="0"/>
              <a:t>Are </a:t>
            </a:r>
            <a:r>
              <a:rPr lang="en-US" sz="2000" dirty="0" err="1"/>
              <a:t>metabollized</a:t>
            </a:r>
            <a:r>
              <a:rPr lang="en-US" sz="2000" dirty="0"/>
              <a:t> by </a:t>
            </a:r>
            <a:r>
              <a:rPr lang="en-US" sz="2000" dirty="0" err="1"/>
              <a:t>cytochrome</a:t>
            </a:r>
            <a:r>
              <a:rPr lang="en-US" sz="2000" dirty="0"/>
              <a:t> system (CYP3A4 and CYP2B6). Hence can be </a:t>
            </a:r>
            <a:r>
              <a:rPr lang="en-US" sz="2000" b="1" dirty="0"/>
              <a:t>inducers of these enzymes (NVP, EFV) or inhibitors (DLV)</a:t>
            </a:r>
          </a:p>
          <a:p>
            <a:pPr marL="438912" indent="-320040" eaLnBrk="1" fontAlgn="auto" hangingPunct="1">
              <a:spcBef>
                <a:spcPts val="0"/>
              </a:spcBef>
              <a:spcAft>
                <a:spcPts val="0"/>
              </a:spcAft>
              <a:buClr>
                <a:schemeClr val="accent3"/>
              </a:buClr>
              <a:buFont typeface="Wingdings 2"/>
              <a:buChar char=""/>
              <a:defRPr/>
            </a:pPr>
            <a:r>
              <a:rPr lang="en-US" sz="2000" dirty="0"/>
              <a:t>Hence have pharmacokinetic interactions</a:t>
            </a:r>
          </a:p>
          <a:p>
            <a:pPr marL="438912" indent="-320040" eaLnBrk="1" fontAlgn="auto" hangingPunct="1">
              <a:spcBef>
                <a:spcPts val="0"/>
              </a:spcBef>
              <a:spcAft>
                <a:spcPts val="0"/>
              </a:spcAft>
              <a:buClr>
                <a:schemeClr val="accent3"/>
              </a:buClr>
              <a:buFont typeface="Wingdings 2"/>
              <a:buChar char=""/>
              <a:defRPr/>
            </a:pPr>
            <a:r>
              <a:rPr lang="en-US" sz="2000" dirty="0"/>
              <a:t>Potential for resistance to them is high, and they should never be used alone</a:t>
            </a:r>
          </a:p>
          <a:p>
            <a:pPr marL="438912" indent="-320040" eaLnBrk="1" fontAlgn="auto" hangingPunct="1">
              <a:spcBef>
                <a:spcPts val="0"/>
              </a:spcBef>
              <a:spcAft>
                <a:spcPts val="0"/>
              </a:spcAft>
              <a:buClr>
                <a:schemeClr val="accent3"/>
              </a:buClr>
              <a:buFont typeface="Wingdings 2"/>
              <a:buChar char=""/>
              <a:defRPr/>
            </a:pPr>
            <a:endParaRPr lang="en-US" dirty="0"/>
          </a:p>
        </p:txBody>
      </p:sp>
    </p:spTree>
    <p:extLst>
      <p:ext uri="{BB962C8B-B14F-4D97-AF65-F5344CB8AC3E}">
        <p14:creationId xmlns:p14="http://schemas.microsoft.com/office/powerpoint/2010/main" val="3976504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381000" y="1143000"/>
            <a:ext cx="8382000" cy="5410200"/>
          </a:xfrm>
          <a:solidFill>
            <a:schemeClr val="bg1"/>
          </a:solidFill>
        </p:spPr>
        <p:txBody>
          <a:bodyPr>
            <a:noAutofit/>
          </a:bodyPr>
          <a:lstStyle/>
          <a:p>
            <a:pPr marL="0" indent="0" eaLnBrk="1" hangingPunct="1">
              <a:buNone/>
            </a:pPr>
            <a:r>
              <a:rPr lang="en-US" altLang="fr-FR" sz="2400" b="1" dirty="0" err="1"/>
              <a:t>Nevirapine</a:t>
            </a:r>
            <a:r>
              <a:rPr lang="en-US" altLang="fr-FR" sz="2400" b="1" dirty="0"/>
              <a:t> (NVP, </a:t>
            </a:r>
            <a:r>
              <a:rPr lang="en-US" altLang="fr-FR" sz="2400" b="1" dirty="0" err="1"/>
              <a:t>Viramune</a:t>
            </a:r>
            <a:r>
              <a:rPr lang="en-US" altLang="fr-FR" sz="2400" b="1" dirty="0"/>
              <a:t>); </a:t>
            </a:r>
            <a:r>
              <a:rPr lang="en-US" altLang="fr-FR" sz="2400" dirty="0"/>
              <a:t>200 mg </a:t>
            </a:r>
            <a:r>
              <a:rPr lang="en-US" altLang="fr-FR" sz="2400" dirty="0" err="1"/>
              <a:t>bd</a:t>
            </a:r>
            <a:r>
              <a:rPr lang="en-US" altLang="fr-FR" sz="2400" dirty="0"/>
              <a:t>; </a:t>
            </a:r>
          </a:p>
          <a:p>
            <a:pPr marL="0" indent="0" eaLnBrk="1" hangingPunct="1">
              <a:buNone/>
            </a:pPr>
            <a:r>
              <a:rPr lang="en-US" altLang="fr-FR" sz="2400" dirty="0"/>
              <a:t>SE: Rash (SJS), hepatotoxicity</a:t>
            </a:r>
          </a:p>
          <a:p>
            <a:pPr marL="0" indent="0" eaLnBrk="1" hangingPunct="1">
              <a:buNone/>
            </a:pPr>
            <a:endParaRPr lang="en-US" altLang="fr-FR" sz="2400" dirty="0"/>
          </a:p>
          <a:p>
            <a:pPr lvl="1" eaLnBrk="1" hangingPunct="1"/>
            <a:r>
              <a:rPr lang="en-US" altLang="fr-FR" sz="2400" dirty="0"/>
              <a:t>A single mutation can decrease  susceptibility of the reverse transcriptase, hence clinical failure</a:t>
            </a:r>
          </a:p>
          <a:p>
            <a:pPr lvl="1" eaLnBrk="1" hangingPunct="1"/>
            <a:endParaRPr lang="en-US" altLang="fr-FR" sz="2400" dirty="0"/>
          </a:p>
          <a:p>
            <a:pPr lvl="1" eaLnBrk="1" hangingPunct="1"/>
            <a:r>
              <a:rPr lang="en-US" altLang="fr-FR" sz="2400" dirty="0"/>
              <a:t>Cross resistance occurs with other NNRTI, hence failure on NVP could be assumed as failure to the rest as well</a:t>
            </a:r>
          </a:p>
          <a:p>
            <a:pPr lvl="1" eaLnBrk="1" hangingPunct="1"/>
            <a:endParaRPr lang="en-US" altLang="fr-FR" sz="2400" dirty="0"/>
          </a:p>
          <a:p>
            <a:pPr lvl="1" eaLnBrk="1" hangingPunct="1"/>
            <a:r>
              <a:rPr lang="en-US" altLang="fr-FR" sz="2400" dirty="0"/>
              <a:t>Is a cytochrome enzymes inducer, hence interacts with CYP3A4 substrate drugs</a:t>
            </a:r>
          </a:p>
        </p:txBody>
      </p:sp>
    </p:spTree>
    <p:extLst>
      <p:ext uri="{BB962C8B-B14F-4D97-AF65-F5344CB8AC3E}">
        <p14:creationId xmlns:p14="http://schemas.microsoft.com/office/powerpoint/2010/main" val="18351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600"/>
            <a:ext cx="6343202" cy="709865"/>
          </a:xfrm>
        </p:spPr>
        <p:txBody>
          <a:bodyPr>
            <a:normAutofit/>
          </a:bodyPr>
          <a:lstStyle/>
          <a:p>
            <a:pPr eaLnBrk="1" fontAlgn="auto" hangingPunct="1">
              <a:spcAft>
                <a:spcPts val="0"/>
              </a:spcAft>
              <a:defRPr/>
            </a:pPr>
            <a:r>
              <a:rPr lang="en-US" b="1" dirty="0">
                <a:solidFill>
                  <a:schemeClr val="accent1">
                    <a:satMod val="150000"/>
                  </a:schemeClr>
                </a:solidFill>
              </a:rPr>
              <a:t>Classification of ARVs</a:t>
            </a:r>
          </a:p>
        </p:txBody>
      </p:sp>
      <p:sp>
        <p:nvSpPr>
          <p:cNvPr id="16387" name="Content Placeholder 2"/>
          <p:cNvSpPr>
            <a:spLocks noGrp="1"/>
          </p:cNvSpPr>
          <p:nvPr>
            <p:ph idx="1"/>
          </p:nvPr>
        </p:nvSpPr>
        <p:spPr>
          <a:xfrm>
            <a:off x="381000" y="1524000"/>
            <a:ext cx="8382000" cy="5105400"/>
          </a:xfrm>
          <a:solidFill>
            <a:schemeClr val="bg1"/>
          </a:solidFill>
        </p:spPr>
        <p:txBody>
          <a:bodyPr>
            <a:noAutofit/>
          </a:bodyPr>
          <a:lstStyle/>
          <a:p>
            <a:pPr eaLnBrk="1" hangingPunct="1"/>
            <a:r>
              <a:rPr lang="en-US" altLang="fr-FR" sz="2400" dirty="0"/>
              <a:t>Fusion/entry inhibitors</a:t>
            </a:r>
          </a:p>
          <a:p>
            <a:pPr eaLnBrk="1" hangingPunct="1"/>
            <a:endParaRPr lang="en-US" altLang="fr-FR" sz="400" dirty="0"/>
          </a:p>
          <a:p>
            <a:pPr eaLnBrk="1" hangingPunct="1"/>
            <a:r>
              <a:rPr lang="en-US" altLang="fr-FR" sz="2400" dirty="0"/>
              <a:t>Reverse transcriptase inhibitors</a:t>
            </a:r>
          </a:p>
          <a:p>
            <a:pPr lvl="1" eaLnBrk="1" hangingPunct="1">
              <a:buFont typeface="Wingdings" panose="05000000000000000000" pitchFamily="2" charset="2"/>
              <a:buChar char="§"/>
            </a:pPr>
            <a:r>
              <a:rPr lang="en-US" altLang="fr-FR" sz="2400" dirty="0"/>
              <a:t>Nucleoside  and Nucleotide Reverse Transcriptase Inhibitors (NRTIs; ‘nukes’)</a:t>
            </a:r>
          </a:p>
          <a:p>
            <a:pPr lvl="1" eaLnBrk="1" hangingPunct="1">
              <a:buFont typeface="Wingdings" panose="05000000000000000000" pitchFamily="2" charset="2"/>
              <a:buChar char="§"/>
            </a:pPr>
            <a:r>
              <a:rPr lang="en-US" altLang="fr-FR" sz="2400" dirty="0"/>
              <a:t>Non-Nucleoside Reverse Transcriptase Inhibitors (NNRTIs; ‘non-nukes’)</a:t>
            </a:r>
          </a:p>
          <a:p>
            <a:pPr lvl="1" eaLnBrk="1" hangingPunct="1"/>
            <a:endParaRPr lang="en-US" altLang="fr-FR" sz="700" dirty="0"/>
          </a:p>
          <a:p>
            <a:pPr eaLnBrk="1" hangingPunct="1"/>
            <a:r>
              <a:rPr lang="en-US" altLang="fr-FR" sz="2400" dirty="0"/>
              <a:t>Integrase inhibitors</a:t>
            </a:r>
          </a:p>
          <a:p>
            <a:pPr eaLnBrk="1" hangingPunct="1"/>
            <a:endParaRPr lang="en-US" altLang="fr-FR" sz="800" dirty="0"/>
          </a:p>
          <a:p>
            <a:pPr eaLnBrk="1" hangingPunct="1"/>
            <a:r>
              <a:rPr lang="en-US" altLang="fr-FR" sz="2400" dirty="0"/>
              <a:t>Protease Inhibitors</a:t>
            </a:r>
          </a:p>
          <a:p>
            <a:pPr eaLnBrk="1" hangingPunct="1"/>
            <a:endParaRPr lang="en-US" altLang="fr-FR" sz="900" dirty="0"/>
          </a:p>
          <a:p>
            <a:pPr eaLnBrk="1" hangingPunct="1"/>
            <a:r>
              <a:rPr lang="en-US" altLang="fr-FR" sz="2400" dirty="0"/>
              <a:t>Assembly/budding inhibitors</a:t>
            </a:r>
          </a:p>
        </p:txBody>
      </p:sp>
    </p:spTree>
    <p:extLst>
      <p:ext uri="{BB962C8B-B14F-4D97-AF65-F5344CB8AC3E}">
        <p14:creationId xmlns:p14="http://schemas.microsoft.com/office/powerpoint/2010/main" val="3341670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NevirapineO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8600"/>
            <a:ext cx="3005138"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5" descr="Nevira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266700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RTdruginhibi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5200"/>
            <a:ext cx="48006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55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228600" y="2209800"/>
            <a:ext cx="8277559" cy="4064000"/>
          </a:xfrm>
        </p:spPr>
        <p:txBody>
          <a:bodyPr>
            <a:normAutofit/>
          </a:bodyPr>
          <a:lstStyle/>
          <a:p>
            <a:pPr marL="0" indent="0" eaLnBrk="1" hangingPunct="1">
              <a:buNone/>
            </a:pPr>
            <a:r>
              <a:rPr lang="en-US" altLang="fr-FR" sz="2800" b="1" dirty="0" err="1"/>
              <a:t>Delavirdine</a:t>
            </a:r>
            <a:r>
              <a:rPr lang="en-US" altLang="fr-FR" sz="2800" b="1" dirty="0"/>
              <a:t> (DLV, </a:t>
            </a:r>
            <a:r>
              <a:rPr lang="en-US" altLang="fr-FR" sz="2800" b="1" dirty="0" err="1"/>
              <a:t>Rescriptor</a:t>
            </a:r>
            <a:r>
              <a:rPr lang="en-US" altLang="fr-FR" sz="2800" b="1" dirty="0"/>
              <a:t>) </a:t>
            </a:r>
            <a:r>
              <a:rPr lang="en-US" altLang="fr-FR" sz="2800" dirty="0"/>
              <a:t>400 mg </a:t>
            </a:r>
            <a:r>
              <a:rPr lang="en-US" altLang="fr-FR" sz="2800" dirty="0" err="1"/>
              <a:t>tds</a:t>
            </a:r>
            <a:r>
              <a:rPr lang="en-US" altLang="fr-FR" sz="2800" dirty="0"/>
              <a:t>; </a:t>
            </a:r>
          </a:p>
          <a:p>
            <a:pPr marL="0" indent="0" eaLnBrk="1" hangingPunct="1">
              <a:buNone/>
            </a:pPr>
            <a:r>
              <a:rPr lang="en-US" altLang="fr-FR" sz="2800" dirty="0"/>
              <a:t>SE: Rash</a:t>
            </a:r>
          </a:p>
          <a:p>
            <a:pPr marL="0" indent="0" eaLnBrk="1" hangingPunct="1">
              <a:buNone/>
            </a:pPr>
            <a:endParaRPr lang="en-US" altLang="fr-FR" sz="2800" dirty="0"/>
          </a:p>
          <a:p>
            <a:pPr lvl="1" eaLnBrk="1" hangingPunct="1"/>
            <a:r>
              <a:rPr lang="en-US" altLang="fr-FR" sz="2800" dirty="0"/>
              <a:t>Is an inhibitor of CYP3A4</a:t>
            </a:r>
          </a:p>
          <a:p>
            <a:pPr marL="402336" lvl="1" indent="0" eaLnBrk="1" hangingPunct="1">
              <a:buNone/>
            </a:pPr>
            <a:endParaRPr lang="en-US" altLang="fr-FR" sz="2800" dirty="0"/>
          </a:p>
          <a:p>
            <a:pPr lvl="1" eaLnBrk="1" hangingPunct="1"/>
            <a:r>
              <a:rPr lang="en-US" altLang="fr-FR" sz="2800" dirty="0"/>
              <a:t>Not routinely used because of its complex dosing schedule</a:t>
            </a:r>
          </a:p>
        </p:txBody>
      </p:sp>
    </p:spTree>
    <p:extLst>
      <p:ext uri="{BB962C8B-B14F-4D97-AF65-F5344CB8AC3E}">
        <p14:creationId xmlns:p14="http://schemas.microsoft.com/office/powerpoint/2010/main" val="821572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Delavird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4038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5"/>
          <p:cNvSpPr txBox="1">
            <a:spLocks noChangeArrowheads="1"/>
          </p:cNvSpPr>
          <p:nvPr/>
        </p:nvSpPr>
        <p:spPr bwMode="auto">
          <a:xfrm>
            <a:off x="1050925" y="5076825"/>
            <a:ext cx="1776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Delavirdine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(Rescriptor)</a:t>
            </a:r>
          </a:p>
        </p:txBody>
      </p:sp>
      <p:pic>
        <p:nvPicPr>
          <p:cNvPr id="31748" name="Picture 7" descr="Delavird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219200"/>
            <a:ext cx="2519363"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8" descr="rescrip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81600"/>
            <a:ext cx="342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0663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2"/>
          <p:cNvSpPr>
            <a:spLocks noGrp="1"/>
          </p:cNvSpPr>
          <p:nvPr>
            <p:ph idx="1"/>
          </p:nvPr>
        </p:nvSpPr>
        <p:spPr>
          <a:xfrm>
            <a:off x="457200" y="2362200"/>
            <a:ext cx="8458200" cy="4267200"/>
          </a:xfrm>
          <a:solidFill>
            <a:schemeClr val="bg1"/>
          </a:solidFill>
        </p:spPr>
        <p:txBody>
          <a:bodyPr rtlCol="0">
            <a:noAutofit/>
          </a:bodyPr>
          <a:lstStyle/>
          <a:p>
            <a:pPr marL="118872" indent="0" eaLnBrk="1" fontAlgn="auto" hangingPunct="1">
              <a:spcBef>
                <a:spcPts val="0"/>
              </a:spcBef>
              <a:spcAft>
                <a:spcPts val="0"/>
              </a:spcAft>
              <a:buClr>
                <a:schemeClr val="accent3"/>
              </a:buClr>
              <a:buNone/>
              <a:defRPr/>
            </a:pPr>
            <a:r>
              <a:rPr lang="en-US" sz="2400" b="1" dirty="0" err="1"/>
              <a:t>Efavirenz</a:t>
            </a:r>
            <a:r>
              <a:rPr lang="en-US" sz="2400" b="1" dirty="0"/>
              <a:t> (EFV, </a:t>
            </a:r>
            <a:r>
              <a:rPr lang="en-US" sz="2400" b="1" dirty="0" err="1"/>
              <a:t>Stocrin</a:t>
            </a:r>
            <a:r>
              <a:rPr lang="en-US" sz="2400" b="1" dirty="0"/>
              <a:t>) </a:t>
            </a:r>
            <a:r>
              <a:rPr lang="en-US" sz="2400" dirty="0"/>
              <a:t>600 mg od; </a:t>
            </a:r>
          </a:p>
          <a:p>
            <a:pPr marL="438912" indent="-320040" eaLnBrk="1" fontAlgn="auto" hangingPunct="1">
              <a:spcBef>
                <a:spcPts val="0"/>
              </a:spcBef>
              <a:spcAft>
                <a:spcPts val="0"/>
              </a:spcAft>
              <a:buClr>
                <a:schemeClr val="accent3"/>
              </a:buClr>
              <a:buFont typeface="Wingdings 2"/>
              <a:buChar char=""/>
              <a:defRPr/>
            </a:pPr>
            <a:endParaRPr lang="en-US" sz="2400" dirty="0"/>
          </a:p>
          <a:p>
            <a:pPr marL="438912" indent="-320040" eaLnBrk="1" fontAlgn="auto" hangingPunct="1">
              <a:spcBef>
                <a:spcPts val="0"/>
              </a:spcBef>
              <a:spcAft>
                <a:spcPts val="0"/>
              </a:spcAft>
              <a:buClr>
                <a:schemeClr val="accent3"/>
              </a:buClr>
              <a:buFont typeface="Wingdings 2"/>
              <a:buChar char=""/>
              <a:defRPr/>
            </a:pPr>
            <a:r>
              <a:rPr lang="en-US" sz="2400" dirty="0"/>
              <a:t>SE: Rash, CNS or </a:t>
            </a:r>
            <a:r>
              <a:rPr lang="en-US" sz="2400" b="1" dirty="0"/>
              <a:t>psychiatric side effects (vivid dreams, </a:t>
            </a:r>
            <a:r>
              <a:rPr lang="en-US" sz="2400" b="1" dirty="0" err="1"/>
              <a:t>hullucinations</a:t>
            </a:r>
            <a:r>
              <a:rPr lang="en-US" sz="2400" b="1" dirty="0"/>
              <a:t>, insomnia)</a:t>
            </a:r>
          </a:p>
          <a:p>
            <a:pPr marL="731520" lvl="1" indent="-274320" eaLnBrk="1" fontAlgn="auto" hangingPunct="1">
              <a:spcAft>
                <a:spcPts val="0"/>
              </a:spcAft>
              <a:buFont typeface="Wingdings"/>
              <a:buChar char=""/>
              <a:defRPr/>
            </a:pPr>
            <a:r>
              <a:rPr lang="en-US" sz="2400" dirty="0"/>
              <a:t>Has cross resistance with NVP</a:t>
            </a:r>
          </a:p>
          <a:p>
            <a:pPr marL="731520" lvl="1" indent="-274320" eaLnBrk="1" fontAlgn="auto" hangingPunct="1">
              <a:spcAft>
                <a:spcPts val="0"/>
              </a:spcAft>
              <a:buFont typeface="Wingdings"/>
              <a:buChar char=""/>
              <a:defRPr/>
            </a:pPr>
            <a:r>
              <a:rPr lang="en-US" sz="2400" dirty="0" smtClean="0"/>
              <a:t>Side </a:t>
            </a:r>
            <a:r>
              <a:rPr lang="en-US" sz="2400" dirty="0"/>
              <a:t>effects resolve over 4 weeks</a:t>
            </a:r>
          </a:p>
          <a:p>
            <a:pPr marL="731520" lvl="1" indent="-274320" eaLnBrk="1" fontAlgn="auto" hangingPunct="1">
              <a:spcAft>
                <a:spcPts val="0"/>
              </a:spcAft>
              <a:buFont typeface="Wingdings"/>
              <a:buChar char=""/>
              <a:defRPr/>
            </a:pPr>
            <a:r>
              <a:rPr lang="en-US" sz="2400" dirty="0"/>
              <a:t>Recommended on an empty stomach as fatty meals increase </a:t>
            </a:r>
            <a:r>
              <a:rPr lang="en-US" sz="2400" dirty="0" smtClean="0"/>
              <a:t>bioavailability</a:t>
            </a:r>
          </a:p>
          <a:p>
            <a:pPr marL="731520" lvl="1" indent="-274320" eaLnBrk="1" fontAlgn="auto" hangingPunct="1">
              <a:spcAft>
                <a:spcPts val="0"/>
              </a:spcAft>
              <a:buFont typeface="Wingdings"/>
              <a:buChar char=""/>
              <a:defRPr/>
            </a:pPr>
            <a:endParaRPr lang="en-US" sz="2400" dirty="0"/>
          </a:p>
        </p:txBody>
      </p:sp>
    </p:spTree>
    <p:extLst>
      <p:ext uri="{BB962C8B-B14F-4D97-AF65-F5344CB8AC3E}">
        <p14:creationId xmlns:p14="http://schemas.microsoft.com/office/powerpoint/2010/main" val="1773057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susti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85800"/>
            <a:ext cx="20494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5" descr="Efavirenz_skele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19200"/>
            <a:ext cx="4033838"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6"/>
          <p:cNvSpPr txBox="1">
            <a:spLocks noChangeArrowheads="1"/>
          </p:cNvSpPr>
          <p:nvPr/>
        </p:nvSpPr>
        <p:spPr bwMode="auto">
          <a:xfrm>
            <a:off x="609600" y="4724400"/>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8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Efavirenz (Sustiva)</a:t>
            </a:r>
            <a:endPar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spTree>
    <p:extLst>
      <p:ext uri="{BB962C8B-B14F-4D97-AF65-F5344CB8AC3E}">
        <p14:creationId xmlns:p14="http://schemas.microsoft.com/office/powerpoint/2010/main" val="356641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762000"/>
            <a:ext cx="8229600" cy="914400"/>
          </a:xfrm>
        </p:spPr>
        <p:txBody>
          <a:bodyPr/>
          <a:lstStyle/>
          <a:p>
            <a:r>
              <a:rPr lang="en-US" altLang="fr-FR" sz="3600" b="1" dirty="0"/>
              <a:t>NNRTIs</a:t>
            </a:r>
          </a:p>
        </p:txBody>
      </p:sp>
      <p:graphicFrame>
        <p:nvGraphicFramePr>
          <p:cNvPr id="64566" name="Group 54"/>
          <p:cNvGraphicFramePr>
            <a:graphicFrameLocks noGrp="1"/>
          </p:cNvGraphicFramePr>
          <p:nvPr>
            <p:ph idx="1"/>
            <p:extLst>
              <p:ext uri="{D42A27DB-BD31-4B8C-83A1-F6EECF244321}">
                <p14:modId xmlns:p14="http://schemas.microsoft.com/office/powerpoint/2010/main" val="3704246695"/>
              </p:ext>
            </p:extLst>
          </p:nvPr>
        </p:nvGraphicFramePr>
        <p:xfrm>
          <a:off x="30480" y="2362200"/>
          <a:ext cx="9037320" cy="4267200"/>
        </p:xfrm>
        <a:graphic>
          <a:graphicData uri="http://schemas.openxmlformats.org/drawingml/2006/table">
            <a:tbl>
              <a:tblPr/>
              <a:tblGrid>
                <a:gridCol w="1600200">
                  <a:extLst>
                    <a:ext uri="{9D8B030D-6E8A-4147-A177-3AD203B41FA5}">
                      <a16:colId xmlns:a16="http://schemas.microsoft.com/office/drawing/2014/main" xmlns="" val="2384911561"/>
                    </a:ext>
                  </a:extLst>
                </a:gridCol>
                <a:gridCol w="1600200">
                  <a:extLst>
                    <a:ext uri="{9D8B030D-6E8A-4147-A177-3AD203B41FA5}">
                      <a16:colId xmlns:a16="http://schemas.microsoft.com/office/drawing/2014/main" xmlns="" val="2472031274"/>
                    </a:ext>
                  </a:extLst>
                </a:gridCol>
                <a:gridCol w="1871663">
                  <a:extLst>
                    <a:ext uri="{9D8B030D-6E8A-4147-A177-3AD203B41FA5}">
                      <a16:colId xmlns:a16="http://schemas.microsoft.com/office/drawing/2014/main" xmlns="" val="1415162771"/>
                    </a:ext>
                  </a:extLst>
                </a:gridCol>
                <a:gridCol w="1938337">
                  <a:extLst>
                    <a:ext uri="{9D8B030D-6E8A-4147-A177-3AD203B41FA5}">
                      <a16:colId xmlns:a16="http://schemas.microsoft.com/office/drawing/2014/main" xmlns="" val="701289105"/>
                    </a:ext>
                  </a:extLst>
                </a:gridCol>
                <a:gridCol w="2026920">
                  <a:extLst>
                    <a:ext uri="{9D8B030D-6E8A-4147-A177-3AD203B41FA5}">
                      <a16:colId xmlns:a16="http://schemas.microsoft.com/office/drawing/2014/main" xmlns="" val="3175878913"/>
                    </a:ext>
                  </a:extLst>
                </a:gridCol>
              </a:tblGrid>
              <a:tr h="685800">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Drug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Standard Dose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Dosage forms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Common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AEs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2000" b="0" i="0" u="sng" strike="noStrike" cap="none" normalizeH="0" baseline="0">
                          <a:ln>
                            <a:noFill/>
                          </a:ln>
                          <a:solidFill>
                            <a:schemeClr val="tx1"/>
                          </a:solidFill>
                          <a:effectLst/>
                          <a:latin typeface="Arial" panose="020B0604020202020204" pitchFamily="34" charset="0"/>
                          <a:cs typeface="Arial" panose="020B0604020202020204" pitchFamily="34" charset="0"/>
                        </a:rPr>
                        <a:t>Metabolism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110465109"/>
                  </a:ext>
                </a:extLst>
              </a:tr>
              <a:tr h="685800">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a:ln>
                            <a:noFill/>
                          </a:ln>
                          <a:solidFill>
                            <a:schemeClr val="folHlink"/>
                          </a:solidFill>
                          <a:effectLst/>
                          <a:latin typeface="Arial" panose="020B0604020202020204" pitchFamily="34" charset="0"/>
                          <a:cs typeface="Arial" panose="020B0604020202020204" pitchFamily="34" charset="0"/>
                        </a:rPr>
                        <a:t>Delavirdine</a:t>
                      </a: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(DLV)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Rescriptor</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400 mg tid</a:t>
                      </a:r>
                      <a:endPar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100mg tab, 200mg cap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Rash</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Potent CYP3A inhibitor; 3A4 substrate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2231218930"/>
                  </a:ext>
                </a:extLst>
              </a:tr>
              <a:tr h="685800">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a:ln>
                            <a:noFill/>
                          </a:ln>
                          <a:solidFill>
                            <a:schemeClr val="folHlink"/>
                          </a:solidFill>
                          <a:effectLst/>
                          <a:latin typeface="Arial" panose="020B0604020202020204" pitchFamily="34" charset="0"/>
                          <a:cs typeface="Arial" panose="020B0604020202020204" pitchFamily="34" charset="0"/>
                        </a:rPr>
                        <a:t>Nevirapine</a:t>
                      </a: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(NVP) Viramune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200 mg qd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x 14 d then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200 mg bid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200mg tabs, Oral susp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Rash (SJ), hepatotoxicity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CYP3A inducer, auto inducer; 3A4, 2B6 substrate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540533961"/>
                  </a:ext>
                </a:extLst>
              </a:tr>
              <a:tr h="1177925">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a:ln>
                            <a:noFill/>
                          </a:ln>
                          <a:solidFill>
                            <a:schemeClr val="folHlink"/>
                          </a:solidFill>
                          <a:effectLst/>
                          <a:latin typeface="Arial" panose="020B0604020202020204" pitchFamily="34" charset="0"/>
                          <a:cs typeface="Arial" panose="020B0604020202020204" pitchFamily="34" charset="0"/>
                        </a:rPr>
                        <a:t>Efavirenz*</a:t>
                      </a: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(EFV) Sustiva</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600 mg qhs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50, 100, 200mg cap, 600mg tab</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rPr>
                        <a:t>Vivid dreams, drowsiness or insomnia, rash (SJ), hyperlipidemia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CYP3A, 2B6 inducer; 2B6, 3A4 substrate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380700221"/>
                  </a:ext>
                </a:extLst>
              </a:tr>
            </a:tbl>
          </a:graphicData>
        </a:graphic>
      </p:graphicFrame>
    </p:spTree>
    <p:extLst>
      <p:ext uri="{BB962C8B-B14F-4D97-AF65-F5344CB8AC3E}">
        <p14:creationId xmlns:p14="http://schemas.microsoft.com/office/powerpoint/2010/main" val="1229217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533400" y="457200"/>
            <a:ext cx="8229600" cy="1295400"/>
          </a:xfrm>
        </p:spPr>
        <p:txBody>
          <a:bodyPr/>
          <a:lstStyle/>
          <a:p>
            <a:pPr eaLnBrk="1" hangingPunct="1">
              <a:defRPr/>
            </a:pPr>
            <a:r>
              <a:rPr lang="en-US" altLang="fr-FR" sz="4000" b="1" dirty="0">
                <a:solidFill>
                  <a:schemeClr val="bg1"/>
                </a:solidFill>
              </a:rPr>
              <a:t>Protease Inhibitors (PIs):</a:t>
            </a:r>
            <a:br>
              <a:rPr lang="en-US" altLang="fr-FR" sz="4000" b="1" dirty="0">
                <a:solidFill>
                  <a:schemeClr val="bg1"/>
                </a:solidFill>
              </a:rPr>
            </a:br>
            <a:r>
              <a:rPr lang="en-US" altLang="fr-FR" sz="4000" b="1" dirty="0">
                <a:solidFill>
                  <a:schemeClr val="bg1"/>
                </a:solidFill>
              </a:rPr>
              <a:t>Mechanism of Action</a:t>
            </a:r>
          </a:p>
        </p:txBody>
      </p:sp>
      <p:sp>
        <p:nvSpPr>
          <p:cNvPr id="69635" name="Rectangle 3"/>
          <p:cNvSpPr>
            <a:spLocks noGrp="1" noChangeArrowheads="1"/>
          </p:cNvSpPr>
          <p:nvPr>
            <p:ph type="body" sz="half" idx="1"/>
          </p:nvPr>
        </p:nvSpPr>
        <p:spPr>
          <a:xfrm>
            <a:off x="381000" y="2057400"/>
            <a:ext cx="4191000" cy="4602163"/>
          </a:xfrm>
        </p:spPr>
        <p:txBody>
          <a:bodyPr>
            <a:normAutofit lnSpcReduction="10000"/>
          </a:bodyPr>
          <a:lstStyle/>
          <a:p>
            <a:pPr eaLnBrk="1" hangingPunct="1">
              <a:buClr>
                <a:schemeClr val="accent1"/>
              </a:buClr>
              <a:buFont typeface="Wingdings" panose="05000000000000000000" pitchFamily="2" charset="2"/>
              <a:buChar char="¥"/>
              <a:defRPr/>
            </a:pPr>
            <a:r>
              <a:rPr lang="en-US" altLang="fr-FR" sz="2400" dirty="0"/>
              <a:t>Protease enzyme cleaves HIV precursor proteins (gag/pol polyproteins) into active proteins that are needed to  assemble a new, mature HIV virus. </a:t>
            </a:r>
          </a:p>
          <a:p>
            <a:pPr eaLnBrk="1" hangingPunct="1">
              <a:buClr>
                <a:schemeClr val="accent1"/>
              </a:buClr>
              <a:buFont typeface="Wingdings" panose="05000000000000000000" pitchFamily="2" charset="2"/>
              <a:buNone/>
              <a:defRPr/>
            </a:pPr>
            <a:endParaRPr lang="en-US" altLang="fr-FR" sz="1800" dirty="0"/>
          </a:p>
          <a:p>
            <a:pPr eaLnBrk="1" hangingPunct="1">
              <a:buClr>
                <a:schemeClr val="accent1"/>
              </a:buClr>
              <a:buFont typeface="Wingdings" panose="05000000000000000000" pitchFamily="2" charset="2"/>
              <a:buChar char="¥"/>
              <a:defRPr/>
            </a:pPr>
            <a:r>
              <a:rPr lang="en-US" altLang="fr-FR" sz="2400" b="1" dirty="0">
                <a:solidFill>
                  <a:srgbClr val="00B050"/>
                </a:solidFill>
              </a:rPr>
              <a:t>PIs bind to protease preventing the cleavage and inhibiting the assembly of new HIV viruses</a:t>
            </a:r>
            <a:endParaRPr lang="en-US" altLang="fr-FR" sz="2400" dirty="0">
              <a:solidFill>
                <a:srgbClr val="00B050"/>
              </a:solidFill>
            </a:endParaRPr>
          </a:p>
        </p:txBody>
      </p:sp>
      <p:pic>
        <p:nvPicPr>
          <p:cNvPr id="27652" name="Picture 4" descr="newst20"/>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l="37869" t="30316" r="1894" b="3789"/>
          <a:stretch>
            <a:fillRect/>
          </a:stretch>
        </p:blipFill>
        <p:spPr>
          <a:xfrm>
            <a:off x="5257800" y="3931285"/>
            <a:ext cx="3548062" cy="291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3" name="Picture 5" descr="SP13-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752600"/>
            <a:ext cx="3581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AutoShape 6"/>
          <p:cNvSpPr>
            <a:spLocks noChangeArrowheads="1"/>
          </p:cNvSpPr>
          <p:nvPr/>
        </p:nvSpPr>
        <p:spPr bwMode="auto">
          <a:xfrm rot="10800000">
            <a:off x="7467600" y="2895600"/>
            <a:ext cx="609600" cy="533400"/>
          </a:xfrm>
          <a:prstGeom prst="rightArrow">
            <a:avLst>
              <a:gd name="adj1" fmla="val 44648"/>
              <a:gd name="adj2" fmla="val 3690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fr-FR"/>
          </a:p>
        </p:txBody>
      </p:sp>
      <p:sp>
        <p:nvSpPr>
          <p:cNvPr id="27655" name="AutoShape 7"/>
          <p:cNvSpPr>
            <a:spLocks noChangeArrowheads="1"/>
          </p:cNvSpPr>
          <p:nvPr/>
        </p:nvSpPr>
        <p:spPr bwMode="auto">
          <a:xfrm rot="10800000">
            <a:off x="7239000" y="1981200"/>
            <a:ext cx="1752600" cy="533400"/>
          </a:xfrm>
          <a:prstGeom prst="rightArrow">
            <a:avLst>
              <a:gd name="adj1" fmla="val 49407"/>
              <a:gd name="adj2" fmla="val 5388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fr-FR"/>
          </a:p>
        </p:txBody>
      </p:sp>
      <p:sp>
        <p:nvSpPr>
          <p:cNvPr id="27656" name="Text Box 8"/>
          <p:cNvSpPr txBox="1">
            <a:spLocks noChangeArrowheads="1"/>
          </p:cNvSpPr>
          <p:nvPr/>
        </p:nvSpPr>
        <p:spPr bwMode="auto">
          <a:xfrm>
            <a:off x="7696200" y="29718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fr-FR" sz="1600" dirty="0">
                <a:solidFill>
                  <a:srgbClr val="FF3300"/>
                </a:solidFill>
              </a:rPr>
              <a:t>PI</a:t>
            </a:r>
          </a:p>
        </p:txBody>
      </p:sp>
      <p:sp>
        <p:nvSpPr>
          <p:cNvPr id="27657" name="Text Box 9"/>
          <p:cNvSpPr txBox="1">
            <a:spLocks noChangeArrowheads="1"/>
          </p:cNvSpPr>
          <p:nvPr/>
        </p:nvSpPr>
        <p:spPr bwMode="auto">
          <a:xfrm>
            <a:off x="7315200" y="2057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fr-FR" sz="1600" dirty="0">
                <a:solidFill>
                  <a:srgbClr val="FF3300"/>
                </a:solidFill>
              </a:rPr>
              <a:t>HIV-1 Protease</a:t>
            </a:r>
          </a:p>
        </p:txBody>
      </p:sp>
      <p:sp>
        <p:nvSpPr>
          <p:cNvPr id="27658" name="Text Box 10"/>
          <p:cNvSpPr txBox="1">
            <a:spLocks noChangeArrowheads="1"/>
          </p:cNvSpPr>
          <p:nvPr/>
        </p:nvSpPr>
        <p:spPr bwMode="auto">
          <a:xfrm>
            <a:off x="6781800" y="388620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fr-FR" sz="800" b="1">
                <a:solidFill>
                  <a:schemeClr val="bg1"/>
                </a:solidFill>
              </a:rPr>
              <a:t> </a:t>
            </a:r>
            <a:r>
              <a:rPr lang="en-US" altLang="fr-FR" sz="3200" b="1">
                <a:solidFill>
                  <a:schemeClr val="bg1"/>
                </a:solidFill>
              </a:rPr>
              <a:t>X</a:t>
            </a:r>
          </a:p>
        </p:txBody>
      </p:sp>
      <p:sp>
        <p:nvSpPr>
          <p:cNvPr id="27659" name="Text Box 11"/>
          <p:cNvSpPr txBox="1">
            <a:spLocks noChangeArrowheads="1"/>
          </p:cNvSpPr>
          <p:nvPr/>
        </p:nvSpPr>
        <p:spPr bwMode="auto">
          <a:xfrm>
            <a:off x="7924800" y="3733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fr-FR" sz="2000" b="1">
                <a:solidFill>
                  <a:srgbClr val="808080"/>
                </a:solidFill>
              </a:rPr>
              <a:t>HIV</a:t>
            </a:r>
          </a:p>
        </p:txBody>
      </p:sp>
      <p:pic>
        <p:nvPicPr>
          <p:cNvPr id="27660" name="Picture 12" descr="kqbtxknv[1]"/>
          <p:cNvPicPr>
            <a:picLocks noGrp="1" noChangeAspect="1" noChangeArrowheads="1" noCrop="1"/>
          </p:cNvPicPr>
          <p:nvPr>
            <p:ph sz="quarter" idx="2"/>
          </p:nvPr>
        </p:nvPicPr>
        <p:blipFill>
          <a:blip r:embed="rId6">
            <a:extLst>
              <a:ext uri="{28A0092B-C50C-407E-A947-70E740481C1C}">
                <a14:useLocalDpi xmlns:a14="http://schemas.microsoft.com/office/drawing/2010/main" val="0"/>
              </a:ext>
            </a:extLst>
          </a:blip>
          <a:srcRect/>
          <a:stretch>
            <a:fillRect/>
          </a:stretch>
        </p:blipFill>
        <p:spPr>
          <a:xfrm>
            <a:off x="6553200" y="3430588"/>
            <a:ext cx="533400" cy="52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68935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sp>
        <p:nvSpPr>
          <p:cNvPr id="69635" name="Content Placeholder 2"/>
          <p:cNvSpPr>
            <a:spLocks noGrp="1"/>
          </p:cNvSpPr>
          <p:nvPr>
            <p:ph idx="1"/>
          </p:nvPr>
        </p:nvSpPr>
        <p:spPr>
          <a:xfrm>
            <a:off x="152400" y="152400"/>
            <a:ext cx="8686800" cy="6553200"/>
          </a:xfrm>
          <a:solidFill>
            <a:schemeClr val="bg1"/>
          </a:solidFill>
        </p:spPr>
        <p:txBody>
          <a:bodyPr rtlCol="0">
            <a:noAutofit/>
          </a:bodyPr>
          <a:lstStyle/>
          <a:p>
            <a:pPr marL="731520" lvl="1" indent="-274320" eaLnBrk="1" fontAlgn="auto" hangingPunct="1">
              <a:spcAft>
                <a:spcPts val="0"/>
              </a:spcAft>
              <a:buFont typeface="Wingdings"/>
              <a:buChar char=""/>
              <a:defRPr/>
            </a:pPr>
            <a:r>
              <a:rPr lang="en-US" sz="2400" dirty="0"/>
              <a:t>Are inhibitors of Protease  enzyme</a:t>
            </a:r>
          </a:p>
          <a:p>
            <a:pPr marL="731520" lvl="1" indent="-274320" eaLnBrk="1" fontAlgn="auto" hangingPunct="1">
              <a:spcAft>
                <a:spcPts val="0"/>
              </a:spcAft>
              <a:buFont typeface="Wingdings"/>
              <a:buChar char=""/>
              <a:defRPr/>
            </a:pPr>
            <a:endParaRPr lang="en-US" sz="1050" dirty="0"/>
          </a:p>
          <a:p>
            <a:pPr marL="731520" lvl="1" indent="-274320" eaLnBrk="1" fontAlgn="auto" hangingPunct="1">
              <a:spcAft>
                <a:spcPts val="0"/>
              </a:spcAft>
              <a:buFont typeface="Wingdings"/>
              <a:buChar char=""/>
              <a:defRPr/>
            </a:pPr>
            <a:r>
              <a:rPr lang="en-US" sz="2400" dirty="0"/>
              <a:t>Hence prevent cleavage of HIV structural and enzymatic proteins of the virus</a:t>
            </a:r>
          </a:p>
          <a:p>
            <a:pPr marL="731520" lvl="1" indent="-274320" eaLnBrk="1" fontAlgn="auto" hangingPunct="1">
              <a:spcAft>
                <a:spcPts val="0"/>
              </a:spcAft>
              <a:buFont typeface="Wingdings"/>
              <a:buChar char=""/>
              <a:defRPr/>
            </a:pPr>
            <a:endParaRPr lang="en-US" sz="1050" dirty="0"/>
          </a:p>
          <a:p>
            <a:pPr marL="731520" lvl="1" indent="-274320" eaLnBrk="1" fontAlgn="auto" hangingPunct="1">
              <a:spcAft>
                <a:spcPts val="0"/>
              </a:spcAft>
              <a:buFont typeface="Wingdings"/>
              <a:buChar char=""/>
              <a:defRPr/>
            </a:pPr>
            <a:r>
              <a:rPr lang="en-US" sz="2400" dirty="0"/>
              <a:t>This prevents metamorphosis of the HIV virus into the mature infectious form</a:t>
            </a:r>
          </a:p>
          <a:p>
            <a:pPr marL="731520" lvl="1" indent="-274320" eaLnBrk="1" fontAlgn="auto" hangingPunct="1">
              <a:spcAft>
                <a:spcPts val="0"/>
              </a:spcAft>
              <a:buFont typeface="Wingdings"/>
              <a:buChar char=""/>
              <a:defRPr/>
            </a:pPr>
            <a:endParaRPr lang="en-US" sz="1050" dirty="0"/>
          </a:p>
          <a:p>
            <a:pPr marL="731520" lvl="1" indent="-274320" eaLnBrk="1" fontAlgn="auto" hangingPunct="1">
              <a:spcAft>
                <a:spcPts val="0"/>
              </a:spcAft>
              <a:buFont typeface="Wingdings"/>
              <a:buChar char=""/>
              <a:defRPr/>
            </a:pPr>
            <a:r>
              <a:rPr lang="en-US" sz="2400" dirty="0"/>
              <a:t>Have hepatic metabolism and are mostly inhibitors with Ritonavir being the most potent. Hence their concentrations may be reduced in the presence of other CYP inducers</a:t>
            </a:r>
          </a:p>
          <a:p>
            <a:pPr marL="731520" lvl="1" indent="-274320" eaLnBrk="1" fontAlgn="auto" hangingPunct="1">
              <a:spcAft>
                <a:spcPts val="0"/>
              </a:spcAft>
              <a:buFont typeface="Wingdings"/>
              <a:buChar char=""/>
              <a:defRPr/>
            </a:pPr>
            <a:endParaRPr lang="en-US" sz="1000" dirty="0"/>
          </a:p>
          <a:p>
            <a:pPr marL="731520" lvl="1" indent="-274320" eaLnBrk="1" fontAlgn="auto" hangingPunct="1">
              <a:spcAft>
                <a:spcPts val="0"/>
              </a:spcAft>
              <a:buFont typeface="Wingdings"/>
              <a:buChar char=""/>
              <a:defRPr/>
            </a:pPr>
            <a:r>
              <a:rPr lang="en-US" sz="2400" dirty="0"/>
              <a:t>Cause Lipid abnormalities; Nausea, vomiting and </a:t>
            </a:r>
            <a:r>
              <a:rPr lang="en-US" sz="2400" dirty="0" err="1"/>
              <a:t>diarrhoea</a:t>
            </a:r>
            <a:r>
              <a:rPr lang="en-US" sz="2400" dirty="0"/>
              <a:t>, but these resolve within 4 weeks</a:t>
            </a:r>
          </a:p>
          <a:p>
            <a:pPr marL="731520" lvl="1" indent="-274320" eaLnBrk="1" fontAlgn="auto" hangingPunct="1">
              <a:spcAft>
                <a:spcPts val="0"/>
              </a:spcAft>
              <a:buFont typeface="Wingdings"/>
              <a:buChar char=""/>
              <a:defRPr/>
            </a:pPr>
            <a:endParaRPr lang="en-US" sz="700" dirty="0"/>
          </a:p>
          <a:p>
            <a:pPr marL="731520" lvl="1" indent="-274320" eaLnBrk="1" fontAlgn="auto" hangingPunct="1">
              <a:spcAft>
                <a:spcPts val="0"/>
              </a:spcAft>
              <a:buFont typeface="Wingdings"/>
              <a:buChar char=""/>
              <a:defRPr/>
            </a:pPr>
            <a:r>
              <a:rPr lang="en-US" sz="2400" dirty="0"/>
              <a:t>Are usually combined with low dose </a:t>
            </a:r>
            <a:r>
              <a:rPr lang="en-US" sz="2400" dirty="0" err="1"/>
              <a:t>Ritonavir</a:t>
            </a:r>
            <a:r>
              <a:rPr lang="en-US" sz="2400" dirty="0"/>
              <a:t> </a:t>
            </a:r>
          </a:p>
        </p:txBody>
      </p:sp>
    </p:spTree>
    <p:extLst>
      <p:ext uri="{BB962C8B-B14F-4D97-AF65-F5344CB8AC3E}">
        <p14:creationId xmlns:p14="http://schemas.microsoft.com/office/powerpoint/2010/main" val="2773226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p:cNvSpPr>
            <a:spLocks noGrp="1"/>
          </p:cNvSpPr>
          <p:nvPr>
            <p:ph idx="1"/>
          </p:nvPr>
        </p:nvSpPr>
        <p:spPr>
          <a:xfrm>
            <a:off x="457200" y="1066800"/>
            <a:ext cx="8381999" cy="4953000"/>
          </a:xfrm>
          <a:solidFill>
            <a:schemeClr val="bg1"/>
          </a:solidFill>
        </p:spPr>
        <p:txBody>
          <a:bodyPr rtlCol="0">
            <a:noAutofit/>
          </a:bodyPr>
          <a:lstStyle/>
          <a:p>
            <a:pPr marL="438912" indent="-320040" eaLnBrk="1" fontAlgn="auto" hangingPunct="1">
              <a:spcBef>
                <a:spcPts val="0"/>
              </a:spcBef>
              <a:spcAft>
                <a:spcPts val="0"/>
              </a:spcAft>
              <a:buClr>
                <a:schemeClr val="accent3"/>
              </a:buClr>
              <a:buFont typeface="Wingdings 2"/>
              <a:buChar char=""/>
              <a:defRPr/>
            </a:pPr>
            <a:r>
              <a:rPr lang="en-US" sz="3200" dirty="0" err="1"/>
              <a:t>Indinavir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a:t>Nelfinavir</a:t>
            </a:r>
          </a:p>
          <a:p>
            <a:pPr marL="438912" indent="-320040" eaLnBrk="1" fontAlgn="auto" hangingPunct="1">
              <a:spcBef>
                <a:spcPts val="0"/>
              </a:spcBef>
              <a:spcAft>
                <a:spcPts val="0"/>
              </a:spcAft>
              <a:buClr>
                <a:schemeClr val="accent3"/>
              </a:buClr>
              <a:buFont typeface="Wingdings 2"/>
              <a:buChar char=""/>
              <a:defRPr/>
            </a:pPr>
            <a:r>
              <a:rPr lang="en-US" sz="3200" dirty="0"/>
              <a:t>Ritonavir </a:t>
            </a:r>
          </a:p>
          <a:p>
            <a:pPr marL="438912" indent="-320040" eaLnBrk="1" fontAlgn="auto" hangingPunct="1">
              <a:spcBef>
                <a:spcPts val="0"/>
              </a:spcBef>
              <a:spcAft>
                <a:spcPts val="0"/>
              </a:spcAft>
              <a:buClr>
                <a:schemeClr val="accent3"/>
              </a:buClr>
              <a:buFont typeface="Wingdings 2"/>
              <a:buChar char=""/>
              <a:defRPr/>
            </a:pPr>
            <a:r>
              <a:rPr lang="en-US" sz="3200" dirty="0" err="1"/>
              <a:t>Saquinavir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Amprenavir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Fosmaprenavir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Lopinavir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Atazanavir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Darunavir</a:t>
            </a:r>
            <a:endParaRPr lang="en-US" sz="3200" dirty="0"/>
          </a:p>
          <a:p>
            <a:pPr marL="438912" indent="-320040" eaLnBrk="1" fontAlgn="auto" hangingPunct="1">
              <a:spcBef>
                <a:spcPts val="0"/>
              </a:spcBef>
              <a:spcAft>
                <a:spcPts val="0"/>
              </a:spcAft>
              <a:buClr>
                <a:schemeClr val="accent3"/>
              </a:buClr>
              <a:buFont typeface="Wingdings 2"/>
              <a:buChar char=""/>
              <a:defRPr/>
            </a:pPr>
            <a:r>
              <a:rPr lang="en-US" sz="3200" dirty="0" err="1"/>
              <a:t>Tipranavir</a:t>
            </a:r>
            <a:endParaRPr lang="en-US" sz="3200" dirty="0"/>
          </a:p>
        </p:txBody>
      </p:sp>
    </p:spTree>
    <p:extLst>
      <p:ext uri="{BB962C8B-B14F-4D97-AF65-F5344CB8AC3E}">
        <p14:creationId xmlns:p14="http://schemas.microsoft.com/office/powerpoint/2010/main" val="1707095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152400" y="304800"/>
            <a:ext cx="8610600" cy="6400800"/>
          </a:xfrm>
          <a:solidFill>
            <a:schemeClr val="bg1"/>
          </a:solidFill>
        </p:spPr>
        <p:txBody>
          <a:bodyPr>
            <a:normAutofit/>
          </a:bodyPr>
          <a:lstStyle/>
          <a:p>
            <a:pPr eaLnBrk="1" hangingPunct="1"/>
            <a:r>
              <a:rPr lang="en-US" altLang="fr-FR" sz="2400" dirty="0"/>
              <a:t>Ritonavir 600 mg </a:t>
            </a:r>
            <a:r>
              <a:rPr lang="en-US" altLang="fr-FR" sz="2400" dirty="0" err="1"/>
              <a:t>bd</a:t>
            </a:r>
            <a:endParaRPr lang="en-US" altLang="fr-FR" sz="2400" dirty="0"/>
          </a:p>
          <a:p>
            <a:pPr eaLnBrk="1" hangingPunct="1"/>
            <a:r>
              <a:rPr lang="en-US" altLang="fr-FR" sz="2400" dirty="0" err="1"/>
              <a:t>Lopinavir</a:t>
            </a:r>
            <a:r>
              <a:rPr lang="en-US" altLang="fr-FR" sz="2400" dirty="0"/>
              <a:t> 200 mg </a:t>
            </a:r>
            <a:r>
              <a:rPr lang="en-US" altLang="fr-FR" sz="2400" dirty="0" err="1"/>
              <a:t>bd</a:t>
            </a:r>
            <a:endParaRPr lang="en-US" altLang="fr-FR" sz="2400" dirty="0"/>
          </a:p>
          <a:p>
            <a:pPr eaLnBrk="1" hangingPunct="1"/>
            <a:endParaRPr lang="en-US" altLang="fr-FR" sz="2400" dirty="0"/>
          </a:p>
          <a:p>
            <a:pPr lvl="1" eaLnBrk="1" hangingPunct="1"/>
            <a:r>
              <a:rPr lang="en-US" altLang="fr-FR" sz="2400" dirty="0"/>
              <a:t>Commonly, </a:t>
            </a:r>
            <a:r>
              <a:rPr lang="en-US" altLang="fr-FR" sz="2400" dirty="0" err="1"/>
              <a:t>Lopinavir</a:t>
            </a:r>
            <a:r>
              <a:rPr lang="en-US" altLang="fr-FR" sz="2400" dirty="0"/>
              <a:t>/ritonavir (LPV/r, </a:t>
            </a:r>
            <a:r>
              <a:rPr lang="en-US" altLang="fr-FR" sz="2400" dirty="0" err="1"/>
              <a:t>Kaletra</a:t>
            </a:r>
            <a:r>
              <a:rPr lang="en-US" altLang="fr-FR" sz="2400" dirty="0"/>
              <a:t>) 400/100 mg </a:t>
            </a:r>
            <a:r>
              <a:rPr lang="en-US" altLang="fr-FR" sz="2400" dirty="0" err="1"/>
              <a:t>bd</a:t>
            </a:r>
            <a:endParaRPr lang="en-US" altLang="fr-FR" sz="2400" dirty="0"/>
          </a:p>
          <a:p>
            <a:pPr lvl="1" eaLnBrk="1" hangingPunct="1"/>
            <a:endParaRPr lang="en-US" altLang="fr-FR" sz="2400" dirty="0"/>
          </a:p>
          <a:p>
            <a:pPr>
              <a:defRPr/>
            </a:pPr>
            <a:r>
              <a:rPr lang="en-US" sz="2400" dirty="0"/>
              <a:t>Ritonavir is a very potent inhibitor of the </a:t>
            </a:r>
            <a:r>
              <a:rPr lang="en-US" sz="2400" dirty="0" err="1"/>
              <a:t>isoenzyme</a:t>
            </a:r>
            <a:r>
              <a:rPr lang="en-US" sz="2400" dirty="0"/>
              <a:t> 3A4, a subunit of the cytochrome P450 hepatic enzyme system.</a:t>
            </a:r>
          </a:p>
          <a:p>
            <a:pPr>
              <a:defRPr/>
            </a:pPr>
            <a:endParaRPr lang="en-GB" sz="2400" dirty="0"/>
          </a:p>
          <a:p>
            <a:pPr>
              <a:defRPr/>
            </a:pPr>
            <a:r>
              <a:rPr lang="en-US" sz="2400" dirty="0"/>
              <a:t>Inhibition of these </a:t>
            </a:r>
            <a:r>
              <a:rPr lang="en-US" sz="2400" b="1" dirty="0"/>
              <a:t>gastrointestinal and hepatic enzymes with small doses of Ritonavir </a:t>
            </a:r>
            <a:r>
              <a:rPr lang="en-US" sz="2400" b="1" i="1" dirty="0"/>
              <a:t>allows boosting </a:t>
            </a:r>
            <a:r>
              <a:rPr lang="en-US" sz="2400" b="1" dirty="0"/>
              <a:t>of the pharmacokinetic parameters of almost all PI’s.</a:t>
            </a:r>
          </a:p>
          <a:p>
            <a:pPr lvl="1" eaLnBrk="1" hangingPunct="1"/>
            <a:endParaRPr lang="en-US" altLang="fr-FR" b="1" dirty="0"/>
          </a:p>
        </p:txBody>
      </p:sp>
    </p:spTree>
    <p:extLst>
      <p:ext uri="{BB962C8B-B14F-4D97-AF65-F5344CB8AC3E}">
        <p14:creationId xmlns:p14="http://schemas.microsoft.com/office/powerpoint/2010/main" val="364095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target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01"/>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1564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Boosted PI pharmacokinetics</a:t>
            </a:r>
          </a:p>
        </p:txBody>
      </p:sp>
      <p:sp>
        <p:nvSpPr>
          <p:cNvPr id="38915" name="Rectangle 4"/>
          <p:cNvSpPr>
            <a:spLocks noChangeArrowheads="1"/>
          </p:cNvSpPr>
          <p:nvPr/>
        </p:nvSpPr>
        <p:spPr bwMode="auto">
          <a:xfrm>
            <a:off x="3976688" y="5715000"/>
            <a:ext cx="156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Time (hours)</a:t>
            </a:r>
          </a:p>
        </p:txBody>
      </p:sp>
      <p:sp>
        <p:nvSpPr>
          <p:cNvPr id="38916" name="Rectangle 5"/>
          <p:cNvSpPr>
            <a:spLocks noChangeArrowheads="1"/>
          </p:cNvSpPr>
          <p:nvPr/>
        </p:nvSpPr>
        <p:spPr bwMode="auto">
          <a:xfrm>
            <a:off x="533400" y="7620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Drug concentration</a:t>
            </a:r>
            <a:endParaRPr kumimoji="0" lang="en-US" altLang="fr-FR" sz="18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endParaRPr>
          </a:p>
        </p:txBody>
      </p:sp>
      <p:sp>
        <p:nvSpPr>
          <p:cNvPr id="38917" name="Rectangle 7"/>
          <p:cNvSpPr>
            <a:spLocks noChangeArrowheads="1"/>
          </p:cNvSpPr>
          <p:nvPr/>
        </p:nvSpPr>
        <p:spPr bwMode="auto">
          <a:xfrm>
            <a:off x="1504950" y="4278313"/>
            <a:ext cx="6572250" cy="1133475"/>
          </a:xfrm>
          <a:prstGeom prst="rect">
            <a:avLst/>
          </a:prstGeom>
          <a:solidFill>
            <a:srgbClr val="E85E6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18" name="Line 8"/>
          <p:cNvSpPr>
            <a:spLocks noChangeShapeType="1"/>
          </p:cNvSpPr>
          <p:nvPr/>
        </p:nvSpPr>
        <p:spPr bwMode="auto">
          <a:xfrm>
            <a:off x="1489075" y="1382713"/>
            <a:ext cx="1588" cy="4035425"/>
          </a:xfrm>
          <a:prstGeom prst="line">
            <a:avLst/>
          </a:prstGeom>
          <a:noFill/>
          <a:ln w="57150">
            <a:solidFill>
              <a:srgbClr val="666633"/>
            </a:solidFill>
            <a:round/>
            <a:headEnd type="arrow"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19" name="Line 9"/>
          <p:cNvSpPr>
            <a:spLocks noChangeShapeType="1"/>
          </p:cNvSpPr>
          <p:nvPr/>
        </p:nvSpPr>
        <p:spPr bwMode="auto">
          <a:xfrm>
            <a:off x="1427163" y="5418138"/>
            <a:ext cx="61912" cy="158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0" name="Line 10"/>
          <p:cNvSpPr>
            <a:spLocks noChangeShapeType="1"/>
          </p:cNvSpPr>
          <p:nvPr/>
        </p:nvSpPr>
        <p:spPr bwMode="auto">
          <a:xfrm>
            <a:off x="1427163" y="4965700"/>
            <a:ext cx="61912" cy="158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1" name="Line 11"/>
          <p:cNvSpPr>
            <a:spLocks noChangeShapeType="1"/>
          </p:cNvSpPr>
          <p:nvPr/>
        </p:nvSpPr>
        <p:spPr bwMode="auto">
          <a:xfrm>
            <a:off x="1427163" y="4522788"/>
            <a:ext cx="61912" cy="158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2" name="Line 12"/>
          <p:cNvSpPr>
            <a:spLocks noChangeShapeType="1"/>
          </p:cNvSpPr>
          <p:nvPr/>
        </p:nvSpPr>
        <p:spPr bwMode="auto">
          <a:xfrm>
            <a:off x="1427163" y="4070350"/>
            <a:ext cx="61912" cy="158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3" name="Line 13"/>
          <p:cNvSpPr>
            <a:spLocks noChangeShapeType="1"/>
          </p:cNvSpPr>
          <p:nvPr/>
        </p:nvSpPr>
        <p:spPr bwMode="auto">
          <a:xfrm>
            <a:off x="1427163" y="3625850"/>
            <a:ext cx="61912" cy="15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4" name="Line 14"/>
          <p:cNvSpPr>
            <a:spLocks noChangeShapeType="1"/>
          </p:cNvSpPr>
          <p:nvPr/>
        </p:nvSpPr>
        <p:spPr bwMode="auto">
          <a:xfrm>
            <a:off x="1427163" y="3173413"/>
            <a:ext cx="61912" cy="158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5" name="Line 15"/>
          <p:cNvSpPr>
            <a:spLocks noChangeShapeType="1"/>
          </p:cNvSpPr>
          <p:nvPr/>
        </p:nvSpPr>
        <p:spPr bwMode="auto">
          <a:xfrm>
            <a:off x="1427163" y="2730500"/>
            <a:ext cx="61912" cy="158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6" name="Line 16"/>
          <p:cNvSpPr>
            <a:spLocks noChangeShapeType="1"/>
          </p:cNvSpPr>
          <p:nvPr/>
        </p:nvSpPr>
        <p:spPr bwMode="auto">
          <a:xfrm>
            <a:off x="1427163" y="2278063"/>
            <a:ext cx="61912" cy="158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7" name="Line 17"/>
          <p:cNvSpPr>
            <a:spLocks noChangeShapeType="1"/>
          </p:cNvSpPr>
          <p:nvPr/>
        </p:nvSpPr>
        <p:spPr bwMode="auto">
          <a:xfrm>
            <a:off x="1427163" y="1835150"/>
            <a:ext cx="61912" cy="1588"/>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8" name="Line 18"/>
          <p:cNvSpPr>
            <a:spLocks noChangeShapeType="1"/>
          </p:cNvSpPr>
          <p:nvPr/>
        </p:nvSpPr>
        <p:spPr bwMode="auto">
          <a:xfrm>
            <a:off x="1431925" y="1392238"/>
            <a:ext cx="61913" cy="1587"/>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29" name="Line 19"/>
          <p:cNvSpPr>
            <a:spLocks noChangeShapeType="1"/>
          </p:cNvSpPr>
          <p:nvPr/>
        </p:nvSpPr>
        <p:spPr bwMode="auto">
          <a:xfrm>
            <a:off x="1489075" y="5418138"/>
            <a:ext cx="6610350" cy="1587"/>
          </a:xfrm>
          <a:prstGeom prst="line">
            <a:avLst/>
          </a:prstGeom>
          <a:noFill/>
          <a:ln w="57150">
            <a:solidFill>
              <a:srgbClr val="666633"/>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0" name="Line 20"/>
          <p:cNvSpPr>
            <a:spLocks noChangeShapeType="1"/>
          </p:cNvSpPr>
          <p:nvPr/>
        </p:nvSpPr>
        <p:spPr bwMode="auto">
          <a:xfrm flipV="1">
            <a:off x="1489075" y="5418138"/>
            <a:ext cx="1588" cy="7461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1" name="Rectangle 21"/>
          <p:cNvSpPr>
            <a:spLocks noChangeArrowheads="1"/>
          </p:cNvSpPr>
          <p:nvPr/>
        </p:nvSpPr>
        <p:spPr bwMode="auto">
          <a:xfrm>
            <a:off x="1260475" y="5291138"/>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fr-FR"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0</a:t>
            </a:r>
            <a:endParaRPr kumimoji="0" lang="en-GB" altLang="fr-FR"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932" name="Rectangle 22"/>
          <p:cNvSpPr>
            <a:spLocks noChangeArrowheads="1"/>
          </p:cNvSpPr>
          <p:nvPr/>
        </p:nvSpPr>
        <p:spPr bwMode="auto">
          <a:xfrm>
            <a:off x="1441450" y="5634038"/>
            <a:ext cx="112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altLang="fr-FR"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0</a:t>
            </a:r>
            <a:endParaRPr kumimoji="0" lang="en-GB" altLang="fr-FR" sz="16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933" name="Freeform 23"/>
          <p:cNvSpPr>
            <a:spLocks/>
          </p:cNvSpPr>
          <p:nvPr/>
        </p:nvSpPr>
        <p:spPr bwMode="auto">
          <a:xfrm>
            <a:off x="1593850" y="3963988"/>
            <a:ext cx="6483350" cy="795337"/>
          </a:xfrm>
          <a:custGeom>
            <a:avLst/>
            <a:gdLst>
              <a:gd name="T0" fmla="*/ 0 w 4464"/>
              <a:gd name="T1" fmla="*/ 2147483646 h 501"/>
              <a:gd name="T2" fmla="*/ 2147483646 w 4464"/>
              <a:gd name="T3" fmla="*/ 2147483646 h 501"/>
              <a:gd name="T4" fmla="*/ 2147483646 w 4464"/>
              <a:gd name="T5" fmla="*/ 2147483646 h 501"/>
              <a:gd name="T6" fmla="*/ 2147483646 w 4464"/>
              <a:gd name="T7" fmla="*/ 2147483646 h 501"/>
              <a:gd name="T8" fmla="*/ 2147483646 w 4464"/>
              <a:gd name="T9" fmla="*/ 2147483646 h 501"/>
              <a:gd name="T10" fmla="*/ 2147483646 w 4464"/>
              <a:gd name="T11" fmla="*/ 2147483646 h 501"/>
              <a:gd name="T12" fmla="*/ 2147483646 w 4464"/>
              <a:gd name="T13" fmla="*/ 2147483646 h 501"/>
              <a:gd name="T14" fmla="*/ 2147483646 w 4464"/>
              <a:gd name="T15" fmla="*/ 2147483646 h 501"/>
              <a:gd name="T16" fmla="*/ 2147483646 w 4464"/>
              <a:gd name="T17" fmla="*/ 2147483646 h 501"/>
              <a:gd name="T18" fmla="*/ 2147483646 w 4464"/>
              <a:gd name="T19" fmla="*/ 2147483646 h 501"/>
              <a:gd name="T20" fmla="*/ 2147483646 w 4464"/>
              <a:gd name="T21" fmla="*/ 2147483646 h 501"/>
              <a:gd name="T22" fmla="*/ 2147483646 w 4464"/>
              <a:gd name="T23" fmla="*/ 2147483646 h 501"/>
              <a:gd name="T24" fmla="*/ 2147483646 w 4464"/>
              <a:gd name="T25" fmla="*/ 2147483646 h 501"/>
              <a:gd name="T26" fmla="*/ 2147483646 w 4464"/>
              <a:gd name="T27" fmla="*/ 2147483646 h 501"/>
              <a:gd name="T28" fmla="*/ 2147483646 w 4464"/>
              <a:gd name="T29" fmla="*/ 2147483646 h 501"/>
              <a:gd name="T30" fmla="*/ 2147483646 w 4464"/>
              <a:gd name="T31" fmla="*/ 2147483646 h 501"/>
              <a:gd name="T32" fmla="*/ 2147483646 w 4464"/>
              <a:gd name="T33" fmla="*/ 2147483646 h 501"/>
              <a:gd name="T34" fmla="*/ 2147483646 w 4464"/>
              <a:gd name="T35" fmla="*/ 2147483646 h 501"/>
              <a:gd name="T36" fmla="*/ 2147483646 w 4464"/>
              <a:gd name="T37" fmla="*/ 2147483646 h 501"/>
              <a:gd name="T38" fmla="*/ 2147483646 w 4464"/>
              <a:gd name="T39" fmla="*/ 2147483646 h 501"/>
              <a:gd name="T40" fmla="*/ 2147483646 w 4464"/>
              <a:gd name="T41" fmla="*/ 2147483646 h 501"/>
              <a:gd name="T42" fmla="*/ 2147483646 w 4464"/>
              <a:gd name="T43" fmla="*/ 2147483646 h 501"/>
              <a:gd name="T44" fmla="*/ 2147483646 w 4464"/>
              <a:gd name="T45" fmla="*/ 2147483646 h 501"/>
              <a:gd name="T46" fmla="*/ 2147483646 w 4464"/>
              <a:gd name="T47" fmla="*/ 2147483646 h 501"/>
              <a:gd name="T48" fmla="*/ 2147483646 w 4464"/>
              <a:gd name="T49" fmla="*/ 2147483646 h 501"/>
              <a:gd name="T50" fmla="*/ 2147483646 w 4464"/>
              <a:gd name="T51" fmla="*/ 2147483646 h 501"/>
              <a:gd name="T52" fmla="*/ 2147483646 w 4464"/>
              <a:gd name="T53" fmla="*/ 2147483646 h 501"/>
              <a:gd name="T54" fmla="*/ 2147483646 w 4464"/>
              <a:gd name="T55" fmla="*/ 2147483646 h 501"/>
              <a:gd name="T56" fmla="*/ 2147483646 w 4464"/>
              <a:gd name="T57" fmla="*/ 2147483646 h 501"/>
              <a:gd name="T58" fmla="*/ 2147483646 w 4464"/>
              <a:gd name="T59" fmla="*/ 2147483646 h 501"/>
              <a:gd name="T60" fmla="*/ 2147483646 w 4464"/>
              <a:gd name="T61" fmla="*/ 2147483646 h 501"/>
              <a:gd name="T62" fmla="*/ 2147483646 w 4464"/>
              <a:gd name="T63" fmla="*/ 2147483646 h 501"/>
              <a:gd name="T64" fmla="*/ 2147483646 w 4464"/>
              <a:gd name="T65" fmla="*/ 2147483646 h 501"/>
              <a:gd name="T66" fmla="*/ 2147483646 w 4464"/>
              <a:gd name="T67" fmla="*/ 2147483646 h 501"/>
              <a:gd name="T68" fmla="*/ 2147483646 w 4464"/>
              <a:gd name="T69" fmla="*/ 2147483646 h 501"/>
              <a:gd name="T70" fmla="*/ 2147483646 w 4464"/>
              <a:gd name="T71" fmla="*/ 2147483646 h 501"/>
              <a:gd name="T72" fmla="*/ 2147483646 w 4464"/>
              <a:gd name="T73" fmla="*/ 2147483646 h 501"/>
              <a:gd name="T74" fmla="*/ 2147483646 w 4464"/>
              <a:gd name="T75" fmla="*/ 2147483646 h 501"/>
              <a:gd name="T76" fmla="*/ 2147483646 w 4464"/>
              <a:gd name="T77" fmla="*/ 2147483646 h 501"/>
              <a:gd name="T78" fmla="*/ 2147483646 w 4464"/>
              <a:gd name="T79" fmla="*/ 2147483646 h 501"/>
              <a:gd name="T80" fmla="*/ 2147483646 w 4464"/>
              <a:gd name="T81" fmla="*/ 2147483646 h 501"/>
              <a:gd name="T82" fmla="*/ 2147483646 w 4464"/>
              <a:gd name="T83" fmla="*/ 2147483646 h 501"/>
              <a:gd name="T84" fmla="*/ 2147483646 w 4464"/>
              <a:gd name="T85" fmla="*/ 2147483646 h 501"/>
              <a:gd name="T86" fmla="*/ 2147483646 w 4464"/>
              <a:gd name="T87" fmla="*/ 2147483646 h 501"/>
              <a:gd name="T88" fmla="*/ 2147483646 w 4464"/>
              <a:gd name="T89" fmla="*/ 2147483646 h 501"/>
              <a:gd name="T90" fmla="*/ 2147483646 w 4464"/>
              <a:gd name="T91" fmla="*/ 2147483646 h 501"/>
              <a:gd name="T92" fmla="*/ 2147483646 w 4464"/>
              <a:gd name="T93" fmla="*/ 2147483646 h 501"/>
              <a:gd name="T94" fmla="*/ 2147483646 w 4464"/>
              <a:gd name="T95" fmla="*/ 2147483646 h 501"/>
              <a:gd name="T96" fmla="*/ 2147483646 w 4464"/>
              <a:gd name="T97" fmla="*/ 2147483646 h 50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64"/>
              <a:gd name="T148" fmla="*/ 0 h 501"/>
              <a:gd name="T149" fmla="*/ 4464 w 4464"/>
              <a:gd name="T150" fmla="*/ 501 h 50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64" h="501">
                <a:moveTo>
                  <a:pt x="0" y="498"/>
                </a:moveTo>
                <a:cubicBezTo>
                  <a:pt x="19" y="461"/>
                  <a:pt x="39" y="424"/>
                  <a:pt x="56" y="391"/>
                </a:cubicBezTo>
                <a:cubicBezTo>
                  <a:pt x="73" y="358"/>
                  <a:pt x="84" y="330"/>
                  <a:pt x="102" y="299"/>
                </a:cubicBezTo>
                <a:cubicBezTo>
                  <a:pt x="120" y="268"/>
                  <a:pt x="146" y="232"/>
                  <a:pt x="162" y="207"/>
                </a:cubicBezTo>
                <a:cubicBezTo>
                  <a:pt x="178" y="182"/>
                  <a:pt x="182" y="174"/>
                  <a:pt x="199" y="151"/>
                </a:cubicBezTo>
                <a:cubicBezTo>
                  <a:pt x="216" y="128"/>
                  <a:pt x="246" y="87"/>
                  <a:pt x="264" y="68"/>
                </a:cubicBezTo>
                <a:cubicBezTo>
                  <a:pt x="282" y="49"/>
                  <a:pt x="290" y="47"/>
                  <a:pt x="310" y="36"/>
                </a:cubicBezTo>
                <a:cubicBezTo>
                  <a:pt x="330" y="25"/>
                  <a:pt x="356" y="0"/>
                  <a:pt x="384" y="4"/>
                </a:cubicBezTo>
                <a:cubicBezTo>
                  <a:pt x="412" y="8"/>
                  <a:pt x="446" y="35"/>
                  <a:pt x="480" y="59"/>
                </a:cubicBezTo>
                <a:cubicBezTo>
                  <a:pt x="514" y="83"/>
                  <a:pt x="555" y="124"/>
                  <a:pt x="587" y="151"/>
                </a:cubicBezTo>
                <a:cubicBezTo>
                  <a:pt x="619" y="178"/>
                  <a:pt x="637" y="194"/>
                  <a:pt x="674" y="219"/>
                </a:cubicBezTo>
                <a:cubicBezTo>
                  <a:pt x="711" y="244"/>
                  <a:pt x="755" y="276"/>
                  <a:pt x="808" y="304"/>
                </a:cubicBezTo>
                <a:cubicBezTo>
                  <a:pt x="861" y="332"/>
                  <a:pt x="935" y="363"/>
                  <a:pt x="993" y="387"/>
                </a:cubicBezTo>
                <a:cubicBezTo>
                  <a:pt x="1051" y="411"/>
                  <a:pt x="1103" y="433"/>
                  <a:pt x="1159" y="447"/>
                </a:cubicBezTo>
                <a:cubicBezTo>
                  <a:pt x="1215" y="461"/>
                  <a:pt x="1280" y="466"/>
                  <a:pt x="1328" y="473"/>
                </a:cubicBezTo>
                <a:cubicBezTo>
                  <a:pt x="1376" y="480"/>
                  <a:pt x="1418" y="485"/>
                  <a:pt x="1446" y="487"/>
                </a:cubicBezTo>
                <a:cubicBezTo>
                  <a:pt x="1474" y="489"/>
                  <a:pt x="1483" y="494"/>
                  <a:pt x="1496" y="484"/>
                </a:cubicBezTo>
                <a:cubicBezTo>
                  <a:pt x="1509" y="474"/>
                  <a:pt x="1515" y="447"/>
                  <a:pt x="1524" y="428"/>
                </a:cubicBezTo>
                <a:cubicBezTo>
                  <a:pt x="1533" y="409"/>
                  <a:pt x="1540" y="392"/>
                  <a:pt x="1551" y="368"/>
                </a:cubicBezTo>
                <a:cubicBezTo>
                  <a:pt x="1562" y="344"/>
                  <a:pt x="1578" y="311"/>
                  <a:pt x="1593" y="281"/>
                </a:cubicBezTo>
                <a:cubicBezTo>
                  <a:pt x="1608" y="251"/>
                  <a:pt x="1631" y="210"/>
                  <a:pt x="1644" y="188"/>
                </a:cubicBezTo>
                <a:cubicBezTo>
                  <a:pt x="1657" y="166"/>
                  <a:pt x="1660" y="165"/>
                  <a:pt x="1671" y="151"/>
                </a:cubicBezTo>
                <a:cubicBezTo>
                  <a:pt x="1682" y="137"/>
                  <a:pt x="1699" y="120"/>
                  <a:pt x="1713" y="105"/>
                </a:cubicBezTo>
                <a:cubicBezTo>
                  <a:pt x="1727" y="90"/>
                  <a:pt x="1741" y="75"/>
                  <a:pt x="1756" y="63"/>
                </a:cubicBezTo>
                <a:cubicBezTo>
                  <a:pt x="1771" y="51"/>
                  <a:pt x="1784" y="39"/>
                  <a:pt x="1805" y="31"/>
                </a:cubicBezTo>
                <a:cubicBezTo>
                  <a:pt x="1826" y="23"/>
                  <a:pt x="1853" y="4"/>
                  <a:pt x="1884" y="13"/>
                </a:cubicBezTo>
                <a:cubicBezTo>
                  <a:pt x="1915" y="22"/>
                  <a:pt x="1951" y="59"/>
                  <a:pt x="1990" y="87"/>
                </a:cubicBezTo>
                <a:cubicBezTo>
                  <a:pt x="2029" y="115"/>
                  <a:pt x="2077" y="151"/>
                  <a:pt x="2119" y="179"/>
                </a:cubicBezTo>
                <a:cubicBezTo>
                  <a:pt x="2161" y="207"/>
                  <a:pt x="2194" y="226"/>
                  <a:pt x="2244" y="253"/>
                </a:cubicBezTo>
                <a:cubicBezTo>
                  <a:pt x="2294" y="280"/>
                  <a:pt x="2362" y="314"/>
                  <a:pt x="2422" y="343"/>
                </a:cubicBezTo>
                <a:cubicBezTo>
                  <a:pt x="2482" y="372"/>
                  <a:pt x="2546" y="407"/>
                  <a:pt x="2604" y="428"/>
                </a:cubicBezTo>
                <a:cubicBezTo>
                  <a:pt x="2662" y="449"/>
                  <a:pt x="2721" y="459"/>
                  <a:pt x="2768" y="469"/>
                </a:cubicBezTo>
                <a:cubicBezTo>
                  <a:pt x="2815" y="479"/>
                  <a:pt x="2851" y="485"/>
                  <a:pt x="2886" y="487"/>
                </a:cubicBezTo>
                <a:cubicBezTo>
                  <a:pt x="2921" y="489"/>
                  <a:pt x="2951" y="501"/>
                  <a:pt x="2977" y="484"/>
                </a:cubicBezTo>
                <a:cubicBezTo>
                  <a:pt x="3003" y="467"/>
                  <a:pt x="3021" y="420"/>
                  <a:pt x="3042" y="382"/>
                </a:cubicBezTo>
                <a:cubicBezTo>
                  <a:pt x="3063" y="344"/>
                  <a:pt x="3087" y="288"/>
                  <a:pt x="3102" y="258"/>
                </a:cubicBezTo>
                <a:cubicBezTo>
                  <a:pt x="3117" y="228"/>
                  <a:pt x="3118" y="224"/>
                  <a:pt x="3130" y="202"/>
                </a:cubicBezTo>
                <a:cubicBezTo>
                  <a:pt x="3142" y="180"/>
                  <a:pt x="3155" y="153"/>
                  <a:pt x="3176" y="128"/>
                </a:cubicBezTo>
                <a:cubicBezTo>
                  <a:pt x="3197" y="103"/>
                  <a:pt x="3228" y="74"/>
                  <a:pt x="3254" y="55"/>
                </a:cubicBezTo>
                <a:cubicBezTo>
                  <a:pt x="3280" y="36"/>
                  <a:pt x="3308" y="17"/>
                  <a:pt x="3333" y="13"/>
                </a:cubicBezTo>
                <a:cubicBezTo>
                  <a:pt x="3358" y="9"/>
                  <a:pt x="3370" y="11"/>
                  <a:pt x="3402" y="31"/>
                </a:cubicBezTo>
                <a:cubicBezTo>
                  <a:pt x="3434" y="51"/>
                  <a:pt x="3484" y="102"/>
                  <a:pt x="3527" y="133"/>
                </a:cubicBezTo>
                <a:cubicBezTo>
                  <a:pt x="3570" y="164"/>
                  <a:pt x="3612" y="188"/>
                  <a:pt x="3660" y="216"/>
                </a:cubicBezTo>
                <a:cubicBezTo>
                  <a:pt x="3708" y="244"/>
                  <a:pt x="3761" y="271"/>
                  <a:pt x="3813" y="299"/>
                </a:cubicBezTo>
                <a:cubicBezTo>
                  <a:pt x="3865" y="327"/>
                  <a:pt x="3925" y="361"/>
                  <a:pt x="3974" y="382"/>
                </a:cubicBezTo>
                <a:cubicBezTo>
                  <a:pt x="4023" y="403"/>
                  <a:pt x="4060" y="414"/>
                  <a:pt x="4110" y="427"/>
                </a:cubicBezTo>
                <a:cubicBezTo>
                  <a:pt x="4160" y="440"/>
                  <a:pt x="4226" y="455"/>
                  <a:pt x="4274" y="463"/>
                </a:cubicBezTo>
                <a:cubicBezTo>
                  <a:pt x="4322" y="471"/>
                  <a:pt x="4367" y="472"/>
                  <a:pt x="4399" y="475"/>
                </a:cubicBezTo>
                <a:cubicBezTo>
                  <a:pt x="4431" y="478"/>
                  <a:pt x="4453" y="478"/>
                  <a:pt x="4464" y="479"/>
                </a:cubicBezTo>
              </a:path>
            </a:pathLst>
          </a:custGeom>
          <a:noFill/>
          <a:ln w="63500">
            <a:solidFill>
              <a:srgbClr val="3399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4" name="Line 24"/>
          <p:cNvSpPr>
            <a:spLocks noChangeShapeType="1"/>
          </p:cNvSpPr>
          <p:nvPr/>
        </p:nvSpPr>
        <p:spPr bwMode="auto">
          <a:xfrm flipV="1">
            <a:off x="4111625" y="5432425"/>
            <a:ext cx="1588" cy="682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5" name="Line 25"/>
          <p:cNvSpPr>
            <a:spLocks noChangeShapeType="1"/>
          </p:cNvSpPr>
          <p:nvPr/>
        </p:nvSpPr>
        <p:spPr bwMode="auto">
          <a:xfrm flipV="1">
            <a:off x="5432425" y="5441950"/>
            <a:ext cx="1588" cy="682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6" name="Line 26"/>
          <p:cNvSpPr>
            <a:spLocks noChangeShapeType="1"/>
          </p:cNvSpPr>
          <p:nvPr/>
        </p:nvSpPr>
        <p:spPr bwMode="auto">
          <a:xfrm flipV="1">
            <a:off x="6748463" y="5422900"/>
            <a:ext cx="1587" cy="682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7" name="Line 27"/>
          <p:cNvSpPr>
            <a:spLocks noChangeShapeType="1"/>
          </p:cNvSpPr>
          <p:nvPr/>
        </p:nvSpPr>
        <p:spPr bwMode="auto">
          <a:xfrm flipV="1">
            <a:off x="8089900" y="5422900"/>
            <a:ext cx="1588" cy="68263"/>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8" name="Line 28"/>
          <p:cNvSpPr>
            <a:spLocks noChangeShapeType="1"/>
          </p:cNvSpPr>
          <p:nvPr/>
        </p:nvSpPr>
        <p:spPr bwMode="auto">
          <a:xfrm flipH="1">
            <a:off x="2819400" y="5411788"/>
            <a:ext cx="0" cy="11430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39" name="Line 29"/>
          <p:cNvSpPr>
            <a:spLocks noChangeShapeType="1"/>
          </p:cNvSpPr>
          <p:nvPr/>
        </p:nvSpPr>
        <p:spPr bwMode="auto">
          <a:xfrm>
            <a:off x="1524000" y="4268788"/>
            <a:ext cx="6477000" cy="0"/>
          </a:xfrm>
          <a:prstGeom prst="line">
            <a:avLst/>
          </a:prstGeom>
          <a:noFill/>
          <a:ln w="38100">
            <a:solidFill>
              <a:srgbClr val="66FFFF"/>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Freeform 30"/>
          <p:cNvSpPr>
            <a:spLocks/>
          </p:cNvSpPr>
          <p:nvPr/>
        </p:nvSpPr>
        <p:spPr bwMode="auto">
          <a:xfrm>
            <a:off x="1593850" y="3092450"/>
            <a:ext cx="6483350" cy="795338"/>
          </a:xfrm>
          <a:custGeom>
            <a:avLst/>
            <a:gdLst>
              <a:gd name="T0" fmla="*/ 0 w 4464"/>
              <a:gd name="T1" fmla="*/ 2147483646 h 501"/>
              <a:gd name="T2" fmla="*/ 2147483646 w 4464"/>
              <a:gd name="T3" fmla="*/ 2147483646 h 501"/>
              <a:gd name="T4" fmla="*/ 2147483646 w 4464"/>
              <a:gd name="T5" fmla="*/ 2147483646 h 501"/>
              <a:gd name="T6" fmla="*/ 2147483646 w 4464"/>
              <a:gd name="T7" fmla="*/ 2147483646 h 501"/>
              <a:gd name="T8" fmla="*/ 2147483646 w 4464"/>
              <a:gd name="T9" fmla="*/ 2147483646 h 501"/>
              <a:gd name="T10" fmla="*/ 2147483646 w 4464"/>
              <a:gd name="T11" fmla="*/ 2147483646 h 501"/>
              <a:gd name="T12" fmla="*/ 2147483646 w 4464"/>
              <a:gd name="T13" fmla="*/ 2147483646 h 501"/>
              <a:gd name="T14" fmla="*/ 2147483646 w 4464"/>
              <a:gd name="T15" fmla="*/ 2147483646 h 501"/>
              <a:gd name="T16" fmla="*/ 2147483646 w 4464"/>
              <a:gd name="T17" fmla="*/ 2147483646 h 501"/>
              <a:gd name="T18" fmla="*/ 2147483646 w 4464"/>
              <a:gd name="T19" fmla="*/ 2147483646 h 501"/>
              <a:gd name="T20" fmla="*/ 2147483646 w 4464"/>
              <a:gd name="T21" fmla="*/ 2147483646 h 501"/>
              <a:gd name="T22" fmla="*/ 2147483646 w 4464"/>
              <a:gd name="T23" fmla="*/ 2147483646 h 501"/>
              <a:gd name="T24" fmla="*/ 2147483646 w 4464"/>
              <a:gd name="T25" fmla="*/ 2147483646 h 501"/>
              <a:gd name="T26" fmla="*/ 2147483646 w 4464"/>
              <a:gd name="T27" fmla="*/ 2147483646 h 501"/>
              <a:gd name="T28" fmla="*/ 2147483646 w 4464"/>
              <a:gd name="T29" fmla="*/ 2147483646 h 501"/>
              <a:gd name="T30" fmla="*/ 2147483646 w 4464"/>
              <a:gd name="T31" fmla="*/ 2147483646 h 501"/>
              <a:gd name="T32" fmla="*/ 2147483646 w 4464"/>
              <a:gd name="T33" fmla="*/ 2147483646 h 501"/>
              <a:gd name="T34" fmla="*/ 2147483646 w 4464"/>
              <a:gd name="T35" fmla="*/ 2147483646 h 501"/>
              <a:gd name="T36" fmla="*/ 2147483646 w 4464"/>
              <a:gd name="T37" fmla="*/ 2147483646 h 501"/>
              <a:gd name="T38" fmla="*/ 2147483646 w 4464"/>
              <a:gd name="T39" fmla="*/ 2147483646 h 501"/>
              <a:gd name="T40" fmla="*/ 2147483646 w 4464"/>
              <a:gd name="T41" fmla="*/ 2147483646 h 501"/>
              <a:gd name="T42" fmla="*/ 2147483646 w 4464"/>
              <a:gd name="T43" fmla="*/ 2147483646 h 501"/>
              <a:gd name="T44" fmla="*/ 2147483646 w 4464"/>
              <a:gd name="T45" fmla="*/ 2147483646 h 501"/>
              <a:gd name="T46" fmla="*/ 2147483646 w 4464"/>
              <a:gd name="T47" fmla="*/ 2147483646 h 501"/>
              <a:gd name="T48" fmla="*/ 2147483646 w 4464"/>
              <a:gd name="T49" fmla="*/ 2147483646 h 501"/>
              <a:gd name="T50" fmla="*/ 2147483646 w 4464"/>
              <a:gd name="T51" fmla="*/ 2147483646 h 501"/>
              <a:gd name="T52" fmla="*/ 2147483646 w 4464"/>
              <a:gd name="T53" fmla="*/ 2147483646 h 501"/>
              <a:gd name="T54" fmla="*/ 2147483646 w 4464"/>
              <a:gd name="T55" fmla="*/ 2147483646 h 501"/>
              <a:gd name="T56" fmla="*/ 2147483646 w 4464"/>
              <a:gd name="T57" fmla="*/ 2147483646 h 501"/>
              <a:gd name="T58" fmla="*/ 2147483646 w 4464"/>
              <a:gd name="T59" fmla="*/ 2147483646 h 501"/>
              <a:gd name="T60" fmla="*/ 2147483646 w 4464"/>
              <a:gd name="T61" fmla="*/ 2147483646 h 501"/>
              <a:gd name="T62" fmla="*/ 2147483646 w 4464"/>
              <a:gd name="T63" fmla="*/ 2147483646 h 501"/>
              <a:gd name="T64" fmla="*/ 2147483646 w 4464"/>
              <a:gd name="T65" fmla="*/ 2147483646 h 501"/>
              <a:gd name="T66" fmla="*/ 2147483646 w 4464"/>
              <a:gd name="T67" fmla="*/ 2147483646 h 501"/>
              <a:gd name="T68" fmla="*/ 2147483646 w 4464"/>
              <a:gd name="T69" fmla="*/ 2147483646 h 501"/>
              <a:gd name="T70" fmla="*/ 2147483646 w 4464"/>
              <a:gd name="T71" fmla="*/ 2147483646 h 501"/>
              <a:gd name="T72" fmla="*/ 2147483646 w 4464"/>
              <a:gd name="T73" fmla="*/ 2147483646 h 501"/>
              <a:gd name="T74" fmla="*/ 2147483646 w 4464"/>
              <a:gd name="T75" fmla="*/ 2147483646 h 501"/>
              <a:gd name="T76" fmla="*/ 2147483646 w 4464"/>
              <a:gd name="T77" fmla="*/ 2147483646 h 501"/>
              <a:gd name="T78" fmla="*/ 2147483646 w 4464"/>
              <a:gd name="T79" fmla="*/ 2147483646 h 501"/>
              <a:gd name="T80" fmla="*/ 2147483646 w 4464"/>
              <a:gd name="T81" fmla="*/ 2147483646 h 501"/>
              <a:gd name="T82" fmla="*/ 2147483646 w 4464"/>
              <a:gd name="T83" fmla="*/ 2147483646 h 501"/>
              <a:gd name="T84" fmla="*/ 2147483646 w 4464"/>
              <a:gd name="T85" fmla="*/ 2147483646 h 501"/>
              <a:gd name="T86" fmla="*/ 2147483646 w 4464"/>
              <a:gd name="T87" fmla="*/ 2147483646 h 501"/>
              <a:gd name="T88" fmla="*/ 2147483646 w 4464"/>
              <a:gd name="T89" fmla="*/ 2147483646 h 501"/>
              <a:gd name="T90" fmla="*/ 2147483646 w 4464"/>
              <a:gd name="T91" fmla="*/ 2147483646 h 501"/>
              <a:gd name="T92" fmla="*/ 2147483646 w 4464"/>
              <a:gd name="T93" fmla="*/ 2147483646 h 501"/>
              <a:gd name="T94" fmla="*/ 2147483646 w 4464"/>
              <a:gd name="T95" fmla="*/ 2147483646 h 501"/>
              <a:gd name="T96" fmla="*/ 2147483646 w 4464"/>
              <a:gd name="T97" fmla="*/ 2147483646 h 50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64"/>
              <a:gd name="T148" fmla="*/ 0 h 501"/>
              <a:gd name="T149" fmla="*/ 4464 w 4464"/>
              <a:gd name="T150" fmla="*/ 501 h 50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64" h="501">
                <a:moveTo>
                  <a:pt x="0" y="498"/>
                </a:moveTo>
                <a:cubicBezTo>
                  <a:pt x="19" y="461"/>
                  <a:pt x="39" y="424"/>
                  <a:pt x="56" y="391"/>
                </a:cubicBezTo>
                <a:cubicBezTo>
                  <a:pt x="73" y="358"/>
                  <a:pt x="84" y="330"/>
                  <a:pt x="102" y="299"/>
                </a:cubicBezTo>
                <a:cubicBezTo>
                  <a:pt x="120" y="268"/>
                  <a:pt x="146" y="232"/>
                  <a:pt x="162" y="207"/>
                </a:cubicBezTo>
                <a:cubicBezTo>
                  <a:pt x="178" y="182"/>
                  <a:pt x="182" y="174"/>
                  <a:pt x="199" y="151"/>
                </a:cubicBezTo>
                <a:cubicBezTo>
                  <a:pt x="216" y="128"/>
                  <a:pt x="246" y="87"/>
                  <a:pt x="264" y="68"/>
                </a:cubicBezTo>
                <a:cubicBezTo>
                  <a:pt x="282" y="49"/>
                  <a:pt x="290" y="47"/>
                  <a:pt x="310" y="36"/>
                </a:cubicBezTo>
                <a:cubicBezTo>
                  <a:pt x="330" y="25"/>
                  <a:pt x="356" y="0"/>
                  <a:pt x="384" y="4"/>
                </a:cubicBezTo>
                <a:cubicBezTo>
                  <a:pt x="412" y="8"/>
                  <a:pt x="446" y="35"/>
                  <a:pt x="480" y="59"/>
                </a:cubicBezTo>
                <a:cubicBezTo>
                  <a:pt x="514" y="83"/>
                  <a:pt x="555" y="124"/>
                  <a:pt x="587" y="151"/>
                </a:cubicBezTo>
                <a:cubicBezTo>
                  <a:pt x="619" y="178"/>
                  <a:pt x="637" y="194"/>
                  <a:pt x="674" y="219"/>
                </a:cubicBezTo>
                <a:cubicBezTo>
                  <a:pt x="711" y="244"/>
                  <a:pt x="755" y="276"/>
                  <a:pt x="808" y="304"/>
                </a:cubicBezTo>
                <a:cubicBezTo>
                  <a:pt x="861" y="332"/>
                  <a:pt x="935" y="363"/>
                  <a:pt x="993" y="387"/>
                </a:cubicBezTo>
                <a:cubicBezTo>
                  <a:pt x="1051" y="411"/>
                  <a:pt x="1103" y="433"/>
                  <a:pt x="1159" y="447"/>
                </a:cubicBezTo>
                <a:cubicBezTo>
                  <a:pt x="1215" y="461"/>
                  <a:pt x="1280" y="466"/>
                  <a:pt x="1328" y="473"/>
                </a:cubicBezTo>
                <a:cubicBezTo>
                  <a:pt x="1376" y="480"/>
                  <a:pt x="1418" y="485"/>
                  <a:pt x="1446" y="487"/>
                </a:cubicBezTo>
                <a:cubicBezTo>
                  <a:pt x="1474" y="489"/>
                  <a:pt x="1483" y="494"/>
                  <a:pt x="1496" y="484"/>
                </a:cubicBezTo>
                <a:cubicBezTo>
                  <a:pt x="1509" y="474"/>
                  <a:pt x="1515" y="447"/>
                  <a:pt x="1524" y="428"/>
                </a:cubicBezTo>
                <a:cubicBezTo>
                  <a:pt x="1533" y="409"/>
                  <a:pt x="1540" y="392"/>
                  <a:pt x="1551" y="368"/>
                </a:cubicBezTo>
                <a:cubicBezTo>
                  <a:pt x="1562" y="344"/>
                  <a:pt x="1578" y="311"/>
                  <a:pt x="1593" y="281"/>
                </a:cubicBezTo>
                <a:cubicBezTo>
                  <a:pt x="1608" y="251"/>
                  <a:pt x="1631" y="210"/>
                  <a:pt x="1644" y="188"/>
                </a:cubicBezTo>
                <a:cubicBezTo>
                  <a:pt x="1657" y="166"/>
                  <a:pt x="1660" y="165"/>
                  <a:pt x="1671" y="151"/>
                </a:cubicBezTo>
                <a:cubicBezTo>
                  <a:pt x="1682" y="137"/>
                  <a:pt x="1699" y="120"/>
                  <a:pt x="1713" y="105"/>
                </a:cubicBezTo>
                <a:cubicBezTo>
                  <a:pt x="1727" y="90"/>
                  <a:pt x="1741" y="75"/>
                  <a:pt x="1756" y="63"/>
                </a:cubicBezTo>
                <a:cubicBezTo>
                  <a:pt x="1771" y="51"/>
                  <a:pt x="1784" y="39"/>
                  <a:pt x="1805" y="31"/>
                </a:cubicBezTo>
                <a:cubicBezTo>
                  <a:pt x="1826" y="23"/>
                  <a:pt x="1853" y="4"/>
                  <a:pt x="1884" y="13"/>
                </a:cubicBezTo>
                <a:cubicBezTo>
                  <a:pt x="1915" y="22"/>
                  <a:pt x="1951" y="59"/>
                  <a:pt x="1990" y="87"/>
                </a:cubicBezTo>
                <a:cubicBezTo>
                  <a:pt x="2029" y="115"/>
                  <a:pt x="2077" y="151"/>
                  <a:pt x="2119" y="179"/>
                </a:cubicBezTo>
                <a:cubicBezTo>
                  <a:pt x="2161" y="207"/>
                  <a:pt x="2194" y="226"/>
                  <a:pt x="2244" y="253"/>
                </a:cubicBezTo>
                <a:cubicBezTo>
                  <a:pt x="2294" y="280"/>
                  <a:pt x="2362" y="314"/>
                  <a:pt x="2422" y="343"/>
                </a:cubicBezTo>
                <a:cubicBezTo>
                  <a:pt x="2482" y="372"/>
                  <a:pt x="2546" y="407"/>
                  <a:pt x="2604" y="428"/>
                </a:cubicBezTo>
                <a:cubicBezTo>
                  <a:pt x="2662" y="449"/>
                  <a:pt x="2721" y="459"/>
                  <a:pt x="2768" y="469"/>
                </a:cubicBezTo>
                <a:cubicBezTo>
                  <a:pt x="2815" y="479"/>
                  <a:pt x="2851" y="485"/>
                  <a:pt x="2886" y="487"/>
                </a:cubicBezTo>
                <a:cubicBezTo>
                  <a:pt x="2921" y="489"/>
                  <a:pt x="2951" y="501"/>
                  <a:pt x="2977" y="484"/>
                </a:cubicBezTo>
                <a:cubicBezTo>
                  <a:pt x="3003" y="467"/>
                  <a:pt x="3021" y="420"/>
                  <a:pt x="3042" y="382"/>
                </a:cubicBezTo>
                <a:cubicBezTo>
                  <a:pt x="3063" y="344"/>
                  <a:pt x="3087" y="288"/>
                  <a:pt x="3102" y="258"/>
                </a:cubicBezTo>
                <a:cubicBezTo>
                  <a:pt x="3117" y="228"/>
                  <a:pt x="3118" y="224"/>
                  <a:pt x="3130" y="202"/>
                </a:cubicBezTo>
                <a:cubicBezTo>
                  <a:pt x="3142" y="180"/>
                  <a:pt x="3155" y="153"/>
                  <a:pt x="3176" y="128"/>
                </a:cubicBezTo>
                <a:cubicBezTo>
                  <a:pt x="3197" y="103"/>
                  <a:pt x="3228" y="74"/>
                  <a:pt x="3254" y="55"/>
                </a:cubicBezTo>
                <a:cubicBezTo>
                  <a:pt x="3280" y="36"/>
                  <a:pt x="3308" y="17"/>
                  <a:pt x="3333" y="13"/>
                </a:cubicBezTo>
                <a:cubicBezTo>
                  <a:pt x="3358" y="9"/>
                  <a:pt x="3370" y="11"/>
                  <a:pt x="3402" y="31"/>
                </a:cubicBezTo>
                <a:cubicBezTo>
                  <a:pt x="3434" y="51"/>
                  <a:pt x="3484" y="102"/>
                  <a:pt x="3527" y="133"/>
                </a:cubicBezTo>
                <a:cubicBezTo>
                  <a:pt x="3570" y="164"/>
                  <a:pt x="3612" y="188"/>
                  <a:pt x="3660" y="216"/>
                </a:cubicBezTo>
                <a:cubicBezTo>
                  <a:pt x="3708" y="244"/>
                  <a:pt x="3761" y="271"/>
                  <a:pt x="3813" y="299"/>
                </a:cubicBezTo>
                <a:cubicBezTo>
                  <a:pt x="3865" y="327"/>
                  <a:pt x="3925" y="361"/>
                  <a:pt x="3974" y="382"/>
                </a:cubicBezTo>
                <a:cubicBezTo>
                  <a:pt x="4023" y="403"/>
                  <a:pt x="4060" y="414"/>
                  <a:pt x="4110" y="427"/>
                </a:cubicBezTo>
                <a:cubicBezTo>
                  <a:pt x="4160" y="440"/>
                  <a:pt x="4226" y="455"/>
                  <a:pt x="4274" y="463"/>
                </a:cubicBezTo>
                <a:cubicBezTo>
                  <a:pt x="4322" y="471"/>
                  <a:pt x="4367" y="472"/>
                  <a:pt x="4399" y="475"/>
                </a:cubicBezTo>
                <a:cubicBezTo>
                  <a:pt x="4431" y="478"/>
                  <a:pt x="4453" y="478"/>
                  <a:pt x="4464" y="479"/>
                </a:cubicBezTo>
              </a:path>
            </a:pathLst>
          </a:custGeom>
          <a:noFill/>
          <a:ln w="76200">
            <a:solidFill>
              <a:srgbClr val="00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41" name="Line 31"/>
          <p:cNvSpPr>
            <a:spLocks noChangeShapeType="1"/>
          </p:cNvSpPr>
          <p:nvPr/>
        </p:nvSpPr>
        <p:spPr bwMode="auto">
          <a:xfrm flipV="1">
            <a:off x="1504950" y="2782888"/>
            <a:ext cx="6438900" cy="19050"/>
          </a:xfrm>
          <a:prstGeom prst="line">
            <a:avLst/>
          </a:prstGeom>
          <a:noFill/>
          <a:ln w="38100">
            <a:solidFill>
              <a:srgbClr val="FF66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42" name="Text Box 32"/>
          <p:cNvSpPr txBox="1">
            <a:spLocks noChangeArrowheads="1"/>
          </p:cNvSpPr>
          <p:nvPr/>
        </p:nvSpPr>
        <p:spPr bwMode="auto">
          <a:xfrm>
            <a:off x="228600" y="3887788"/>
            <a:ext cx="11953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GB" altLang="fr-FR" sz="1700" b="1" i="0" u="none" strike="noStrike" kern="1200" cap="none" spc="0" normalizeH="0" baseline="0" noProof="0">
                <a:ln>
                  <a:noFill/>
                </a:ln>
                <a:solidFill>
                  <a:srgbClr val="0070C0"/>
                </a:solidFill>
                <a:effectLst/>
                <a:uLnTx/>
                <a:uFillTx/>
                <a:latin typeface="Arial" panose="020B0604020202020204" pitchFamily="34" charset="0"/>
                <a:ea typeface="ＭＳ Ｐゴシック" panose="020B0600070205080204" pitchFamily="34" charset="-128"/>
                <a:cs typeface="+mn-cs"/>
              </a:rPr>
              <a:t>Efficacy threshold</a:t>
            </a:r>
          </a:p>
        </p:txBody>
      </p:sp>
      <p:sp>
        <p:nvSpPr>
          <p:cNvPr id="38943" name="Text Box 33"/>
          <p:cNvSpPr txBox="1">
            <a:spLocks noChangeArrowheads="1"/>
          </p:cNvSpPr>
          <p:nvPr/>
        </p:nvSpPr>
        <p:spPr bwMode="auto">
          <a:xfrm>
            <a:off x="152400" y="2484438"/>
            <a:ext cx="1250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GB" altLang="fr-FR" sz="1800" b="1" i="0" u="none" strike="noStrike" kern="1200" cap="none" spc="0" normalizeH="0" baseline="0" noProof="0">
                <a:ln>
                  <a:noFill/>
                </a:ln>
                <a:solidFill>
                  <a:srgbClr val="FF6600"/>
                </a:solidFill>
                <a:effectLst/>
                <a:uLnTx/>
                <a:uFillTx/>
                <a:latin typeface="Arial" panose="020B0604020202020204" pitchFamily="34" charset="0"/>
                <a:ea typeface="ＭＳ Ｐゴシック" panose="020B0600070205080204" pitchFamily="34" charset="-128"/>
                <a:cs typeface="+mn-cs"/>
              </a:rPr>
              <a:t>Toxicity threshold</a:t>
            </a:r>
          </a:p>
        </p:txBody>
      </p:sp>
      <p:sp>
        <p:nvSpPr>
          <p:cNvPr id="38944" name="Text Box 34"/>
          <p:cNvSpPr txBox="1">
            <a:spLocks noChangeArrowheads="1"/>
          </p:cNvSpPr>
          <p:nvPr/>
        </p:nvSpPr>
        <p:spPr bwMode="auto">
          <a:xfrm>
            <a:off x="8077200" y="4587875"/>
            <a:ext cx="68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altLang="fr-FR" sz="2000" b="1" i="0" u="none" strike="noStrike" kern="1200" cap="none" spc="0" normalizeH="0" baseline="0" noProof="0">
                <a:ln>
                  <a:noFill/>
                </a:ln>
                <a:solidFill>
                  <a:srgbClr val="0070C0"/>
                </a:solidFill>
                <a:effectLst/>
                <a:uLnTx/>
                <a:uFillTx/>
                <a:latin typeface="Arial" panose="020B0604020202020204" pitchFamily="34" charset="0"/>
                <a:ea typeface="ＭＳ Ｐゴシック" panose="020B0600070205080204" pitchFamily="34" charset="-128"/>
                <a:cs typeface="+mn-cs"/>
              </a:rPr>
              <a:t>PI</a:t>
            </a:r>
          </a:p>
        </p:txBody>
      </p:sp>
      <p:sp>
        <p:nvSpPr>
          <p:cNvPr id="38945" name="Text Box 35"/>
          <p:cNvSpPr txBox="1">
            <a:spLocks noChangeArrowheads="1"/>
          </p:cNvSpPr>
          <p:nvPr/>
        </p:nvSpPr>
        <p:spPr bwMode="auto">
          <a:xfrm>
            <a:off x="8001000" y="3506788"/>
            <a:ext cx="1143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3200" b="1">
                <a:solidFill>
                  <a:srgbClr val="0070C0"/>
                </a:solidFill>
                <a:latin typeface="Trebuchet MS" panose="020B0603020202020204" pitchFamily="34" charset="0"/>
              </a:defRPr>
            </a:lvl1pPr>
            <a:lvl2pPr marL="742950" indent="-285750">
              <a:spcBef>
                <a:spcPts val="325"/>
              </a:spcBef>
              <a:buClr>
                <a:schemeClr val="accent1"/>
              </a:buClr>
              <a:buFont typeface="Wingdings" panose="05000000000000000000" pitchFamily="2" charset="2"/>
              <a:buChar char="q"/>
              <a:defRPr sz="2800" b="1">
                <a:solidFill>
                  <a:srgbClr val="08A058"/>
                </a:solidFill>
                <a:latin typeface="Trebuchet MS" panose="020B0603020202020204" pitchFamily="34" charset="0"/>
              </a:defRPr>
            </a:lvl2pPr>
            <a:lvl3pPr marL="1143000" indent="-228600">
              <a:spcBef>
                <a:spcPts val="350"/>
              </a:spcBef>
              <a:buClr>
                <a:schemeClr val="accent2"/>
              </a:buClr>
              <a:buSzPct val="100000"/>
              <a:buFont typeface="Wingdings 2" panose="05020102010507070707" pitchFamily="18" charset="2"/>
              <a:buChar char=""/>
              <a:defRPr sz="2100">
                <a:solidFill>
                  <a:srgbClr val="7030A0"/>
                </a:solidFill>
                <a:latin typeface="Trebuchet MS" panose="020B0603020202020204" pitchFamily="34" charset="0"/>
              </a:defRPr>
            </a:lvl3pPr>
            <a:lvl4pPr marL="1600200" indent="-228600">
              <a:spcBef>
                <a:spcPts val="350"/>
              </a:spcBef>
              <a:buClr>
                <a:schemeClr val="accent2"/>
              </a:buClr>
              <a:buFont typeface="Wingdings 2" panose="05020102010507070707" pitchFamily="18" charset="2"/>
              <a:buChar char=""/>
              <a:defRPr sz="1900">
                <a:solidFill>
                  <a:srgbClr val="7030A0"/>
                </a:solidFill>
                <a:latin typeface="Trebuchet MS" panose="020B0603020202020204" pitchFamily="34" charset="0"/>
              </a:defRPr>
            </a:lvl4pPr>
            <a:lvl5pPr marL="2057400" indent="-228600">
              <a:spcBef>
                <a:spcPts val="350"/>
              </a:spcBef>
              <a:buClr>
                <a:schemeClr val="accent2"/>
              </a:buClr>
              <a:buFont typeface="Wingdings 2" panose="05020102010507070707" pitchFamily="18" charset="2"/>
              <a:buChar char=""/>
              <a:defRPr sz="2000">
                <a:solidFill>
                  <a:srgbClr val="7030A0"/>
                </a:solidFill>
                <a:latin typeface="Trebuchet MS" panose="020B0603020202020204" pitchFamily="34" charset="0"/>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rgbClr val="7030A0"/>
                </a:solidFill>
                <a:latin typeface="Trebuchet MS" panose="020B0603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fr-FR" sz="1800" b="1" i="0" u="none" strike="noStrike" kern="1200" cap="none" spc="0" normalizeH="0" baseline="0" noProof="0">
                <a:ln>
                  <a:noFill/>
                </a:ln>
                <a:solidFill>
                  <a:srgbClr val="006C31"/>
                </a:solidFill>
                <a:effectLst/>
                <a:uLnTx/>
                <a:uFillTx/>
                <a:latin typeface="Arial" panose="020B0604020202020204" pitchFamily="34" charset="0"/>
                <a:ea typeface="ＭＳ Ｐゴシック" panose="020B0600070205080204" pitchFamily="34" charset="-128"/>
                <a:cs typeface="+mn-cs"/>
              </a:rPr>
              <a:t>Boosted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fr-FR" sz="1800" b="1" i="0" u="none" strike="noStrike" kern="1200" cap="none" spc="0" normalizeH="0" baseline="0" noProof="0">
                <a:ln>
                  <a:noFill/>
                </a:ln>
                <a:solidFill>
                  <a:srgbClr val="006C31"/>
                </a:solidFill>
                <a:effectLst/>
                <a:uLnTx/>
                <a:uFillTx/>
                <a:latin typeface="Arial" panose="020B0604020202020204" pitchFamily="34" charset="0"/>
                <a:ea typeface="ＭＳ Ｐゴシック" panose="020B0600070205080204" pitchFamily="34" charset="-128"/>
                <a:cs typeface="+mn-cs"/>
              </a:rPr>
              <a:t>PI</a:t>
            </a:r>
            <a:endParaRPr kumimoji="0" lang="en-GB" altLang="fr-FR" sz="2400" b="1" i="0" u="none" strike="noStrike" kern="1200" cap="none" spc="0" normalizeH="0" baseline="0" noProof="0">
              <a:ln>
                <a:noFill/>
              </a:ln>
              <a:solidFill>
                <a:srgbClr val="006C31"/>
              </a:solidFill>
              <a:effectLst/>
              <a:uLnTx/>
              <a:uFillTx/>
              <a:latin typeface="Arial" panose="020B0604020202020204" pitchFamily="34" charset="0"/>
              <a:ea typeface="ＭＳ Ｐゴシック" panose="020B0600070205080204" pitchFamily="34" charset="-128"/>
              <a:cs typeface="+mn-cs"/>
            </a:endParaRPr>
          </a:p>
        </p:txBody>
      </p:sp>
      <p:sp>
        <p:nvSpPr>
          <p:cNvPr id="38946" name="Line 37"/>
          <p:cNvSpPr>
            <a:spLocks noChangeShapeType="1"/>
          </p:cNvSpPr>
          <p:nvPr/>
        </p:nvSpPr>
        <p:spPr bwMode="auto">
          <a:xfrm flipV="1">
            <a:off x="4229100" y="3278188"/>
            <a:ext cx="0" cy="533400"/>
          </a:xfrm>
          <a:prstGeom prst="line">
            <a:avLst/>
          </a:prstGeom>
          <a:noFill/>
          <a:ln w="76200">
            <a:solidFill>
              <a:srgbClr val="006C3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52463924"/>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8200" y="0"/>
            <a:ext cx="7772400" cy="1143000"/>
          </a:xfrm>
        </p:spPr>
        <p:txBody>
          <a:bodyPr/>
          <a:lstStyle/>
          <a:p>
            <a:pPr eaLnBrk="1" hangingPunct="1"/>
            <a:r>
              <a:rPr lang="en-US" altLang="fr-FR"/>
              <a:t>HIV Protease Inhibitors</a:t>
            </a:r>
          </a:p>
        </p:txBody>
      </p:sp>
      <p:pic>
        <p:nvPicPr>
          <p:cNvPr id="35843" name="Picture 3" descr="688px-Indinavi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828800"/>
            <a:ext cx="28194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4"/>
          <p:cNvSpPr txBox="1">
            <a:spLocks noChangeArrowheads="1"/>
          </p:cNvSpPr>
          <p:nvPr/>
        </p:nvSpPr>
        <p:spPr bwMode="auto">
          <a:xfrm>
            <a:off x="609600" y="48006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Indinavir/</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Crixivan</a:t>
            </a:r>
            <a:endParaRPr kumimoji="0" lang="en-US" altLang="fr-FR" sz="32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35845" name="Picture 9" descr="CRIXIV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352800"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322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228600"/>
            <a:ext cx="7772400" cy="1143000"/>
          </a:xfrm>
        </p:spPr>
        <p:txBody>
          <a:bodyPr/>
          <a:lstStyle/>
          <a:p>
            <a:pPr eaLnBrk="1" hangingPunct="1"/>
            <a:r>
              <a:rPr lang="en-US" altLang="fr-FR"/>
              <a:t>HIV Protease Inhibitors</a:t>
            </a:r>
          </a:p>
        </p:txBody>
      </p:sp>
      <p:pic>
        <p:nvPicPr>
          <p:cNvPr id="36867" name="Picture 4" descr="Ritonav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24000"/>
            <a:ext cx="23526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5"/>
          <p:cNvSpPr txBox="1">
            <a:spLocks noChangeArrowheads="1"/>
          </p:cNvSpPr>
          <p:nvPr/>
        </p:nvSpPr>
        <p:spPr bwMode="auto">
          <a:xfrm>
            <a:off x="5105400" y="51054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Ritonavir/</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Norvir</a:t>
            </a:r>
            <a:endParaRPr kumimoji="0" lang="en-US" altLang="fr-FR" sz="32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36869" name="Picture 6" descr="Norvir Liqu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2414588"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655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228600"/>
            <a:ext cx="7772400" cy="1143000"/>
          </a:xfrm>
        </p:spPr>
        <p:txBody>
          <a:bodyPr/>
          <a:lstStyle/>
          <a:p>
            <a:pPr eaLnBrk="1" hangingPunct="1"/>
            <a:r>
              <a:rPr lang="en-US" altLang="fr-FR"/>
              <a:t>HIV Protease Inhibitors</a:t>
            </a:r>
          </a:p>
        </p:txBody>
      </p:sp>
      <p:pic>
        <p:nvPicPr>
          <p:cNvPr id="37891" name="Picture 4" descr="Nelfinav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600200"/>
            <a:ext cx="32766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5"/>
          <p:cNvSpPr txBox="1">
            <a:spLocks noChangeArrowheads="1"/>
          </p:cNvSpPr>
          <p:nvPr/>
        </p:nvSpPr>
        <p:spPr bwMode="auto">
          <a:xfrm>
            <a:off x="5334000" y="49530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Nelfinavir/</a:t>
            </a:r>
            <a:r>
              <a:rPr kumimoji="0" lang="en-US" altLang="fr-FR" sz="24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Viracept</a:t>
            </a:r>
            <a:endParaRPr kumimoji="0" lang="en-US" altLang="fr-FR" sz="3200" b="0" i="1"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endParaRPr>
          </a:p>
        </p:txBody>
      </p:sp>
      <p:pic>
        <p:nvPicPr>
          <p:cNvPr id="37893" name="Picture 6" descr="Virace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029200"/>
            <a:ext cx="29718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7" descr="viracept_11149_4_(big)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52600"/>
            <a:ext cx="3138488"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5922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amprenav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00400"/>
            <a:ext cx="18732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descr="Amprenavir_skele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38200"/>
            <a:ext cx="46545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 Box 6"/>
          <p:cNvSpPr txBox="1">
            <a:spLocks noChangeArrowheads="1"/>
          </p:cNvSpPr>
          <p:nvPr/>
        </p:nvSpPr>
        <p:spPr bwMode="auto">
          <a:xfrm>
            <a:off x="1143000" y="3962400"/>
            <a:ext cx="30480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3600" b="0" i="0" u="none" strike="noStrike" kern="1200" cap="none" spc="0" normalizeH="0" baseline="0" noProof="0">
                <a:ln>
                  <a:noFill/>
                </a:ln>
                <a:solidFill>
                  <a:srgbClr val="000000"/>
                </a:solidFill>
                <a:effectLst/>
                <a:uLnTx/>
                <a:uFillTx/>
                <a:latin typeface="Helvetica" panose="020B0604020202020204" pitchFamily="34" charset="0"/>
                <a:ea typeface="ヒラギノ角ゴ Pro W3" pitchFamily="1" charset="-128"/>
                <a:cs typeface="+mn-cs"/>
              </a:rPr>
              <a:t>Amprenavir</a:t>
            </a:r>
            <a:endParaRPr kumimoji="0" lang="en-US" altLang="fr-FR" sz="2400" b="0" i="0" u="none" strike="noStrike" kern="1200" cap="none" spc="0" normalizeH="0" baseline="0" noProof="0">
              <a:ln>
                <a:noFill/>
              </a:ln>
              <a:solidFill>
                <a:srgbClr val="000000"/>
              </a:solidFill>
              <a:effectLst/>
              <a:uLnTx/>
              <a:uFillTx/>
              <a:latin typeface="Helvetica" panose="020B0604020202020204" pitchFamily="34" charset="0"/>
              <a:ea typeface="ヒラギノ角ゴ Pro W3" pitchFamily="1" charset="-128"/>
              <a:cs typeface="+mn-cs"/>
            </a:endParaRP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Helvetica" panose="020B0604020202020204" pitchFamily="34" charset="0"/>
                <a:ea typeface="ヒラギノ角ゴ Pro W3" pitchFamily="1" charset="-128"/>
                <a:cs typeface="+mn-cs"/>
              </a:rPr>
              <a:t>(Agenerase) </a:t>
            </a:r>
          </a:p>
        </p:txBody>
      </p:sp>
    </p:spTree>
    <p:extLst>
      <p:ext uri="{BB962C8B-B14F-4D97-AF65-F5344CB8AC3E}">
        <p14:creationId xmlns:p14="http://schemas.microsoft.com/office/powerpoint/2010/main" val="543520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Kaletra Liqu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895600"/>
            <a:ext cx="2405063"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5" descr="kaletra2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838200"/>
            <a:ext cx="18192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6" descr="Lopinav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
            <a:ext cx="2619375"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ritoniv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168775"/>
            <a:ext cx="268922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8"/>
          <p:cNvSpPr txBox="1">
            <a:spLocks noChangeArrowheads="1"/>
          </p:cNvSpPr>
          <p:nvPr/>
        </p:nvSpPr>
        <p:spPr bwMode="auto">
          <a:xfrm>
            <a:off x="2971800" y="914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Lopinavir</a:t>
            </a:r>
          </a:p>
        </p:txBody>
      </p:sp>
      <p:sp>
        <p:nvSpPr>
          <p:cNvPr id="40967" name="Text Box 9"/>
          <p:cNvSpPr txBox="1">
            <a:spLocks noChangeArrowheads="1"/>
          </p:cNvSpPr>
          <p:nvPr/>
        </p:nvSpPr>
        <p:spPr bwMode="auto">
          <a:xfrm>
            <a:off x="381000" y="525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Ritonavir</a:t>
            </a:r>
          </a:p>
        </p:txBody>
      </p:sp>
    </p:spTree>
    <p:extLst>
      <p:ext uri="{BB962C8B-B14F-4D97-AF65-F5344CB8AC3E}">
        <p14:creationId xmlns:p14="http://schemas.microsoft.com/office/powerpoint/2010/main" val="1593105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762000" y="0"/>
            <a:ext cx="7772400" cy="1143000"/>
          </a:xfrm>
        </p:spPr>
        <p:txBody>
          <a:bodyPr/>
          <a:lstStyle/>
          <a:p>
            <a:pPr eaLnBrk="1" hangingPunct="1"/>
            <a:r>
              <a:rPr lang="en-US" altLang="fr-FR"/>
              <a:t>Tipranavir</a:t>
            </a:r>
          </a:p>
        </p:txBody>
      </p:sp>
      <p:pic>
        <p:nvPicPr>
          <p:cNvPr id="43011" name="Picture 3" descr="726px-Tipranav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066800"/>
            <a:ext cx="3962400" cy="32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4"/>
          <p:cNvSpPr txBox="1">
            <a:spLocks noChangeArrowheads="1"/>
          </p:cNvSpPr>
          <p:nvPr/>
        </p:nvSpPr>
        <p:spPr bwMode="auto">
          <a:xfrm>
            <a:off x="381000" y="4495800"/>
            <a:ext cx="8458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ヒラギノ角ゴ Pro W3" pitchFamily="1" charset="-128"/>
                <a:cs typeface="+mn-cs"/>
              </a:rPr>
              <a:t>Tipranavir, or tipranavir disodium, is a nonpeptidic protease inhibitor (PI) manufactured by Boehringer-Ingelheim under the trade names Aptivus®. It is administered with ritonavir in combination therapy to treat HIV infection and is given as two 250mg capsules together with 200mg of ritonavir twice daily.</a:t>
            </a:r>
          </a:p>
        </p:txBody>
      </p:sp>
      <p:pic>
        <p:nvPicPr>
          <p:cNvPr id="43013" name="Picture 5" descr="AptivusCapsu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2000"/>
            <a:ext cx="14763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348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fr-FR"/>
              <a:t>Tipranvir</a:t>
            </a:r>
          </a:p>
        </p:txBody>
      </p:sp>
      <p:sp>
        <p:nvSpPr>
          <p:cNvPr id="44035" name="Rectangle 3"/>
          <p:cNvSpPr>
            <a:spLocks noGrp="1" noChangeArrowheads="1"/>
          </p:cNvSpPr>
          <p:nvPr>
            <p:ph type="body" idx="1"/>
          </p:nvPr>
        </p:nvSpPr>
        <p:spPr/>
        <p:txBody>
          <a:bodyPr/>
          <a:lstStyle/>
          <a:p>
            <a:pPr eaLnBrk="1" hangingPunct="1"/>
            <a:r>
              <a:rPr lang="en-US" altLang="fr-FR"/>
              <a:t>Tipranavir has the ability to inhibit the replication of viruses that are resistant to other protease inhibitors and it recommended for patients who are resistant to other treatments. Resistance to tipranavir itself seems to require multiple mutations.</a:t>
            </a:r>
          </a:p>
          <a:p>
            <a:pPr eaLnBrk="1" hangingPunct="1"/>
            <a:endParaRPr lang="en-US" altLang="fr-FR"/>
          </a:p>
        </p:txBody>
      </p:sp>
    </p:spTree>
    <p:extLst>
      <p:ext uri="{BB962C8B-B14F-4D97-AF65-F5344CB8AC3E}">
        <p14:creationId xmlns:p14="http://schemas.microsoft.com/office/powerpoint/2010/main" val="1225049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3400" y="304800"/>
            <a:ext cx="8229600" cy="990600"/>
          </a:xfrm>
        </p:spPr>
        <p:txBody>
          <a:bodyPr/>
          <a:lstStyle/>
          <a:p>
            <a:pPr eaLnBrk="1" hangingPunct="1">
              <a:defRPr/>
            </a:pPr>
            <a:r>
              <a:rPr lang="en-US" altLang="fr-FR" sz="4200" dirty="0"/>
              <a:t>Protease Inhibitors</a:t>
            </a:r>
          </a:p>
        </p:txBody>
      </p:sp>
      <p:graphicFrame>
        <p:nvGraphicFramePr>
          <p:cNvPr id="83074" name="Group 130"/>
          <p:cNvGraphicFramePr>
            <a:graphicFrameLocks noGrp="1"/>
          </p:cNvGraphicFramePr>
          <p:nvPr>
            <p:ph type="tbl" idx="1"/>
            <p:extLst>
              <p:ext uri="{D42A27DB-BD31-4B8C-83A1-F6EECF244321}">
                <p14:modId xmlns:p14="http://schemas.microsoft.com/office/powerpoint/2010/main" val="2022484383"/>
              </p:ext>
            </p:extLst>
          </p:nvPr>
        </p:nvGraphicFramePr>
        <p:xfrm>
          <a:off x="112713" y="1295401"/>
          <a:ext cx="9031287" cy="5333999"/>
        </p:xfrm>
        <a:graphic>
          <a:graphicData uri="http://schemas.openxmlformats.org/drawingml/2006/table">
            <a:tbl>
              <a:tblPr/>
              <a:tblGrid>
                <a:gridCol w="1450975">
                  <a:extLst>
                    <a:ext uri="{9D8B030D-6E8A-4147-A177-3AD203B41FA5}">
                      <a16:colId xmlns:a16="http://schemas.microsoft.com/office/drawing/2014/main" xmlns="" val="552751967"/>
                    </a:ext>
                  </a:extLst>
                </a:gridCol>
                <a:gridCol w="1993900">
                  <a:extLst>
                    <a:ext uri="{9D8B030D-6E8A-4147-A177-3AD203B41FA5}">
                      <a16:colId xmlns:a16="http://schemas.microsoft.com/office/drawing/2014/main" xmlns="" val="1520824457"/>
                    </a:ext>
                  </a:extLst>
                </a:gridCol>
                <a:gridCol w="1949450">
                  <a:extLst>
                    <a:ext uri="{9D8B030D-6E8A-4147-A177-3AD203B41FA5}">
                      <a16:colId xmlns:a16="http://schemas.microsoft.com/office/drawing/2014/main" xmlns="" val="1979892917"/>
                    </a:ext>
                  </a:extLst>
                </a:gridCol>
                <a:gridCol w="1579562">
                  <a:extLst>
                    <a:ext uri="{9D8B030D-6E8A-4147-A177-3AD203B41FA5}">
                      <a16:colId xmlns:a16="http://schemas.microsoft.com/office/drawing/2014/main" xmlns="" val="975610902"/>
                    </a:ext>
                  </a:extLst>
                </a:gridCol>
                <a:gridCol w="2057400">
                  <a:extLst>
                    <a:ext uri="{9D8B030D-6E8A-4147-A177-3AD203B41FA5}">
                      <a16:colId xmlns:a16="http://schemas.microsoft.com/office/drawing/2014/main" xmlns="" val="4014787108"/>
                    </a:ext>
                  </a:extLst>
                </a:gridCol>
              </a:tblGrid>
              <a:tr h="61451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Standard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Dose</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Dosage Forms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Metabolism</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Common AEs**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72152899"/>
                  </a:ext>
                </a:extLst>
              </a:tr>
              <a:tr h="111609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Saquinavir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(Invirase) (1)</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1000/ rtv 100 bid or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1600/ rtv 100 qd</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200mg caps, 500mg tabs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 Pgp substrate; weak 3A inhibitor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GI intolerance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45258232"/>
                  </a:ext>
                </a:extLst>
              </a:tr>
              <a:tr h="1371201">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Nelfinavir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(Viracept) (1)</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1250 bid, 750mg tid</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250mg, 625mg tabs, 50mg/g oral pwdr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2C19 (M8</a:t>
                      </a: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sym typeface="Symbol" panose="05050102010706020507" pitchFamily="18" charset="2"/>
                        </a:rPr>
                        <a:t>3A) substrate; weak 3A inhibitor</a:t>
                      </a:r>
                      <a:endPar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Diarrhea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2302040538"/>
                  </a:ext>
                </a:extLst>
              </a:tr>
              <a:tr h="111609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Lopinavir/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ritonavir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(Kaletra) (1,2)</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400/100 bid</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200/50 mg tabs, 80/20mg/5mL soln</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 Pgp substrate; 3A inhibitor; 2C9, 2C19 inducer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Dyspepsia, Nausea,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vomiting, diarrhea,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flatulence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549270480"/>
                  </a:ext>
                </a:extLst>
              </a:tr>
              <a:tr h="111609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Indinavir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(Crixivan)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(1-when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taken with rtv)</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800/ rtv 100 bid, 800mg tid</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100, 200, 333, 400mg caps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 Pgp substrate; weak 3A inhibitor</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Nephrolithiasis </a:t>
                      </a: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sym typeface="Symbol" panose="05050102010706020507" pitchFamily="18" charset="2"/>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Drink 7-8 glasses of water per day; hyperbilirubinemia</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783900819"/>
                  </a:ext>
                </a:extLst>
              </a:tr>
            </a:tbl>
          </a:graphicData>
        </a:graphic>
      </p:graphicFrame>
    </p:spTree>
    <p:extLst>
      <p:ext uri="{BB962C8B-B14F-4D97-AF65-F5344CB8AC3E}">
        <p14:creationId xmlns:p14="http://schemas.microsoft.com/office/powerpoint/2010/main" val="2924366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09600" y="304800"/>
            <a:ext cx="8229600" cy="990600"/>
          </a:xfrm>
        </p:spPr>
        <p:txBody>
          <a:bodyPr/>
          <a:lstStyle/>
          <a:p>
            <a:pPr eaLnBrk="1" hangingPunct="1">
              <a:defRPr/>
            </a:pPr>
            <a:r>
              <a:rPr lang="en-US" altLang="fr-FR" sz="3200" dirty="0"/>
              <a:t>Protease Inhibitors</a:t>
            </a:r>
          </a:p>
        </p:txBody>
      </p:sp>
      <p:graphicFrame>
        <p:nvGraphicFramePr>
          <p:cNvPr id="167085" name="Group 173"/>
          <p:cNvGraphicFramePr>
            <a:graphicFrameLocks noGrp="1"/>
          </p:cNvGraphicFramePr>
          <p:nvPr>
            <p:ph type="tbl" idx="1"/>
            <p:extLst>
              <p:ext uri="{D42A27DB-BD31-4B8C-83A1-F6EECF244321}">
                <p14:modId xmlns:p14="http://schemas.microsoft.com/office/powerpoint/2010/main" val="4089849487"/>
              </p:ext>
            </p:extLst>
          </p:nvPr>
        </p:nvGraphicFramePr>
        <p:xfrm>
          <a:off x="0" y="1171575"/>
          <a:ext cx="9175750" cy="5686289"/>
        </p:xfrm>
        <a:graphic>
          <a:graphicData uri="http://schemas.openxmlformats.org/drawingml/2006/table">
            <a:tbl>
              <a:tblPr/>
              <a:tblGrid>
                <a:gridCol w="1595438">
                  <a:extLst>
                    <a:ext uri="{9D8B030D-6E8A-4147-A177-3AD203B41FA5}">
                      <a16:colId xmlns:a16="http://schemas.microsoft.com/office/drawing/2014/main" xmlns="" val="3475022731"/>
                    </a:ext>
                  </a:extLst>
                </a:gridCol>
                <a:gridCol w="1993900">
                  <a:extLst>
                    <a:ext uri="{9D8B030D-6E8A-4147-A177-3AD203B41FA5}">
                      <a16:colId xmlns:a16="http://schemas.microsoft.com/office/drawing/2014/main" xmlns="" val="121136833"/>
                    </a:ext>
                  </a:extLst>
                </a:gridCol>
                <a:gridCol w="1949450">
                  <a:extLst>
                    <a:ext uri="{9D8B030D-6E8A-4147-A177-3AD203B41FA5}">
                      <a16:colId xmlns:a16="http://schemas.microsoft.com/office/drawing/2014/main" xmlns="" val="1289885732"/>
                    </a:ext>
                  </a:extLst>
                </a:gridCol>
                <a:gridCol w="1579562">
                  <a:extLst>
                    <a:ext uri="{9D8B030D-6E8A-4147-A177-3AD203B41FA5}">
                      <a16:colId xmlns:a16="http://schemas.microsoft.com/office/drawing/2014/main" xmlns="" val="1947190731"/>
                    </a:ext>
                  </a:extLst>
                </a:gridCol>
                <a:gridCol w="2057400">
                  <a:extLst>
                    <a:ext uri="{9D8B030D-6E8A-4147-A177-3AD203B41FA5}">
                      <a16:colId xmlns:a16="http://schemas.microsoft.com/office/drawing/2014/main" xmlns="" val="1340655912"/>
                    </a:ext>
                  </a:extLst>
                </a:gridCol>
              </a:tblGrid>
              <a:tr h="587441">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dirty="0">
                          <a:ln>
                            <a:noFill/>
                          </a:ln>
                          <a:solidFill>
                            <a:schemeClr val="tx1"/>
                          </a:solidFill>
                          <a:effectLst/>
                          <a:latin typeface="Arial" panose="020B0604020202020204" pitchFamily="34" charset="0"/>
                          <a:cs typeface="Arial" panose="020B0604020202020204" pitchFamily="34" charset="0"/>
                        </a:rPr>
                        <a:t>Standard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dirty="0">
                          <a:ln>
                            <a:noFill/>
                          </a:ln>
                          <a:solidFill>
                            <a:schemeClr val="tx1"/>
                          </a:solidFill>
                          <a:effectLst/>
                          <a:latin typeface="Arial" panose="020B0604020202020204" pitchFamily="34" charset="0"/>
                          <a:cs typeface="Arial" panose="020B0604020202020204" pitchFamily="34" charset="0"/>
                        </a:rPr>
                        <a:t>Dose</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dirty="0">
                          <a:ln>
                            <a:noFill/>
                          </a:ln>
                          <a:solidFill>
                            <a:schemeClr val="tx1"/>
                          </a:solidFill>
                          <a:effectLst/>
                          <a:latin typeface="Arial" panose="020B0604020202020204" pitchFamily="34" charset="0"/>
                          <a:cs typeface="Arial" panose="020B0604020202020204" pitchFamily="34" charset="0"/>
                        </a:rPr>
                        <a:t>Dosage Forms</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Metabolism</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Common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400" b="1" i="0" u="sng" strike="noStrike" cap="none" normalizeH="0" baseline="0">
                          <a:ln>
                            <a:noFill/>
                          </a:ln>
                          <a:solidFill>
                            <a:schemeClr val="tx1"/>
                          </a:solidFill>
                          <a:effectLst/>
                          <a:latin typeface="Arial" panose="020B0604020202020204" pitchFamily="34" charset="0"/>
                          <a:cs typeface="Arial" panose="020B0604020202020204" pitchFamily="34" charset="0"/>
                        </a:rPr>
                        <a:t>AEs**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7438985"/>
                  </a:ext>
                </a:extLst>
              </a:tr>
              <a:tr h="984184">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Atazanavir</a:t>
                      </a: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fr-FR"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Reyataz</a:t>
                      </a: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400qd or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300/ rtv 100qd</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100, 150, 200mg caps</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 substrate; 3A and UGT1A1 inhibitor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Hyperbilirubinemia, PR prolongation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703562155"/>
                  </a:ext>
                </a:extLst>
              </a:tr>
              <a:tr h="1066919">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Fosamprenavir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(Lexiva) (1)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1400mg bid; 700/100 RTV mg bid; 1400/200 RTV mg qd</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700mg tabs (</a:t>
                      </a:r>
                      <a:r>
                        <a:rPr kumimoji="0" lang="en-US" altLang="fr-FR"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Agenerase</a:t>
                      </a: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-APV </a:t>
                      </a:r>
                      <a:r>
                        <a:rPr kumimoji="0" lang="en-US" altLang="fr-FR"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liq</a:t>
                      </a: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available)</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Pgp substrate;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inducer/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Inhibitor</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Rash,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GI intolerance,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caution with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sulfur allergy</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718577293"/>
                  </a:ext>
                </a:extLst>
              </a:tr>
              <a:tr h="131078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Tipranavir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(Aptivus) (1,2)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500/200 RTV mg bid</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250mg caps</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Pgp substrate;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inducer/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inhibitor??; Pgp inducer</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Hepatotoxicity,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Increased bleeding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caution with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sulfur allergy</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998259469"/>
                  </a:ext>
                </a:extLst>
              </a:tr>
              <a:tr h="587441">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Darunavir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(Prezista) (1)</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600/100 RTV mg bid</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300mg tabs</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substrate;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3A4 inhibitors</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Diarrhea, nausea, HA, nasopharyngitis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055969745"/>
                  </a:ext>
                </a:extLst>
              </a:tr>
              <a:tr h="823052">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Ritonavir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(Norvir) (1,2)</a:t>
                      </a:r>
                    </a:p>
                  </a:txBody>
                  <a:tcPr marT="45725" marB="4572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Used as a PK booster 100-200mg</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100mg caps; 80mg/mL</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a:ln>
                            <a:noFill/>
                          </a:ln>
                          <a:solidFill>
                            <a:schemeClr val="tx1"/>
                          </a:solidFill>
                          <a:effectLst/>
                          <a:latin typeface="Arial" panose="020B0604020202020204" pitchFamily="34" charset="0"/>
                          <a:cs typeface="Arial" panose="020B0604020202020204" pitchFamily="34" charset="0"/>
                        </a:rPr>
                        <a:t>2D6, 3A4, Pgp substrate; 3A4, Pgp inhibitor</a:t>
                      </a:r>
                    </a:p>
                  </a:txBody>
                  <a:tcPr marT="45725" marB="4572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Nausea, vomiting, diarrhea, GI upset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673010328"/>
                  </a:ext>
                </a:extLst>
              </a:tr>
            </a:tbl>
          </a:graphicData>
        </a:graphic>
      </p:graphicFrame>
    </p:spTree>
    <p:extLst>
      <p:ext uri="{BB962C8B-B14F-4D97-AF65-F5344CB8AC3E}">
        <p14:creationId xmlns:p14="http://schemas.microsoft.com/office/powerpoint/2010/main" val="228203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8610600" cy="320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a:stretch>
            <a:fillRect/>
          </a:stretch>
        </p:blipFill>
        <p:spPr>
          <a:xfrm>
            <a:off x="5542" y="0"/>
            <a:ext cx="9017200" cy="6753225"/>
          </a:xfrm>
          <a:prstGeom prst="rect">
            <a:avLst/>
          </a:prstGeom>
        </p:spPr>
      </p:pic>
    </p:spTree>
    <p:extLst>
      <p:ext uri="{BB962C8B-B14F-4D97-AF65-F5344CB8AC3E}">
        <p14:creationId xmlns:p14="http://schemas.microsoft.com/office/powerpoint/2010/main" val="26936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defRPr/>
            </a:pPr>
            <a:r>
              <a:rPr lang="en-US" altLang="fr-FR" sz="4000" dirty="0"/>
              <a:t>PIs</a:t>
            </a:r>
          </a:p>
        </p:txBody>
      </p:sp>
      <p:sp>
        <p:nvSpPr>
          <p:cNvPr id="144387" name="Rectangle 3"/>
          <p:cNvSpPr>
            <a:spLocks noGrp="1" noChangeArrowheads="1"/>
          </p:cNvSpPr>
          <p:nvPr>
            <p:ph type="body" idx="1"/>
          </p:nvPr>
        </p:nvSpPr>
        <p:spPr>
          <a:xfrm>
            <a:off x="152400" y="1676400"/>
            <a:ext cx="8991600" cy="4876800"/>
          </a:xfrm>
        </p:spPr>
        <p:txBody>
          <a:bodyPr>
            <a:noAutofit/>
          </a:bodyPr>
          <a:lstStyle/>
          <a:p>
            <a:pPr>
              <a:defRPr/>
            </a:pPr>
            <a:endParaRPr lang="en-US" altLang="fr-FR" sz="2400" dirty="0"/>
          </a:p>
          <a:p>
            <a:pPr marL="0" indent="0">
              <a:buNone/>
              <a:defRPr/>
            </a:pPr>
            <a:r>
              <a:rPr lang="en-US" altLang="fr-FR" sz="2400" dirty="0"/>
              <a:t>Lipids, Insulin Resistance (</a:t>
            </a:r>
            <a:r>
              <a:rPr lang="en-US" altLang="fr-FR" sz="2400" dirty="0" err="1"/>
              <a:t>Lypodystrophy</a:t>
            </a:r>
            <a:endParaRPr lang="en-US" altLang="fr-FR" sz="2400" dirty="0"/>
          </a:p>
          <a:p>
            <a:pPr eaLnBrk="1" hangingPunct="1">
              <a:defRPr/>
            </a:pPr>
            <a:r>
              <a:rPr lang="en-US" altLang="fr-FR" sz="2400" dirty="0" err="1" smtClean="0"/>
              <a:t>Hypercolesterolemia</a:t>
            </a:r>
            <a:endParaRPr lang="en-US" altLang="fr-FR" sz="2400" dirty="0"/>
          </a:p>
          <a:p>
            <a:pPr lvl="1" eaLnBrk="1" hangingPunct="1">
              <a:defRPr/>
            </a:pPr>
            <a:r>
              <a:rPr lang="en-US" altLang="fr-FR" sz="2400" dirty="0"/>
              <a:t>Usually hypertriglyceridemia, can have increased LDL and decreased HDL</a:t>
            </a:r>
          </a:p>
          <a:p>
            <a:pPr lvl="1" eaLnBrk="1" hangingPunct="1">
              <a:defRPr/>
            </a:pPr>
            <a:r>
              <a:rPr lang="en-US" altLang="fr-FR" sz="2400" dirty="0"/>
              <a:t>Treat with </a:t>
            </a:r>
            <a:r>
              <a:rPr lang="en-US" altLang="fr-FR" sz="2400" dirty="0" err="1"/>
              <a:t>Fibric</a:t>
            </a:r>
            <a:r>
              <a:rPr lang="en-US" altLang="fr-FR" sz="2400" dirty="0"/>
              <a:t> acid derivatives and certain </a:t>
            </a:r>
            <a:r>
              <a:rPr lang="en-US" altLang="fr-FR" sz="2400" dirty="0" err="1"/>
              <a:t>HMGCoA</a:t>
            </a:r>
            <a:r>
              <a:rPr lang="en-US" altLang="fr-FR" sz="2400" dirty="0"/>
              <a:t> reductase inhibitors </a:t>
            </a:r>
          </a:p>
          <a:p>
            <a:pPr eaLnBrk="1" hangingPunct="1">
              <a:defRPr/>
            </a:pPr>
            <a:r>
              <a:rPr lang="en-US" altLang="fr-FR" sz="2400" dirty="0"/>
              <a:t>Insulin Resistance</a:t>
            </a:r>
          </a:p>
          <a:p>
            <a:pPr lvl="1" eaLnBrk="1" hangingPunct="1">
              <a:defRPr/>
            </a:pPr>
            <a:r>
              <a:rPr lang="en-US" altLang="fr-FR" sz="2400" dirty="0"/>
              <a:t>Treat with diet/exercise, metformin, TZDs, insulin, sulfonylureas</a:t>
            </a:r>
          </a:p>
        </p:txBody>
      </p:sp>
    </p:spTree>
    <p:extLst>
      <p:ext uri="{BB962C8B-B14F-4D97-AF65-F5344CB8AC3E}">
        <p14:creationId xmlns:p14="http://schemas.microsoft.com/office/powerpoint/2010/main" val="688943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Lipodystrophy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775" y="1447800"/>
            <a:ext cx="30670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a:spLocks noGrp="1" noChangeArrowheads="1"/>
          </p:cNvSpPr>
          <p:nvPr>
            <p:ph type="title"/>
          </p:nvPr>
        </p:nvSpPr>
        <p:spPr>
          <a:xfrm>
            <a:off x="762000" y="381000"/>
            <a:ext cx="8229600" cy="1295400"/>
          </a:xfrm>
        </p:spPr>
        <p:txBody>
          <a:bodyPr/>
          <a:lstStyle/>
          <a:p>
            <a:pPr eaLnBrk="1" hangingPunct="1">
              <a:defRPr/>
            </a:pPr>
            <a:r>
              <a:rPr lang="en-US" altLang="fr-FR" b="1" dirty="0">
                <a:solidFill>
                  <a:schemeClr val="tx1"/>
                </a:solidFill>
              </a:rPr>
              <a:t>Lipodystrophy Illustrations</a:t>
            </a:r>
          </a:p>
        </p:txBody>
      </p:sp>
      <p:pic>
        <p:nvPicPr>
          <p:cNvPr id="31748" name="Picture 4" descr="buffalo hump"/>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57200" y="1981200"/>
            <a:ext cx="2438400" cy="320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9" name="Text Box 5"/>
          <p:cNvSpPr txBox="1">
            <a:spLocks noChangeArrowheads="1"/>
          </p:cNvSpPr>
          <p:nvPr/>
        </p:nvSpPr>
        <p:spPr bwMode="auto">
          <a:xfrm>
            <a:off x="457200" y="4572000"/>
            <a:ext cx="228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“Buffalo hump”</a:t>
            </a:r>
          </a:p>
        </p:txBody>
      </p:sp>
      <p:sp>
        <p:nvSpPr>
          <p:cNvPr id="31750" name="Text Box 6"/>
          <p:cNvSpPr txBox="1">
            <a:spLocks noChangeArrowheads="1"/>
          </p:cNvSpPr>
          <p:nvPr/>
        </p:nvSpPr>
        <p:spPr bwMode="auto">
          <a:xfrm>
            <a:off x="5638800" y="5867400"/>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r>
              <a:rPr kumimoji="0" lang="en-US" altLang="fr-FR"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Protease paunch”</a:t>
            </a:r>
          </a:p>
        </p:txBody>
      </p:sp>
      <p:sp>
        <p:nvSpPr>
          <p:cNvPr id="31751" name="Text Box 7"/>
          <p:cNvSpPr txBox="1">
            <a:spLocks noChangeArrowheads="1"/>
          </p:cNvSpPr>
          <p:nvPr/>
        </p:nvSpPr>
        <p:spPr bwMode="auto">
          <a:xfrm>
            <a:off x="2971800" y="62484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r>
              <a:rPr kumimoji="0" lang="en-US" altLang="fr-FR" sz="20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Facial wasting”</a:t>
            </a:r>
          </a:p>
        </p:txBody>
      </p:sp>
      <p:pic>
        <p:nvPicPr>
          <p:cNvPr id="31752" name="Picture 8" descr="j3obfb"/>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048000" y="2895600"/>
            <a:ext cx="2235200" cy="3352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3" name="Rectangle 9"/>
          <p:cNvSpPr>
            <a:spLocks noChangeArrowheads="1"/>
          </p:cNvSpPr>
          <p:nvPr/>
        </p:nvSpPr>
        <p:spPr bwMode="auto">
          <a:xfrm>
            <a:off x="3581400" y="4343400"/>
            <a:ext cx="1143000" cy="22860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70924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6343202" cy="709865"/>
          </a:xfrm>
        </p:spPr>
        <p:txBody>
          <a:bodyPr>
            <a:normAutofit/>
          </a:bodyPr>
          <a:lstStyle/>
          <a:p>
            <a:pPr eaLnBrk="1" fontAlgn="auto" hangingPunct="1">
              <a:spcAft>
                <a:spcPts val="0"/>
              </a:spcAft>
              <a:defRPr/>
            </a:pPr>
            <a:r>
              <a:rPr lang="en-US" b="1" dirty="0" err="1">
                <a:solidFill>
                  <a:schemeClr val="bg1"/>
                </a:solidFill>
              </a:rPr>
              <a:t>Integrase</a:t>
            </a:r>
            <a:r>
              <a:rPr lang="en-US" b="1" dirty="0">
                <a:solidFill>
                  <a:schemeClr val="bg1"/>
                </a:solidFill>
              </a:rPr>
              <a:t> inhibitors</a:t>
            </a:r>
          </a:p>
        </p:txBody>
      </p:sp>
      <p:sp>
        <p:nvSpPr>
          <p:cNvPr id="32771" name="Content Placeholder 2"/>
          <p:cNvSpPr>
            <a:spLocks noGrp="1"/>
          </p:cNvSpPr>
          <p:nvPr>
            <p:ph idx="1"/>
          </p:nvPr>
        </p:nvSpPr>
        <p:spPr>
          <a:xfrm>
            <a:off x="866441" y="2489200"/>
            <a:ext cx="7515559" cy="3530600"/>
          </a:xfrm>
        </p:spPr>
        <p:txBody>
          <a:bodyPr>
            <a:noAutofit/>
          </a:bodyPr>
          <a:lstStyle/>
          <a:p>
            <a:pPr eaLnBrk="1" hangingPunct="1"/>
            <a:r>
              <a:rPr lang="en-US" altLang="fr-FR" sz="2800" b="1" dirty="0" err="1"/>
              <a:t>Raltegravir</a:t>
            </a:r>
            <a:r>
              <a:rPr lang="en-US" altLang="fr-FR" sz="2800" b="1" dirty="0"/>
              <a:t> </a:t>
            </a:r>
            <a:r>
              <a:rPr lang="en-US" altLang="fr-FR" sz="2800" dirty="0"/>
              <a:t>400 mg </a:t>
            </a:r>
            <a:r>
              <a:rPr lang="en-US" altLang="fr-FR" sz="2800" dirty="0" err="1"/>
              <a:t>bd</a:t>
            </a:r>
            <a:endParaRPr lang="en-US" altLang="fr-FR" sz="2800" dirty="0"/>
          </a:p>
          <a:p>
            <a:pPr lvl="1" eaLnBrk="1" hangingPunct="1"/>
            <a:r>
              <a:rPr lang="en-US" altLang="fr-FR" sz="2800" dirty="0"/>
              <a:t>Block HIV integrase enzyme</a:t>
            </a:r>
          </a:p>
          <a:p>
            <a:pPr lvl="1" eaLnBrk="1" hangingPunct="1"/>
            <a:r>
              <a:rPr lang="en-US" altLang="fr-FR" sz="2800" dirty="0"/>
              <a:t>Should only be used in combination with other agents as resistance develops quickly after </a:t>
            </a:r>
            <a:r>
              <a:rPr lang="en-US" altLang="fr-FR" sz="2800" dirty="0" err="1"/>
              <a:t>virologic</a:t>
            </a:r>
            <a:r>
              <a:rPr lang="en-US" altLang="fr-FR" sz="2800" dirty="0"/>
              <a:t> failure</a:t>
            </a:r>
          </a:p>
          <a:p>
            <a:pPr lvl="1" eaLnBrk="1" hangingPunct="1"/>
            <a:r>
              <a:rPr lang="en-US" altLang="fr-FR" sz="2800" dirty="0"/>
              <a:t>SE: nausea, </a:t>
            </a:r>
            <a:r>
              <a:rPr lang="en-US" altLang="fr-FR" sz="2800" dirty="0" err="1"/>
              <a:t>diarrhoea</a:t>
            </a:r>
            <a:r>
              <a:rPr lang="en-US" altLang="fr-FR" sz="2800" dirty="0"/>
              <a:t>, headache</a:t>
            </a:r>
          </a:p>
          <a:p>
            <a:pPr lvl="1" eaLnBrk="1" hangingPunct="1"/>
            <a:endParaRPr lang="en-US" altLang="fr-FR" sz="2800" b="1" dirty="0"/>
          </a:p>
          <a:p>
            <a:pPr eaLnBrk="1" hangingPunct="1"/>
            <a:r>
              <a:rPr lang="en-US" altLang="fr-FR" sz="2800" b="1" dirty="0" err="1"/>
              <a:t>Elvitegravir</a:t>
            </a:r>
            <a:endParaRPr lang="en-US" altLang="fr-FR" sz="2800" b="1" dirty="0"/>
          </a:p>
        </p:txBody>
      </p:sp>
      <p:pic>
        <p:nvPicPr>
          <p:cNvPr id="7" name="Picture 6"/>
          <p:cNvPicPr>
            <a:picLocks noChangeAspect="1"/>
          </p:cNvPicPr>
          <p:nvPr/>
        </p:nvPicPr>
        <p:blipFill>
          <a:blip r:embed="rId2"/>
          <a:stretch>
            <a:fillRect/>
          </a:stretch>
        </p:blipFill>
        <p:spPr>
          <a:xfrm>
            <a:off x="0" y="1371600"/>
            <a:ext cx="8285182" cy="695004"/>
          </a:xfrm>
          <a:prstGeom prst="rect">
            <a:avLst/>
          </a:prstGeom>
        </p:spPr>
      </p:pic>
      <p:sp>
        <p:nvSpPr>
          <p:cNvPr id="9" name="Line 7"/>
          <p:cNvSpPr>
            <a:spLocks noChangeShapeType="1"/>
          </p:cNvSpPr>
          <p:nvPr/>
        </p:nvSpPr>
        <p:spPr bwMode="auto">
          <a:xfrm flipH="1">
            <a:off x="2895600" y="1524000"/>
            <a:ext cx="304800" cy="304800"/>
          </a:xfrm>
          <a:prstGeom prst="line">
            <a:avLst/>
          </a:prstGeom>
          <a:noFill/>
          <a:ln w="76200" cap="sq">
            <a:solidFill>
              <a:srgbClr val="CC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extLst>
      <p:ext uri="{BB962C8B-B14F-4D97-AF65-F5344CB8AC3E}">
        <p14:creationId xmlns:p14="http://schemas.microsoft.com/office/powerpoint/2010/main" val="3338134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62000" y="685800"/>
            <a:ext cx="3124200" cy="1143000"/>
          </a:xfrm>
        </p:spPr>
        <p:txBody>
          <a:bodyPr/>
          <a:lstStyle/>
          <a:p>
            <a:pPr eaLnBrk="1" hangingPunct="1"/>
            <a:r>
              <a:rPr lang="en-US" altLang="fr-FR" dirty="0" err="1"/>
              <a:t>Raltegravir</a:t>
            </a:r>
            <a:r>
              <a:rPr lang="en-US" altLang="fr-FR" dirty="0"/>
              <a:t/>
            </a:r>
            <a:br>
              <a:rPr lang="en-US" altLang="fr-FR" dirty="0"/>
            </a:br>
            <a:r>
              <a:rPr lang="en-US" altLang="fr-FR" dirty="0"/>
              <a:t>(</a:t>
            </a:r>
            <a:r>
              <a:rPr lang="en-US" altLang="fr-FR" dirty="0" err="1"/>
              <a:t>Isentress</a:t>
            </a:r>
            <a:r>
              <a:rPr lang="en-US" altLang="fr-FR" dirty="0"/>
              <a:t>)</a:t>
            </a:r>
          </a:p>
        </p:txBody>
      </p:sp>
      <p:pic>
        <p:nvPicPr>
          <p:cNvPr id="59395" name="Picture 4" descr="Raltegrav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60198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5"/>
          <p:cNvSpPr txBox="1">
            <a:spLocks noChangeArrowheads="1"/>
          </p:cNvSpPr>
          <p:nvPr/>
        </p:nvSpPr>
        <p:spPr bwMode="auto">
          <a:xfrm>
            <a:off x="381000" y="4343400"/>
            <a:ext cx="8458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pitchFamily="1" charset="-128"/>
              </a:defRPr>
            </a:lvl1pPr>
            <a:lvl2pPr marL="742950" indent="-285750">
              <a:defRPr sz="2400">
                <a:solidFill>
                  <a:schemeClr val="tx1"/>
                </a:solidFill>
                <a:latin typeface="Arial" panose="020B0604020202020204" pitchFamily="34" charset="0"/>
                <a:ea typeface="ヒラギノ角ゴ Pro W3" pitchFamily="1" charset="-128"/>
              </a:defRPr>
            </a:lvl2pPr>
            <a:lvl3pPr marL="1143000" indent="-228600">
              <a:defRPr sz="2400">
                <a:solidFill>
                  <a:schemeClr val="tx1"/>
                </a:solidFill>
                <a:latin typeface="Arial" panose="020B0604020202020204" pitchFamily="34" charset="0"/>
                <a:ea typeface="ヒラギノ角ゴ Pro W3" pitchFamily="1" charset="-128"/>
              </a:defRPr>
            </a:lvl3pPr>
            <a:lvl4pPr marL="1600200" indent="-228600">
              <a:defRPr sz="2400">
                <a:solidFill>
                  <a:schemeClr val="tx1"/>
                </a:solidFill>
                <a:latin typeface="Arial" panose="020B0604020202020204" pitchFamily="34" charset="0"/>
                <a:ea typeface="ヒラギノ角ゴ Pro W3" pitchFamily="1" charset="-128"/>
              </a:defRPr>
            </a:lvl4pPr>
            <a:lvl5pPr marL="2057400" indent="-228600">
              <a:defRPr sz="24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 charset="-128"/>
              </a:defRPr>
            </a:lvl9pPr>
          </a:lstStyle>
          <a:p>
            <a:pPr>
              <a:spcBef>
                <a:spcPct val="50000"/>
              </a:spcBef>
              <a:buFontTx/>
              <a:buChar char="•"/>
            </a:pPr>
            <a:r>
              <a:rPr lang="en-US" altLang="fr-FR"/>
              <a:t>Raltegravir is approved only for use only in individuals whose infection has proven resistant to other HAART drugs. </a:t>
            </a:r>
          </a:p>
          <a:p>
            <a:pPr>
              <a:spcBef>
                <a:spcPct val="50000"/>
              </a:spcBef>
              <a:buFontTx/>
              <a:buChar char="•"/>
            </a:pPr>
            <a:r>
              <a:rPr lang="en-US" altLang="fr-FR"/>
              <a:t>As with any HAART medication, raltegravir is unlikely to show durability if used as monotherapy.</a:t>
            </a:r>
          </a:p>
          <a:p>
            <a:pPr>
              <a:spcBef>
                <a:spcPct val="50000"/>
              </a:spcBef>
              <a:buFontTx/>
              <a:buChar char="•"/>
            </a:pPr>
            <a:r>
              <a:rPr lang="en-US" altLang="fr-FR">
                <a:latin typeface="Helvetica" panose="020B0604020202020204" pitchFamily="34" charset="0"/>
              </a:rPr>
              <a:t>Raltegravir is taken orally twice daily.</a:t>
            </a:r>
          </a:p>
        </p:txBody>
      </p:sp>
      <p:pic>
        <p:nvPicPr>
          <p:cNvPr id="59397" name="Picture 6" descr="isent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0053"/>
            <a:ext cx="1531938"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02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70A3D8C-4E2E-49E6-9C4D-94E0FF62397D}" type="slidenum">
              <a:rPr lang="en-US" smtClean="0"/>
              <a:t>64</a:t>
            </a:fld>
            <a:endParaRPr lang="en-US"/>
          </a:p>
        </p:txBody>
      </p:sp>
      <p:pic>
        <p:nvPicPr>
          <p:cNvPr id="2" name="Picture 1"/>
          <p:cNvPicPr>
            <a:picLocks noChangeAspect="1"/>
          </p:cNvPicPr>
          <p:nvPr/>
        </p:nvPicPr>
        <p:blipFill>
          <a:blip r:embed="rId2"/>
          <a:stretch>
            <a:fillRect/>
          </a:stretch>
        </p:blipFill>
        <p:spPr>
          <a:xfrm>
            <a:off x="1" y="0"/>
            <a:ext cx="9144000" cy="6705600"/>
          </a:xfrm>
          <a:prstGeom prst="rect">
            <a:avLst/>
          </a:prstGeom>
        </p:spPr>
      </p:pic>
    </p:spTree>
    <p:extLst>
      <p:ext uri="{BB962C8B-B14F-4D97-AF65-F5344CB8AC3E}">
        <p14:creationId xmlns:p14="http://schemas.microsoft.com/office/powerpoint/2010/main" val="3209979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70A3D8C-4E2E-49E6-9C4D-94E0FF62397D}" type="slidenum">
              <a:rPr lang="en-US" smtClean="0"/>
              <a:t>65</a:t>
            </a:fld>
            <a:endParaRPr lang="en-US"/>
          </a:p>
        </p:txBody>
      </p:sp>
      <p:pic>
        <p:nvPicPr>
          <p:cNvPr id="2" name="Picture 1"/>
          <p:cNvPicPr>
            <a:picLocks noChangeAspect="1"/>
          </p:cNvPicPr>
          <p:nvPr/>
        </p:nvPicPr>
        <p:blipFill>
          <a:blip r:embed="rId2"/>
          <a:stretch>
            <a:fillRect/>
          </a:stretch>
        </p:blipFill>
        <p:spPr>
          <a:xfrm>
            <a:off x="152400" y="0"/>
            <a:ext cx="9105900" cy="6858000"/>
          </a:xfrm>
          <a:prstGeom prst="rect">
            <a:avLst/>
          </a:prstGeom>
        </p:spPr>
      </p:pic>
    </p:spTree>
    <p:extLst>
      <p:ext uri="{BB962C8B-B14F-4D97-AF65-F5344CB8AC3E}">
        <p14:creationId xmlns:p14="http://schemas.microsoft.com/office/powerpoint/2010/main" val="3340362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762000" y="304800"/>
            <a:ext cx="8610600" cy="1143000"/>
          </a:xfrm>
          <a:noFill/>
        </p:spPr>
        <p:txBody>
          <a:bodyPr/>
          <a:lstStyle/>
          <a:p>
            <a:pPr eaLnBrk="1" hangingPunct="1">
              <a:defRPr/>
            </a:pPr>
            <a:r>
              <a:rPr lang="en-US" altLang="fr-FR" dirty="0"/>
              <a:t>Dose Adjustments Between ARVs</a:t>
            </a:r>
          </a:p>
        </p:txBody>
      </p:sp>
      <p:graphicFrame>
        <p:nvGraphicFramePr>
          <p:cNvPr id="326659" name="Group 3"/>
          <p:cNvGraphicFramePr>
            <a:graphicFrameLocks noGrp="1"/>
          </p:cNvGraphicFramePr>
          <p:nvPr>
            <p:ph idx="1"/>
            <p:extLst>
              <p:ext uri="{D42A27DB-BD31-4B8C-83A1-F6EECF244321}">
                <p14:modId xmlns:p14="http://schemas.microsoft.com/office/powerpoint/2010/main" val="3014885799"/>
              </p:ext>
            </p:extLst>
          </p:nvPr>
        </p:nvGraphicFramePr>
        <p:xfrm>
          <a:off x="457200" y="1369678"/>
          <a:ext cx="8229600" cy="5456238"/>
        </p:xfrm>
        <a:graphic>
          <a:graphicData uri="http://schemas.openxmlformats.org/drawingml/2006/table">
            <a:tbl>
              <a:tblPr/>
              <a:tblGrid>
                <a:gridCol w="2286000">
                  <a:extLst>
                    <a:ext uri="{9D8B030D-6E8A-4147-A177-3AD203B41FA5}">
                      <a16:colId xmlns:a16="http://schemas.microsoft.com/office/drawing/2014/main" xmlns="" val="2222002156"/>
                    </a:ext>
                  </a:extLst>
                </a:gridCol>
                <a:gridCol w="2743200">
                  <a:extLst>
                    <a:ext uri="{9D8B030D-6E8A-4147-A177-3AD203B41FA5}">
                      <a16:colId xmlns:a16="http://schemas.microsoft.com/office/drawing/2014/main" xmlns="" val="2966142901"/>
                    </a:ext>
                  </a:extLst>
                </a:gridCol>
                <a:gridCol w="3200400">
                  <a:extLst>
                    <a:ext uri="{9D8B030D-6E8A-4147-A177-3AD203B41FA5}">
                      <a16:colId xmlns:a16="http://schemas.microsoft.com/office/drawing/2014/main" xmlns="" val="751303235"/>
                    </a:ext>
                  </a:extLst>
                </a:gridCol>
              </a:tblGrid>
              <a:tr h="755729">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Drug 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Drug B</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Recommendation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898182961"/>
                  </a:ext>
                </a:extLst>
              </a:tr>
              <a:tr h="1188845">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dirty="0" err="1">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Tenofovir</a:t>
                      </a:r>
                      <a:endPar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Didanosine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Dose ddI as 250mg QD with TDF 300mg QD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939504045"/>
                  </a:ext>
                </a:extLst>
              </a:tr>
              <a:tr h="82304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Tenofovir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Atazanavir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Use RTV 100mg QD with ATV + TDF</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862145128"/>
                  </a:ext>
                </a:extLst>
              </a:tr>
              <a:tr h="89620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Efavirenz</a:t>
                      </a: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(Nevirapine)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Atazanavir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Use RTV 100mg QD with ATV + EFV</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410395267"/>
                  </a:ext>
                </a:extLst>
              </a:tr>
              <a:tr h="89620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Efavirenz</a:t>
                      </a: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(Nevirapine)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Fosamprenavir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Use RTV with FPV</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94203883"/>
                  </a:ext>
                </a:extLst>
              </a:tr>
              <a:tr h="896206">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dirty="0" err="1">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Efavirenz</a:t>
                      </a:r>
                      <a:endPar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a:t>
                      </a:r>
                      <a:r>
                        <a:rPr kumimoji="0" lang="en-US" altLang="fr-FR" sz="2400" b="0" i="0" u="none" strike="noStrike" cap="none" normalizeH="0" baseline="0" dirty="0" err="1">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Nevirapine</a:t>
                      </a:r>
                      <a:r>
                        <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Lopinavir/ritonavir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hlink"/>
                        </a:buClr>
                        <a:buSzPct val="9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1pPr>
                      <a:lvl2pPr>
                        <a:spcBef>
                          <a:spcPct val="20000"/>
                        </a:spcBef>
                        <a:defRPr sz="24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spcBef>
                          <a:spcPct val="20000"/>
                        </a:spcBef>
                        <a:buClr>
                          <a:schemeClr val="accent2"/>
                        </a:buClr>
                        <a:buSzPct val="90000"/>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spcBef>
                          <a:spcPct val="20000"/>
                        </a:spcBef>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spcBef>
                          <a:spcPct val="20000"/>
                        </a:spcBef>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fontAlgn="base">
                        <a:spcBef>
                          <a:spcPct val="20000"/>
                        </a:spcBef>
                        <a:spcAft>
                          <a:spcPct val="0"/>
                        </a:spcAft>
                        <a:buClr>
                          <a:schemeClr val="folHlink"/>
                        </a:buClr>
                        <a:buSzPct val="9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anose="05000000000000000000" pitchFamily="2" charset="2"/>
                        <a:buNone/>
                        <a:tabLst/>
                      </a:pPr>
                      <a:r>
                        <a:rPr kumimoji="0" lang="en-US" altLang="fr-FR" sz="2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cs typeface="Arial" panose="020B0604020202020204" pitchFamily="34" charset="0"/>
                        </a:rPr>
                        <a:t>Increase LPV/RTV to 3 tabs BID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3836691593"/>
                  </a:ext>
                </a:extLst>
              </a:tr>
            </a:tbl>
          </a:graphicData>
        </a:graphic>
      </p:graphicFrame>
    </p:spTree>
    <p:extLst>
      <p:ext uri="{BB962C8B-B14F-4D97-AF65-F5344CB8AC3E}">
        <p14:creationId xmlns:p14="http://schemas.microsoft.com/office/powerpoint/2010/main" val="3788842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533400" y="304800"/>
            <a:ext cx="8229600" cy="1143000"/>
          </a:xfrm>
        </p:spPr>
        <p:txBody>
          <a:bodyPr/>
          <a:lstStyle/>
          <a:p>
            <a:pPr eaLnBrk="1" hangingPunct="1">
              <a:defRPr/>
            </a:pPr>
            <a:r>
              <a:rPr lang="en-US" altLang="fr-FR" dirty="0"/>
              <a:t>Important Drug Interactions</a:t>
            </a:r>
          </a:p>
        </p:txBody>
      </p:sp>
      <p:sp>
        <p:nvSpPr>
          <p:cNvPr id="328707" name="Rectangle 3"/>
          <p:cNvSpPr>
            <a:spLocks noGrp="1" noChangeArrowheads="1"/>
          </p:cNvSpPr>
          <p:nvPr>
            <p:ph type="body" idx="1"/>
          </p:nvPr>
        </p:nvSpPr>
        <p:spPr>
          <a:xfrm>
            <a:off x="228600" y="1447800"/>
            <a:ext cx="8686800" cy="5249779"/>
          </a:xfrm>
          <a:solidFill>
            <a:schemeClr val="bg1"/>
          </a:solidFill>
        </p:spPr>
        <p:txBody>
          <a:bodyPr>
            <a:normAutofit lnSpcReduction="10000"/>
          </a:bodyPr>
          <a:lstStyle/>
          <a:p>
            <a:pPr eaLnBrk="1" hangingPunct="1">
              <a:lnSpc>
                <a:spcPct val="90000"/>
              </a:lnSpc>
              <a:defRPr/>
            </a:pPr>
            <a:r>
              <a:rPr lang="en-US" altLang="fr-FR" sz="2100" dirty="0"/>
              <a:t>Do NOT use </a:t>
            </a:r>
            <a:r>
              <a:rPr lang="en-US" altLang="fr-FR" sz="2100" dirty="0">
                <a:solidFill>
                  <a:srgbClr val="00B050"/>
                </a:solidFill>
              </a:rPr>
              <a:t>Simvastatin, Lovastatin, </a:t>
            </a:r>
            <a:r>
              <a:rPr lang="en-US" altLang="fr-FR" sz="2100" dirty="0" err="1">
                <a:solidFill>
                  <a:srgbClr val="00B050"/>
                </a:solidFill>
              </a:rPr>
              <a:t>Antiarrthymics</a:t>
            </a:r>
            <a:r>
              <a:rPr lang="en-US" altLang="fr-FR" sz="2100" dirty="0">
                <a:solidFill>
                  <a:srgbClr val="00B050"/>
                </a:solidFill>
              </a:rPr>
              <a:t>, Midazolam, </a:t>
            </a:r>
            <a:r>
              <a:rPr lang="en-US" altLang="fr-FR" sz="2100" dirty="0" err="1">
                <a:solidFill>
                  <a:srgbClr val="00B050"/>
                </a:solidFill>
              </a:rPr>
              <a:t>Triazolam</a:t>
            </a:r>
            <a:r>
              <a:rPr lang="en-US" altLang="fr-FR" sz="2100" dirty="0">
                <a:solidFill>
                  <a:srgbClr val="00B050"/>
                </a:solidFill>
              </a:rPr>
              <a:t>, Ergot derivatives, </a:t>
            </a:r>
            <a:r>
              <a:rPr lang="en-US" altLang="fr-FR" sz="2100" dirty="0" err="1">
                <a:solidFill>
                  <a:srgbClr val="00B050"/>
                </a:solidFill>
              </a:rPr>
              <a:t>Rifamin</a:t>
            </a:r>
            <a:r>
              <a:rPr lang="en-US" altLang="fr-FR" sz="2100" dirty="0">
                <a:solidFill>
                  <a:srgbClr val="00B050"/>
                </a:solidFill>
              </a:rPr>
              <a:t>, St. Johns </a:t>
            </a:r>
            <a:r>
              <a:rPr lang="en-US" altLang="fr-FR" sz="2100" dirty="0" err="1">
                <a:solidFill>
                  <a:srgbClr val="00B050"/>
                </a:solidFill>
              </a:rPr>
              <a:t>Wort</a:t>
            </a:r>
            <a:r>
              <a:rPr lang="en-US" altLang="fr-FR" sz="2100" dirty="0">
                <a:solidFill>
                  <a:srgbClr val="00B050"/>
                </a:solidFill>
              </a:rPr>
              <a:t>, or Garlic  </a:t>
            </a:r>
            <a:r>
              <a:rPr lang="en-US" altLang="fr-FR" sz="2100" dirty="0"/>
              <a:t>with most </a:t>
            </a:r>
            <a:r>
              <a:rPr lang="en-US" altLang="fr-FR" sz="2100" dirty="0">
                <a:solidFill>
                  <a:srgbClr val="00B050"/>
                </a:solidFill>
              </a:rPr>
              <a:t>PIs or DLV</a:t>
            </a:r>
          </a:p>
          <a:p>
            <a:pPr eaLnBrk="1" hangingPunct="1">
              <a:lnSpc>
                <a:spcPct val="90000"/>
              </a:lnSpc>
              <a:defRPr/>
            </a:pPr>
            <a:r>
              <a:rPr lang="en-US" altLang="fr-FR" sz="2100" dirty="0"/>
              <a:t>Do NOT combine</a:t>
            </a:r>
            <a:r>
              <a:rPr lang="en-US" altLang="fr-FR" sz="2100" dirty="0">
                <a:solidFill>
                  <a:srgbClr val="00B050"/>
                </a:solidFill>
              </a:rPr>
              <a:t> Rifampin </a:t>
            </a:r>
            <a:r>
              <a:rPr lang="en-US" altLang="fr-FR" sz="2100" dirty="0"/>
              <a:t>with </a:t>
            </a:r>
            <a:r>
              <a:rPr lang="en-US" altLang="fr-FR" sz="2100" dirty="0">
                <a:solidFill>
                  <a:srgbClr val="00B050"/>
                </a:solidFill>
              </a:rPr>
              <a:t>PIs</a:t>
            </a:r>
          </a:p>
          <a:p>
            <a:pPr lvl="1" eaLnBrk="1" hangingPunct="1">
              <a:lnSpc>
                <a:spcPct val="90000"/>
              </a:lnSpc>
              <a:defRPr/>
            </a:pPr>
            <a:r>
              <a:rPr lang="en-US" altLang="fr-FR" sz="2100" dirty="0"/>
              <a:t>LPV/RTV may be dose increased and combined with Rifampin</a:t>
            </a:r>
          </a:p>
          <a:p>
            <a:pPr lvl="1" eaLnBrk="1" hangingPunct="1">
              <a:lnSpc>
                <a:spcPct val="90000"/>
              </a:lnSpc>
              <a:defRPr/>
            </a:pPr>
            <a:r>
              <a:rPr lang="en-US" altLang="fr-FR" sz="2100" dirty="0"/>
              <a:t>Conflicting data with EFV and NVP</a:t>
            </a:r>
          </a:p>
          <a:p>
            <a:pPr eaLnBrk="1" hangingPunct="1">
              <a:lnSpc>
                <a:spcPct val="90000"/>
              </a:lnSpc>
              <a:defRPr/>
            </a:pPr>
            <a:r>
              <a:rPr lang="en-US" altLang="fr-FR" sz="2100" dirty="0"/>
              <a:t>Use other </a:t>
            </a:r>
            <a:r>
              <a:rPr lang="en-US" altLang="fr-FR" sz="2100" dirty="0">
                <a:solidFill>
                  <a:srgbClr val="00B050"/>
                </a:solidFill>
              </a:rPr>
              <a:t>P450 inducers </a:t>
            </a:r>
            <a:r>
              <a:rPr lang="en-US" altLang="fr-FR" sz="2100" dirty="0"/>
              <a:t>with CAUTION when combining with </a:t>
            </a:r>
            <a:r>
              <a:rPr lang="en-US" altLang="fr-FR" sz="2100" dirty="0">
                <a:solidFill>
                  <a:srgbClr val="00B050"/>
                </a:solidFill>
              </a:rPr>
              <a:t>PIs and NNRTIs</a:t>
            </a:r>
          </a:p>
          <a:p>
            <a:pPr eaLnBrk="1" hangingPunct="1">
              <a:lnSpc>
                <a:spcPct val="90000"/>
              </a:lnSpc>
              <a:defRPr/>
            </a:pPr>
            <a:r>
              <a:rPr lang="en-US" altLang="fr-FR" sz="2100" dirty="0"/>
              <a:t>Do NOT use </a:t>
            </a:r>
            <a:r>
              <a:rPr lang="en-US" altLang="fr-FR" sz="2100" dirty="0">
                <a:solidFill>
                  <a:srgbClr val="00B050"/>
                </a:solidFill>
              </a:rPr>
              <a:t>Fluticasone</a:t>
            </a:r>
            <a:r>
              <a:rPr lang="en-US" altLang="fr-FR" sz="2100" dirty="0">
                <a:solidFill>
                  <a:srgbClr val="FFFF00"/>
                </a:solidFill>
              </a:rPr>
              <a:t> </a:t>
            </a:r>
            <a:r>
              <a:rPr lang="en-US" altLang="fr-FR" sz="2100" dirty="0"/>
              <a:t>or </a:t>
            </a:r>
            <a:r>
              <a:rPr lang="en-US" altLang="fr-FR" sz="2100" dirty="0" err="1">
                <a:solidFill>
                  <a:srgbClr val="00B050"/>
                </a:solidFill>
              </a:rPr>
              <a:t>Alfuzosin</a:t>
            </a:r>
            <a:r>
              <a:rPr lang="en-US" altLang="fr-FR" sz="2100" dirty="0">
                <a:solidFill>
                  <a:srgbClr val="00B050"/>
                </a:solidFill>
              </a:rPr>
              <a:t> </a:t>
            </a:r>
            <a:r>
              <a:rPr lang="en-US" altLang="fr-FR" sz="2100" dirty="0"/>
              <a:t>with </a:t>
            </a:r>
            <a:r>
              <a:rPr lang="en-US" altLang="fr-FR" sz="2100" dirty="0">
                <a:solidFill>
                  <a:srgbClr val="00B050"/>
                </a:solidFill>
              </a:rPr>
              <a:t>Ritonavi</a:t>
            </a:r>
            <a:r>
              <a:rPr lang="en-US" altLang="fr-FR" sz="2100" dirty="0">
                <a:solidFill>
                  <a:srgbClr val="FFFF00"/>
                </a:solidFill>
              </a:rPr>
              <a:t>r</a:t>
            </a:r>
          </a:p>
          <a:p>
            <a:pPr eaLnBrk="1" hangingPunct="1">
              <a:lnSpc>
                <a:spcPct val="90000"/>
              </a:lnSpc>
              <a:defRPr/>
            </a:pPr>
            <a:r>
              <a:rPr lang="en-US" altLang="fr-FR" sz="2100" dirty="0"/>
              <a:t>Caution with </a:t>
            </a:r>
            <a:r>
              <a:rPr lang="en-US" altLang="fr-FR" sz="2100" dirty="0">
                <a:solidFill>
                  <a:srgbClr val="00B050"/>
                </a:solidFill>
              </a:rPr>
              <a:t>Azoles, Clarithromycin, Oral Contraceptives, Phenytoin, Carbamazepine, Phenobarbital, Methadone, PDE5 inhibitors, Atorvastatin, Beta blockers, </a:t>
            </a:r>
            <a:r>
              <a:rPr lang="en-US" altLang="fr-FR" sz="2100" dirty="0"/>
              <a:t>when combined with PIs</a:t>
            </a:r>
            <a:endParaRPr lang="en-US" altLang="fr-FR" sz="2100" dirty="0">
              <a:solidFill>
                <a:srgbClr val="FFFF00"/>
              </a:solidFill>
            </a:endParaRPr>
          </a:p>
          <a:p>
            <a:pPr eaLnBrk="1" hangingPunct="1">
              <a:lnSpc>
                <a:spcPct val="90000"/>
              </a:lnSpc>
              <a:defRPr/>
            </a:pPr>
            <a:r>
              <a:rPr lang="en-US" altLang="fr-FR" sz="2100" dirty="0"/>
              <a:t>Avoid Herbal Products with Known or Suspected Interactions</a:t>
            </a:r>
          </a:p>
          <a:p>
            <a:pPr eaLnBrk="1" hangingPunct="1">
              <a:lnSpc>
                <a:spcPct val="90000"/>
              </a:lnSpc>
              <a:defRPr/>
            </a:pPr>
            <a:r>
              <a:rPr lang="en-US" altLang="fr-FR" sz="2100" dirty="0"/>
              <a:t>When combining Protease Inhibitors, Often Dose Adjustments are Necessary</a:t>
            </a:r>
          </a:p>
        </p:txBody>
      </p:sp>
    </p:spTree>
    <p:extLst>
      <p:ext uri="{BB962C8B-B14F-4D97-AF65-F5344CB8AC3E}">
        <p14:creationId xmlns:p14="http://schemas.microsoft.com/office/powerpoint/2010/main" val="1957982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1066800" y="304800"/>
            <a:ext cx="7543800" cy="990600"/>
          </a:xfrm>
        </p:spPr>
        <p:txBody>
          <a:bodyPr/>
          <a:lstStyle/>
          <a:p>
            <a:r>
              <a:rPr lang="en-US" altLang="fr-FR" sz="3600"/>
              <a:t>Specific Adverse Effects: NRTIs</a:t>
            </a:r>
          </a:p>
        </p:txBody>
      </p:sp>
      <p:sp>
        <p:nvSpPr>
          <p:cNvPr id="504835" name="Rectangle 3"/>
          <p:cNvSpPr>
            <a:spLocks noGrp="1" noChangeArrowheads="1"/>
          </p:cNvSpPr>
          <p:nvPr>
            <p:ph type="body" sz="half" idx="1"/>
          </p:nvPr>
        </p:nvSpPr>
        <p:spPr>
          <a:xfrm>
            <a:off x="838200" y="1828800"/>
            <a:ext cx="3697288" cy="4572000"/>
          </a:xfrm>
        </p:spPr>
        <p:txBody>
          <a:bodyPr/>
          <a:lstStyle/>
          <a:p>
            <a:r>
              <a:rPr lang="en-US" altLang="fr-FR" sz="2800" b="1" dirty="0"/>
              <a:t>Anemia</a:t>
            </a:r>
          </a:p>
          <a:p>
            <a:pPr lvl="1"/>
            <a:r>
              <a:rPr lang="en-US" altLang="fr-FR" sz="2400" b="1" i="1" dirty="0"/>
              <a:t>Zidovudine (ZDV)</a:t>
            </a:r>
          </a:p>
          <a:p>
            <a:r>
              <a:rPr lang="en-US" altLang="fr-FR" sz="2800" b="1" dirty="0"/>
              <a:t>Neuropathy </a:t>
            </a:r>
          </a:p>
          <a:p>
            <a:pPr lvl="1"/>
            <a:r>
              <a:rPr lang="en-US" altLang="fr-FR" sz="2400" b="1" i="1" dirty="0"/>
              <a:t>D4T,</a:t>
            </a:r>
            <a:r>
              <a:rPr lang="en-US" altLang="fr-FR" sz="2400" b="1" dirty="0"/>
              <a:t> DDI, DDC</a:t>
            </a:r>
          </a:p>
          <a:p>
            <a:r>
              <a:rPr lang="en-US" altLang="fr-FR" sz="2800" b="1" dirty="0"/>
              <a:t>Pancreatitis</a:t>
            </a:r>
          </a:p>
          <a:p>
            <a:pPr lvl="1"/>
            <a:r>
              <a:rPr lang="en-US" altLang="fr-FR" sz="2400" b="1" dirty="0"/>
              <a:t>DDI, DDC</a:t>
            </a:r>
          </a:p>
          <a:p>
            <a:r>
              <a:rPr lang="en-US" altLang="fr-FR" sz="2800" b="1" dirty="0"/>
              <a:t>Hypersensitivity</a:t>
            </a:r>
          </a:p>
          <a:p>
            <a:pPr lvl="1"/>
            <a:r>
              <a:rPr lang="en-US" altLang="fr-FR" sz="2400" b="1" dirty="0"/>
              <a:t>Abacavir</a:t>
            </a:r>
          </a:p>
          <a:p>
            <a:pPr lvl="1"/>
            <a:endParaRPr lang="en-US" altLang="fr-FR" sz="2400" b="1" dirty="0"/>
          </a:p>
          <a:p>
            <a:endParaRPr lang="en-US" altLang="fr-FR" sz="2800" dirty="0"/>
          </a:p>
          <a:p>
            <a:endParaRPr lang="en-US" altLang="fr-FR" sz="2800" dirty="0"/>
          </a:p>
        </p:txBody>
      </p:sp>
      <p:sp>
        <p:nvSpPr>
          <p:cNvPr id="504836" name="Rectangle 4"/>
          <p:cNvSpPr>
            <a:spLocks noGrp="1" noChangeArrowheads="1"/>
          </p:cNvSpPr>
          <p:nvPr>
            <p:ph type="body" sz="half" idx="2"/>
          </p:nvPr>
        </p:nvSpPr>
        <p:spPr>
          <a:xfrm>
            <a:off x="4800600" y="1905000"/>
            <a:ext cx="4343400" cy="4572000"/>
          </a:xfrm>
        </p:spPr>
        <p:txBody>
          <a:bodyPr/>
          <a:lstStyle/>
          <a:p>
            <a:r>
              <a:rPr lang="en-US" altLang="fr-FR" sz="2800" b="1" dirty="0"/>
              <a:t>Hypertriglyceridemia</a:t>
            </a:r>
          </a:p>
          <a:p>
            <a:pPr lvl="1"/>
            <a:r>
              <a:rPr lang="en-US" altLang="fr-FR" sz="2400" b="1" i="1" dirty="0"/>
              <a:t>Stavudine (D4T)</a:t>
            </a:r>
          </a:p>
          <a:p>
            <a:r>
              <a:rPr lang="en-US" altLang="fr-FR" sz="2800" b="1" dirty="0"/>
              <a:t>Lactic acidosis</a:t>
            </a:r>
          </a:p>
          <a:p>
            <a:pPr lvl="1"/>
            <a:r>
              <a:rPr lang="en-US" altLang="fr-FR" sz="2400" b="1" dirty="0"/>
              <a:t>Greater risk with </a:t>
            </a:r>
            <a:r>
              <a:rPr lang="en-US" altLang="fr-FR" sz="2400" b="1" i="1" dirty="0"/>
              <a:t>ZDV, D4T</a:t>
            </a:r>
            <a:r>
              <a:rPr lang="en-US" altLang="fr-FR" sz="2400" b="1" dirty="0"/>
              <a:t>, DDI</a:t>
            </a:r>
          </a:p>
          <a:p>
            <a:endParaRPr lang="en-US" altLang="fr-FR" sz="2800" b="1" dirty="0"/>
          </a:p>
        </p:txBody>
      </p:sp>
    </p:spTree>
    <p:extLst>
      <p:ext uri="{BB962C8B-B14F-4D97-AF65-F5344CB8AC3E}">
        <p14:creationId xmlns:p14="http://schemas.microsoft.com/office/powerpoint/2010/main" val="2617290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en-US" altLang="fr-FR"/>
              <a:t>Adverse Effects: NNRTIs</a:t>
            </a:r>
          </a:p>
        </p:txBody>
      </p:sp>
      <p:sp>
        <p:nvSpPr>
          <p:cNvPr id="509955" name="Rectangle 3"/>
          <p:cNvSpPr>
            <a:spLocks noGrp="1" noChangeArrowheads="1"/>
          </p:cNvSpPr>
          <p:nvPr>
            <p:ph type="body" sz="half" idx="1"/>
          </p:nvPr>
        </p:nvSpPr>
        <p:spPr>
          <a:xfrm>
            <a:off x="762000" y="2057400"/>
            <a:ext cx="7543800" cy="4191000"/>
          </a:xfrm>
        </p:spPr>
        <p:txBody>
          <a:bodyPr/>
          <a:lstStyle/>
          <a:p>
            <a:r>
              <a:rPr lang="en-US" altLang="fr-FR" sz="2800" b="1"/>
              <a:t>All NNRTIs:</a:t>
            </a:r>
          </a:p>
          <a:p>
            <a:pPr lvl="1"/>
            <a:r>
              <a:rPr lang="en-US" altLang="fr-FR" b="1"/>
              <a:t>Rash</a:t>
            </a:r>
          </a:p>
          <a:p>
            <a:pPr lvl="1"/>
            <a:r>
              <a:rPr lang="en-US" altLang="fr-FR" b="1"/>
              <a:t>Drug-drug interactions</a:t>
            </a:r>
          </a:p>
          <a:p>
            <a:r>
              <a:rPr lang="en-US" altLang="fr-FR" sz="2800" b="1" i="1"/>
              <a:t>Nevirapine</a:t>
            </a:r>
            <a:r>
              <a:rPr lang="en-US" altLang="fr-FR" sz="2800" b="1"/>
              <a:t> - hepatotoxicity, rash including Stevens-Johnson syndrome</a:t>
            </a:r>
          </a:p>
          <a:p>
            <a:r>
              <a:rPr lang="en-US" altLang="fr-FR" sz="2800" b="1" i="1"/>
              <a:t>Efavirenz</a:t>
            </a:r>
            <a:r>
              <a:rPr lang="en-US" altLang="fr-FR" sz="2800" b="1"/>
              <a:t> - neuropsychiatric, teratogenic in primates </a:t>
            </a:r>
          </a:p>
          <a:p>
            <a:pPr>
              <a:buFont typeface="Wingdings" panose="05000000000000000000" pitchFamily="2" charset="2"/>
              <a:buNone/>
            </a:pPr>
            <a:endParaRPr lang="en-US" altLang="fr-FR" sz="2800" b="1"/>
          </a:p>
          <a:p>
            <a:pPr>
              <a:buFont typeface="Wingdings" panose="05000000000000000000" pitchFamily="2" charset="2"/>
              <a:buNone/>
            </a:pPr>
            <a:endParaRPr lang="en-US" altLang="fr-FR" sz="2800"/>
          </a:p>
        </p:txBody>
      </p:sp>
    </p:spTree>
    <p:extLst>
      <p:ext uri="{BB962C8B-B14F-4D97-AF65-F5344CB8AC3E}">
        <p14:creationId xmlns:p14="http://schemas.microsoft.com/office/powerpoint/2010/main" val="263620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a:xfrm>
            <a:off x="1066800" y="0"/>
            <a:ext cx="7543800" cy="685800"/>
          </a:xfrm>
        </p:spPr>
        <p:txBody>
          <a:bodyPr/>
          <a:lstStyle/>
          <a:p>
            <a:r>
              <a:rPr lang="en-US" altLang="fr-FR" sz="3600"/>
              <a:t>Nomenclature of ARVS</a:t>
            </a:r>
          </a:p>
        </p:txBody>
      </p:sp>
      <p:sp>
        <p:nvSpPr>
          <p:cNvPr id="528387" name="Rectangle 3"/>
          <p:cNvSpPr>
            <a:spLocks noGrp="1" noChangeArrowheads="1"/>
          </p:cNvSpPr>
          <p:nvPr>
            <p:ph type="body" idx="1"/>
          </p:nvPr>
        </p:nvSpPr>
        <p:spPr>
          <a:xfrm>
            <a:off x="914400" y="762000"/>
            <a:ext cx="8229600" cy="6096000"/>
          </a:xfrm>
          <a:noFill/>
          <a:ln/>
        </p:spPr>
        <p:txBody>
          <a:bodyPr/>
          <a:lstStyle/>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Generic Name 			Developmental 		Relative</a:t>
            </a: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[Trade Name] 			(other names)		antiviral</a:t>
            </a: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								effect</a:t>
            </a:r>
          </a:p>
          <a:p>
            <a:pPr>
              <a:lnSpc>
                <a:spcPct val="90000"/>
              </a:lnSpc>
              <a:buFont typeface="Wingdings" panose="05000000000000000000" pitchFamily="2" charset="2"/>
              <a:buNone/>
            </a:pPr>
            <a:endParaRPr lang="en-US" altLang="fr-FR" sz="1600" b="1" i="1">
              <a:solidFill>
                <a:schemeClr val="accent1"/>
              </a:solidFill>
              <a:effectLst>
                <a:outerShdw blurRad="38100" dist="38100" dir="2700000" algn="tl">
                  <a:srgbClr val="000000"/>
                </a:outerShdw>
              </a:effectLst>
            </a:endParaRP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Nucleoside  Reverse Transcriptase Inhibitors (NsRTI) or  [Nucleoside analogues] {‘nukes”}</a:t>
            </a:r>
          </a:p>
          <a:p>
            <a:pPr>
              <a:lnSpc>
                <a:spcPct val="90000"/>
              </a:lnSpc>
            </a:pPr>
            <a:r>
              <a:rPr lang="en-US" altLang="fr-FR" sz="1600" b="1">
                <a:effectLst>
                  <a:outerShdw blurRad="38100" dist="38100" dir="2700000" algn="tl">
                    <a:srgbClr val="000000"/>
                  </a:outerShdw>
                </a:effectLst>
              </a:rPr>
              <a:t>Zidovudine [Retrovir]*		AZT; azidothymidine	++</a:t>
            </a:r>
          </a:p>
          <a:p>
            <a:pPr>
              <a:lnSpc>
                <a:spcPct val="90000"/>
              </a:lnSpc>
            </a:pPr>
            <a:r>
              <a:rPr lang="en-US" altLang="fr-FR" sz="1600" b="1">
                <a:effectLst>
                  <a:outerShdw blurRad="38100" dist="38100" dir="2700000" algn="tl">
                    <a:srgbClr val="000000"/>
                  </a:outerShdw>
                </a:effectLst>
              </a:rPr>
              <a:t>Didanosine [Videx]		ddI; dideoxyinosine	++</a:t>
            </a:r>
          </a:p>
          <a:p>
            <a:pPr>
              <a:lnSpc>
                <a:spcPct val="90000"/>
              </a:lnSpc>
            </a:pPr>
            <a:r>
              <a:rPr lang="en-US" altLang="fr-FR" sz="1600" b="1">
                <a:effectLst>
                  <a:outerShdw blurRad="38100" dist="38100" dir="2700000" algn="tl">
                    <a:srgbClr val="000000"/>
                  </a:outerShdw>
                </a:effectLst>
              </a:rPr>
              <a:t>Stavudine [Zerit]		D4T			++</a:t>
            </a:r>
          </a:p>
          <a:p>
            <a:pPr>
              <a:lnSpc>
                <a:spcPct val="90000"/>
              </a:lnSpc>
            </a:pPr>
            <a:r>
              <a:rPr lang="en-US" altLang="fr-FR" sz="1600" b="1">
                <a:effectLst>
                  <a:outerShdw blurRad="38100" dist="38100" dir="2700000" algn="tl">
                    <a:srgbClr val="000000"/>
                  </a:outerShdw>
                </a:effectLst>
              </a:rPr>
              <a:t>Zalcitabine [Hivid]		ddC; didoxycytidine	+</a:t>
            </a:r>
          </a:p>
          <a:p>
            <a:pPr>
              <a:lnSpc>
                <a:spcPct val="90000"/>
              </a:lnSpc>
            </a:pPr>
            <a:r>
              <a:rPr lang="en-US" altLang="fr-FR" sz="1600" b="1">
                <a:effectLst>
                  <a:outerShdw blurRad="38100" dist="38100" dir="2700000" algn="tl">
                    <a:srgbClr val="000000"/>
                  </a:outerShdw>
                </a:effectLst>
              </a:rPr>
              <a:t>Lamivudine [Epivir]		3TC			++</a:t>
            </a:r>
          </a:p>
          <a:p>
            <a:pPr>
              <a:lnSpc>
                <a:spcPct val="90000"/>
              </a:lnSpc>
            </a:pPr>
            <a:r>
              <a:rPr lang="en-US" altLang="fr-FR" sz="1600" b="1">
                <a:effectLst>
                  <a:outerShdw blurRad="38100" dist="38100" dir="2700000" algn="tl">
                    <a:srgbClr val="000000"/>
                  </a:outerShdw>
                </a:effectLst>
              </a:rPr>
              <a:t>Abacavir [Ziagen]		152U89			+++</a:t>
            </a:r>
          </a:p>
          <a:p>
            <a:pPr>
              <a:lnSpc>
                <a:spcPct val="90000"/>
              </a:lnSpc>
            </a:pPr>
            <a:r>
              <a:rPr lang="en-US" altLang="fr-FR" sz="1600" b="1">
                <a:effectLst>
                  <a:outerShdw blurRad="38100" dist="38100" dir="2700000" algn="tl">
                    <a:srgbClr val="000000"/>
                  </a:outerShdw>
                </a:effectLst>
              </a:rPr>
              <a:t>Emtricitabine			FTC 			+++</a:t>
            </a:r>
          </a:p>
          <a:p>
            <a:pPr>
              <a:lnSpc>
                <a:spcPct val="90000"/>
              </a:lnSpc>
            </a:pPr>
            <a:endParaRPr lang="en-US" altLang="fr-FR" sz="1600" b="1">
              <a:effectLst>
                <a:outerShdw blurRad="38100" dist="38100" dir="2700000" algn="tl">
                  <a:srgbClr val="000000"/>
                </a:outerShdw>
              </a:effectLst>
            </a:endParaRP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Nucleotide Reverse Transcriptase Inhibitors (NtRTI) </a:t>
            </a:r>
          </a:p>
          <a:p>
            <a:pPr>
              <a:lnSpc>
                <a:spcPct val="90000"/>
              </a:lnSpc>
            </a:pPr>
            <a:r>
              <a:rPr lang="en-US" altLang="fr-FR" sz="1600" b="1">
                <a:effectLst>
                  <a:outerShdw blurRad="38100" dist="38100" dir="2700000" algn="tl">
                    <a:srgbClr val="000000"/>
                  </a:outerShdw>
                </a:effectLst>
              </a:rPr>
              <a:t>Tenofovir 			TDF			+++</a:t>
            </a:r>
          </a:p>
          <a:p>
            <a:pPr>
              <a:lnSpc>
                <a:spcPct val="90000"/>
              </a:lnSpc>
              <a:buFont typeface="Wingdings" panose="05000000000000000000" pitchFamily="2" charset="2"/>
              <a:buNone/>
            </a:pPr>
            <a:endParaRPr lang="en-US" altLang="fr-FR" sz="1600" b="1">
              <a:effectLst>
                <a:outerShdw blurRad="38100" dist="38100" dir="2700000" algn="tl">
                  <a:srgbClr val="000000"/>
                </a:outerShdw>
              </a:effectLst>
            </a:endParaRP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Non-Nucleoside Reverse Transcritase Inhibitors (NNRTI) or [Non-Nucleoside analogues] or ‘non-nukes’</a:t>
            </a:r>
          </a:p>
          <a:p>
            <a:pPr>
              <a:lnSpc>
                <a:spcPct val="90000"/>
              </a:lnSpc>
            </a:pPr>
            <a:r>
              <a:rPr lang="en-US" altLang="fr-FR" sz="1600" b="1">
                <a:effectLst>
                  <a:outerShdw blurRad="38100" dist="38100" dir="2700000" algn="tl">
                    <a:srgbClr val="000000"/>
                  </a:outerShdw>
                </a:effectLst>
              </a:rPr>
              <a:t>Nevirapine [Viramune]		BI-RG-587		+++ </a:t>
            </a:r>
          </a:p>
          <a:p>
            <a:pPr>
              <a:lnSpc>
                <a:spcPct val="90000"/>
              </a:lnSpc>
            </a:pPr>
            <a:r>
              <a:rPr lang="en-US" altLang="fr-FR" sz="1600" b="1">
                <a:effectLst>
                  <a:outerShdw blurRad="38100" dist="38100" dir="2700000" algn="tl">
                    <a:srgbClr val="000000"/>
                  </a:outerShdw>
                </a:effectLst>
              </a:rPr>
              <a:t>Efavirenz [Sustiva]		DMP266			+++ </a:t>
            </a:r>
          </a:p>
          <a:p>
            <a:pPr>
              <a:lnSpc>
                <a:spcPct val="90000"/>
              </a:lnSpc>
            </a:pPr>
            <a:r>
              <a:rPr lang="en-US" altLang="fr-FR" sz="1600" b="1">
                <a:effectLst>
                  <a:outerShdw blurRad="38100" dist="38100" dir="2700000" algn="tl">
                    <a:srgbClr val="000000"/>
                  </a:outerShdw>
                </a:effectLst>
              </a:rPr>
              <a:t>Delavirdine [Rescriptor]	U-90152S/T		+++</a:t>
            </a:r>
          </a:p>
          <a:p>
            <a:pPr>
              <a:lnSpc>
                <a:spcPct val="90000"/>
              </a:lnSpc>
            </a:pPr>
            <a:endParaRPr lang="en-US" altLang="fr-FR" sz="1600" b="1">
              <a:effectLst>
                <a:outerShdw blurRad="38100" dist="38100" dir="2700000" algn="tl">
                  <a:srgbClr val="000000"/>
                </a:outerShdw>
              </a:effectLst>
            </a:endParaRPr>
          </a:p>
          <a:p>
            <a:pPr>
              <a:lnSpc>
                <a:spcPct val="90000"/>
              </a:lnSpc>
            </a:pPr>
            <a:endParaRPr lang="en-US" altLang="fr-FR" sz="1600" b="1">
              <a:effectLst>
                <a:outerShdw blurRad="38100" dist="38100" dir="2700000" algn="tl">
                  <a:srgbClr val="000000"/>
                </a:outerShdw>
              </a:effectLst>
            </a:endParaRPr>
          </a:p>
        </p:txBody>
      </p:sp>
    </p:spTree>
    <p:extLst>
      <p:ext uri="{BB962C8B-B14F-4D97-AF65-F5344CB8AC3E}">
        <p14:creationId xmlns:p14="http://schemas.microsoft.com/office/powerpoint/2010/main" val="690193382"/>
      </p:ext>
    </p:extLst>
  </p:cSld>
  <p:clrMapOvr>
    <a:overrideClrMapping bg1="dk2" tx1="lt1" bg2="dk1"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1066800" y="0"/>
            <a:ext cx="8077200" cy="1431925"/>
          </a:xfrm>
        </p:spPr>
        <p:txBody>
          <a:bodyPr/>
          <a:lstStyle/>
          <a:p>
            <a:r>
              <a:rPr lang="en-US" altLang="fr-FR" sz="3600"/>
              <a:t>Adverse Effects: PIs</a:t>
            </a:r>
          </a:p>
        </p:txBody>
      </p:sp>
      <p:sp>
        <p:nvSpPr>
          <p:cNvPr id="507907" name="Rectangle 3"/>
          <p:cNvSpPr>
            <a:spLocks noGrp="1" noChangeArrowheads="1"/>
          </p:cNvSpPr>
          <p:nvPr>
            <p:ph type="body" idx="1"/>
          </p:nvPr>
        </p:nvSpPr>
        <p:spPr>
          <a:xfrm>
            <a:off x="685800" y="1447800"/>
            <a:ext cx="8458200" cy="5410200"/>
          </a:xfrm>
        </p:spPr>
        <p:txBody>
          <a:bodyPr/>
          <a:lstStyle/>
          <a:p>
            <a:pPr>
              <a:lnSpc>
                <a:spcPct val="90000"/>
              </a:lnSpc>
            </a:pPr>
            <a:r>
              <a:rPr lang="en-US" altLang="fr-FR" sz="2000" b="1"/>
              <a:t>Kidney stones</a:t>
            </a:r>
          </a:p>
          <a:p>
            <a:pPr lvl="1">
              <a:lnSpc>
                <a:spcPct val="90000"/>
              </a:lnSpc>
            </a:pPr>
            <a:r>
              <a:rPr lang="en-US" altLang="fr-FR" sz="2000" b="1" i="1"/>
              <a:t>Indinavir</a:t>
            </a:r>
            <a:r>
              <a:rPr lang="en-US" altLang="fr-FR" sz="2000" b="1"/>
              <a:t>; avoid with renal insufficiency</a:t>
            </a:r>
          </a:p>
          <a:p>
            <a:pPr lvl="1">
              <a:lnSpc>
                <a:spcPct val="90000"/>
              </a:lnSpc>
              <a:buFontTx/>
              <a:buNone/>
            </a:pPr>
            <a:r>
              <a:rPr lang="en-US" altLang="fr-FR" sz="2000" b="1"/>
              <a:t> </a:t>
            </a:r>
          </a:p>
          <a:p>
            <a:pPr>
              <a:lnSpc>
                <a:spcPct val="90000"/>
              </a:lnSpc>
            </a:pPr>
            <a:r>
              <a:rPr lang="en-US" altLang="fr-FR" sz="2000" b="1"/>
              <a:t>Diarrhea</a:t>
            </a:r>
          </a:p>
          <a:p>
            <a:pPr lvl="1">
              <a:lnSpc>
                <a:spcPct val="90000"/>
              </a:lnSpc>
            </a:pPr>
            <a:r>
              <a:rPr lang="en-US" altLang="fr-FR" sz="2000" b="1"/>
              <a:t>Nelfinavir, </a:t>
            </a:r>
            <a:r>
              <a:rPr lang="en-US" altLang="fr-FR" sz="2000" b="1" i="1"/>
              <a:t>ritonavir, lopinavir/ritonavir</a:t>
            </a:r>
          </a:p>
          <a:p>
            <a:pPr lvl="1">
              <a:lnSpc>
                <a:spcPct val="90000"/>
              </a:lnSpc>
            </a:pPr>
            <a:endParaRPr lang="en-US" altLang="fr-FR" sz="2000" b="1"/>
          </a:p>
          <a:p>
            <a:pPr>
              <a:lnSpc>
                <a:spcPct val="90000"/>
              </a:lnSpc>
            </a:pPr>
            <a:r>
              <a:rPr lang="en-US" altLang="fr-FR" sz="2000" b="1"/>
              <a:t>Dyspepsia</a:t>
            </a:r>
          </a:p>
          <a:p>
            <a:pPr lvl="1">
              <a:lnSpc>
                <a:spcPct val="90000"/>
              </a:lnSpc>
            </a:pPr>
            <a:r>
              <a:rPr lang="en-US" altLang="fr-FR" sz="2000" b="1"/>
              <a:t>SGC saquinavir, ritonavir, </a:t>
            </a:r>
            <a:r>
              <a:rPr lang="en-US" altLang="fr-FR" sz="2000" b="1" i="1"/>
              <a:t>lopinavir/ritonavir</a:t>
            </a:r>
            <a:r>
              <a:rPr lang="en-US" altLang="fr-FR" sz="2000" b="1"/>
              <a:t>, amprenavir</a:t>
            </a:r>
          </a:p>
          <a:p>
            <a:pPr lvl="1">
              <a:lnSpc>
                <a:spcPct val="90000"/>
              </a:lnSpc>
            </a:pPr>
            <a:endParaRPr lang="en-US" altLang="fr-FR" sz="2000" b="1"/>
          </a:p>
          <a:p>
            <a:pPr>
              <a:lnSpc>
                <a:spcPct val="90000"/>
              </a:lnSpc>
            </a:pPr>
            <a:r>
              <a:rPr lang="en-US" altLang="fr-FR" sz="2000" b="1"/>
              <a:t>Rash</a:t>
            </a:r>
          </a:p>
          <a:p>
            <a:pPr lvl="1">
              <a:lnSpc>
                <a:spcPct val="90000"/>
              </a:lnSpc>
            </a:pPr>
            <a:r>
              <a:rPr lang="en-US" altLang="fr-FR" sz="2000" b="1"/>
              <a:t>Amprenavir &amp; fosamprenavir: sulfa-containing</a:t>
            </a:r>
          </a:p>
          <a:p>
            <a:pPr lvl="1">
              <a:lnSpc>
                <a:spcPct val="90000"/>
              </a:lnSpc>
            </a:pPr>
            <a:endParaRPr lang="en-US" altLang="fr-FR" sz="2000" b="1"/>
          </a:p>
          <a:p>
            <a:pPr>
              <a:lnSpc>
                <a:spcPct val="90000"/>
              </a:lnSpc>
            </a:pPr>
            <a:r>
              <a:rPr lang="en-US" altLang="fr-FR" sz="2000" b="1"/>
              <a:t>Jaundice/indirect hyperbilirubinemia</a:t>
            </a:r>
          </a:p>
          <a:p>
            <a:pPr lvl="1">
              <a:lnSpc>
                <a:spcPct val="90000"/>
              </a:lnSpc>
            </a:pPr>
            <a:r>
              <a:rPr lang="en-US" altLang="fr-FR" sz="2000" b="1"/>
              <a:t>Atazanavir, </a:t>
            </a:r>
            <a:r>
              <a:rPr lang="en-US" altLang="fr-FR" sz="2000" b="1" i="1"/>
              <a:t>indinavir</a:t>
            </a:r>
          </a:p>
          <a:p>
            <a:pPr lvl="1">
              <a:lnSpc>
                <a:spcPct val="90000"/>
              </a:lnSpc>
            </a:pPr>
            <a:endParaRPr lang="en-US" altLang="fr-FR" sz="2000" b="1"/>
          </a:p>
          <a:p>
            <a:pPr>
              <a:lnSpc>
                <a:spcPct val="90000"/>
              </a:lnSpc>
            </a:pPr>
            <a:r>
              <a:rPr lang="en-US" altLang="fr-FR" sz="2000" b="1"/>
              <a:t>Hyperlipidemia - All but atazanavir</a:t>
            </a:r>
          </a:p>
        </p:txBody>
      </p:sp>
    </p:spTree>
    <p:extLst>
      <p:ext uri="{BB962C8B-B14F-4D97-AF65-F5344CB8AC3E}">
        <p14:creationId xmlns:p14="http://schemas.microsoft.com/office/powerpoint/2010/main" val="1812823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xfrm>
            <a:off x="381000" y="304800"/>
            <a:ext cx="7543800" cy="1431925"/>
          </a:xfrm>
        </p:spPr>
        <p:txBody>
          <a:bodyPr/>
          <a:lstStyle/>
          <a:p>
            <a:r>
              <a:rPr lang="en-US" altLang="fr-FR"/>
              <a:t>Drug Interactions</a:t>
            </a:r>
          </a:p>
        </p:txBody>
      </p:sp>
      <p:graphicFrame>
        <p:nvGraphicFramePr>
          <p:cNvPr id="516164" name="Group 68"/>
          <p:cNvGraphicFramePr>
            <a:graphicFrameLocks noGrp="1"/>
          </p:cNvGraphicFramePr>
          <p:nvPr>
            <p:extLst>
              <p:ext uri="{D42A27DB-BD31-4B8C-83A1-F6EECF244321}">
                <p14:modId xmlns:p14="http://schemas.microsoft.com/office/powerpoint/2010/main" val="2427685981"/>
              </p:ext>
            </p:extLst>
          </p:nvPr>
        </p:nvGraphicFramePr>
        <p:xfrm>
          <a:off x="381000" y="1905000"/>
          <a:ext cx="8229600" cy="4632960"/>
        </p:xfrm>
        <a:graphic>
          <a:graphicData uri="http://schemas.openxmlformats.org/drawingml/2006/table">
            <a:tbl>
              <a:tblPr/>
              <a:tblGrid>
                <a:gridCol w="2795588">
                  <a:extLst>
                    <a:ext uri="{9D8B030D-6E8A-4147-A177-3AD203B41FA5}">
                      <a16:colId xmlns:a16="http://schemas.microsoft.com/office/drawing/2014/main" xmlns="" val="3959964809"/>
                    </a:ext>
                  </a:extLst>
                </a:gridCol>
                <a:gridCol w="2347912">
                  <a:extLst>
                    <a:ext uri="{9D8B030D-6E8A-4147-A177-3AD203B41FA5}">
                      <a16:colId xmlns:a16="http://schemas.microsoft.com/office/drawing/2014/main" xmlns="" val="3748579759"/>
                    </a:ext>
                  </a:extLst>
                </a:gridCol>
                <a:gridCol w="3086100">
                  <a:extLst>
                    <a:ext uri="{9D8B030D-6E8A-4147-A177-3AD203B41FA5}">
                      <a16:colId xmlns:a16="http://schemas.microsoft.com/office/drawing/2014/main" xmlns="" val="1228805974"/>
                    </a:ext>
                  </a:extLst>
                </a:gridCol>
              </a:tblGrid>
              <a:tr h="7604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ARV</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Interacting Drug</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Effects of ARV on drug (s)</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442692170"/>
                  </a:ext>
                </a:extLst>
              </a:tr>
              <a:tr h="65722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Nevirapine (induces CYP3A4)</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Ethinylestradiol</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 Alternative contraception</a:t>
                      </a:r>
                      <a:endPar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723126640"/>
                  </a:ext>
                </a:extLst>
              </a:tr>
              <a:tr h="65563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Rifampicin</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 Caution in TB therapy</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895793854"/>
                  </a:ext>
                </a:extLst>
              </a:tr>
              <a:tr h="9890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Indinavir/ Nelfinavir</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 of drugs. Need higher doses of Indinavir/Nelfinavir</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1670026484"/>
                  </a:ext>
                </a:extLst>
              </a:tr>
              <a:tr h="6127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Saquinavir</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 Avoid concurrent use</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718951377"/>
                  </a:ext>
                </a:extLst>
              </a:tr>
              <a:tr h="6588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0"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Ketoconazole</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a:t>
                      </a:r>
                      <a:r>
                        <a:rPr kumimoji="0" lang="en-US" altLang="fr-FR" sz="2000" b="1"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 . </a:t>
                      </a:r>
                      <a:r>
                        <a:rPr kumimoji="0" lang="en-US" altLang="fr-FR" sz="2000" b="1" i="0" u="none" strike="noStrike" cap="none" normalizeH="0" baseline="0" dirty="0" err="1">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Coadmin</a:t>
                      </a:r>
                      <a:r>
                        <a:rPr kumimoji="0" lang="en-US" altLang="fr-FR" sz="2000" b="1"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 contraindicated</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425472479"/>
                  </a:ext>
                </a:extLst>
              </a:tr>
            </a:tbl>
          </a:graphicData>
        </a:graphic>
      </p:graphicFrame>
    </p:spTree>
    <p:extLst>
      <p:ext uri="{BB962C8B-B14F-4D97-AF65-F5344CB8AC3E}">
        <p14:creationId xmlns:p14="http://schemas.microsoft.com/office/powerpoint/2010/main" val="2283051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fr-FR"/>
              <a:t>Drug Interactions</a:t>
            </a:r>
          </a:p>
        </p:txBody>
      </p:sp>
      <p:graphicFrame>
        <p:nvGraphicFramePr>
          <p:cNvPr id="522285" name="Group 45"/>
          <p:cNvGraphicFramePr>
            <a:graphicFrameLocks noGrp="1"/>
          </p:cNvGraphicFramePr>
          <p:nvPr>
            <p:extLst>
              <p:ext uri="{D42A27DB-BD31-4B8C-83A1-F6EECF244321}">
                <p14:modId xmlns:p14="http://schemas.microsoft.com/office/powerpoint/2010/main" val="1467693851"/>
              </p:ext>
            </p:extLst>
          </p:nvPr>
        </p:nvGraphicFramePr>
        <p:xfrm>
          <a:off x="533400" y="1752600"/>
          <a:ext cx="8229600" cy="4833303"/>
        </p:xfrm>
        <a:graphic>
          <a:graphicData uri="http://schemas.openxmlformats.org/drawingml/2006/table">
            <a:tbl>
              <a:tblPr/>
              <a:tblGrid>
                <a:gridCol w="2795588">
                  <a:extLst>
                    <a:ext uri="{9D8B030D-6E8A-4147-A177-3AD203B41FA5}">
                      <a16:colId xmlns:a16="http://schemas.microsoft.com/office/drawing/2014/main" xmlns="" val="1396293432"/>
                    </a:ext>
                  </a:extLst>
                </a:gridCol>
                <a:gridCol w="2347912">
                  <a:extLst>
                    <a:ext uri="{9D8B030D-6E8A-4147-A177-3AD203B41FA5}">
                      <a16:colId xmlns:a16="http://schemas.microsoft.com/office/drawing/2014/main" xmlns="" val="4086350788"/>
                    </a:ext>
                  </a:extLst>
                </a:gridCol>
                <a:gridCol w="3086100">
                  <a:extLst>
                    <a:ext uri="{9D8B030D-6E8A-4147-A177-3AD203B41FA5}">
                      <a16:colId xmlns:a16="http://schemas.microsoft.com/office/drawing/2014/main" xmlns="" val="1077095182"/>
                    </a:ext>
                  </a:extLst>
                </a:gridCol>
              </a:tblGrid>
              <a:tr h="7604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ARV</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Interacting Drug</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Effects of ARV on drug (s)</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309764677"/>
                  </a:ext>
                </a:extLst>
              </a:tr>
              <a:tr h="65722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Efavirenz (EFZ) (induces CYP450)</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Carbamezepine, phenobarb, phenytoin (induce CYP3A4)</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Levels. Reduced efficacy. Drugs  clearance of EFZ</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278591419"/>
                  </a:ext>
                </a:extLst>
              </a:tr>
              <a:tr h="4730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Rifampicin</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Levels unchanged</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302738665"/>
                  </a:ext>
                </a:extLst>
              </a:tr>
              <a:tr h="7635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Zidovudine (AZT)</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Stavudine</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Decreased efficacy</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756445460"/>
                  </a:ext>
                </a:extLst>
              </a:tr>
              <a:tr h="6127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Didanosine (ddI)</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Ethambutol, isoniazid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Toxicity </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68438402"/>
                  </a:ext>
                </a:extLst>
              </a:tr>
              <a:tr h="6588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Lamivudine (3TC)</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Cotrimoxazole</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 3TC levels. Not significant</a:t>
                      </a:r>
                      <a:endParaRPr kumimoji="0" lang="en-US" altLang="fr-FR" sz="2000" b="1"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279598089"/>
                  </a:ext>
                </a:extLst>
              </a:tr>
            </a:tbl>
          </a:graphicData>
        </a:graphic>
      </p:graphicFrame>
    </p:spTree>
    <p:extLst>
      <p:ext uri="{BB962C8B-B14F-4D97-AF65-F5344CB8AC3E}">
        <p14:creationId xmlns:p14="http://schemas.microsoft.com/office/powerpoint/2010/main" val="16883719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en-US" altLang="fr-FR"/>
              <a:t>Drug Interactions</a:t>
            </a:r>
          </a:p>
        </p:txBody>
      </p:sp>
      <p:graphicFrame>
        <p:nvGraphicFramePr>
          <p:cNvPr id="518185" name="Group 41"/>
          <p:cNvGraphicFramePr>
            <a:graphicFrameLocks noGrp="1"/>
          </p:cNvGraphicFramePr>
          <p:nvPr>
            <p:extLst>
              <p:ext uri="{D42A27DB-BD31-4B8C-83A1-F6EECF244321}">
                <p14:modId xmlns:p14="http://schemas.microsoft.com/office/powerpoint/2010/main" val="3238654931"/>
              </p:ext>
            </p:extLst>
          </p:nvPr>
        </p:nvGraphicFramePr>
        <p:xfrm>
          <a:off x="457200" y="1600200"/>
          <a:ext cx="8229600" cy="5065395"/>
        </p:xfrm>
        <a:graphic>
          <a:graphicData uri="http://schemas.openxmlformats.org/drawingml/2006/table">
            <a:tbl>
              <a:tblPr/>
              <a:tblGrid>
                <a:gridCol w="2795588">
                  <a:extLst>
                    <a:ext uri="{9D8B030D-6E8A-4147-A177-3AD203B41FA5}">
                      <a16:colId xmlns:a16="http://schemas.microsoft.com/office/drawing/2014/main" xmlns="" val="2490034464"/>
                    </a:ext>
                  </a:extLst>
                </a:gridCol>
                <a:gridCol w="2347912">
                  <a:extLst>
                    <a:ext uri="{9D8B030D-6E8A-4147-A177-3AD203B41FA5}">
                      <a16:colId xmlns:a16="http://schemas.microsoft.com/office/drawing/2014/main" xmlns="" val="587484160"/>
                    </a:ext>
                  </a:extLst>
                </a:gridCol>
                <a:gridCol w="3086100">
                  <a:extLst>
                    <a:ext uri="{9D8B030D-6E8A-4147-A177-3AD203B41FA5}">
                      <a16:colId xmlns:a16="http://schemas.microsoft.com/office/drawing/2014/main" xmlns="" val="1556917832"/>
                    </a:ext>
                  </a:extLst>
                </a:gridCol>
              </a:tblGrid>
              <a:tr h="7604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ARV  (All Pis inhibit CYP3A4)</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Interacting Drug (s)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400" b="1" i="1"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Effects of ARV on drug (s)</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367336826"/>
                  </a:ext>
                </a:extLst>
              </a:tr>
              <a:tr h="65563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Lopinavir (soft gel contains alcohol)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Metronidazole</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Disulfiram effect</a:t>
                      </a:r>
                      <a:endPar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2736805384"/>
                  </a:ext>
                </a:extLst>
              </a:tr>
              <a:tr h="65563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Nelfinavir </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Rifampicin (induces CYP3A4)</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Incompatible. </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2082341757"/>
                  </a:ext>
                </a:extLst>
              </a:tr>
              <a:tr h="941388">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Ritonavir, Nelfinavir, Indinavir, Lopinavir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Astemizole, Terfenadine, Cisapride </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Cardiac arrythmias. </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1194132153"/>
                  </a:ext>
                </a:extLst>
              </a:tr>
              <a:tr h="1133475">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Ritonavir, Nelfinavir, Indinavir, Lopinavir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rPr>
                        <a:t>Sedative Hypnotics, antidepressants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r>
                        <a:rPr kumimoji="0" lang="en-US" altLang="fr-FR" sz="2000" b="1"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sym typeface="Symbol" panose="05050102010706020507" pitchFamily="18" charset="2"/>
                        </a:rPr>
                        <a:t>Prolonged sedative &amp; antidepressant effect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178830609"/>
                  </a:ext>
                </a:extLst>
              </a:tr>
              <a:tr h="366713">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0"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0" i="0" u="none" strike="noStrike" cap="none" normalizeH="0" baseline="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1pPr>
                      <a:lvl2pPr>
                        <a:spcBef>
                          <a:spcPct val="20000"/>
                        </a:spcBef>
                        <a:buClr>
                          <a:schemeClr val="tx1"/>
                        </a:buClr>
                        <a:defRPr sz="24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3pPr>
                      <a:lvl4pPr>
                        <a:spcBef>
                          <a:spcPct val="20000"/>
                        </a:spcBef>
                        <a:buClr>
                          <a:schemeClr val="tx1"/>
                        </a:buClr>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4pPr>
                      <a:lvl5pPr>
                        <a:spcBef>
                          <a:spcPct val="20000"/>
                        </a:spcBef>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5pPr>
                      <a:lvl6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6pPr>
                      <a:lvl7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7pPr>
                      <a:lvl8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8pPr>
                      <a:lvl9pPr fontAlgn="base">
                        <a:spcBef>
                          <a:spcPct val="20000"/>
                        </a:spcBef>
                        <a:spcAft>
                          <a:spcPct val="0"/>
                        </a:spcAft>
                        <a:buClr>
                          <a:schemeClr val="hlink"/>
                        </a:buClr>
                        <a:buSzPct val="70000"/>
                        <a:buFont typeface="Wingdings" panose="05000000000000000000" pitchFamily="2" charset="2"/>
                        <a:defRPr>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tabLst/>
                      </a:pPr>
                      <a:endParaRPr kumimoji="0" lang="fr-FR" altLang="fr-FR" sz="2000" b="0" i="0" u="none" strike="noStrike" cap="none" normalizeH="0" baseline="0" dirty="0">
                        <a:ln>
                          <a:noFill/>
                        </a:ln>
                        <a:solidFill>
                          <a:schemeClr val="tx1"/>
                        </a:solidFill>
                        <a:effectLst>
                          <a:outerShdw blurRad="38100" dist="38100" dir="2700000" algn="tl">
                            <a:srgbClr val="FFFFFF"/>
                          </a:outerShdw>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xmlns="" val="470762061"/>
                  </a:ext>
                </a:extLst>
              </a:tr>
            </a:tbl>
          </a:graphicData>
        </a:graphic>
      </p:graphicFrame>
    </p:spTree>
    <p:extLst>
      <p:ext uri="{BB962C8B-B14F-4D97-AF65-F5344CB8AC3E}">
        <p14:creationId xmlns:p14="http://schemas.microsoft.com/office/powerpoint/2010/main" val="75400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a:xfrm>
            <a:off x="914400" y="0"/>
            <a:ext cx="7543800" cy="533400"/>
          </a:xfrm>
        </p:spPr>
        <p:txBody>
          <a:bodyPr/>
          <a:lstStyle/>
          <a:p>
            <a:r>
              <a:rPr lang="en-US" altLang="fr-FR" sz="3200"/>
              <a:t>Nomenclature of ARVS</a:t>
            </a:r>
          </a:p>
        </p:txBody>
      </p:sp>
      <p:sp>
        <p:nvSpPr>
          <p:cNvPr id="529411" name="Rectangle 3"/>
          <p:cNvSpPr>
            <a:spLocks noGrp="1" noChangeArrowheads="1"/>
          </p:cNvSpPr>
          <p:nvPr>
            <p:ph type="body" idx="1"/>
          </p:nvPr>
        </p:nvSpPr>
        <p:spPr>
          <a:xfrm>
            <a:off x="1066800" y="838200"/>
            <a:ext cx="7543800" cy="6019800"/>
          </a:xfrm>
          <a:noFill/>
          <a:ln/>
        </p:spPr>
        <p:txBody>
          <a:bodyPr/>
          <a:lstStyle/>
          <a:p>
            <a:pPr>
              <a:lnSpc>
                <a:spcPct val="90000"/>
              </a:lnSpc>
              <a:buFont typeface="Wingdings" panose="05000000000000000000" pitchFamily="2" charset="2"/>
              <a:buNone/>
            </a:pPr>
            <a:r>
              <a:rPr lang="en-US" altLang="fr-FR" sz="1800" b="1" i="1">
                <a:solidFill>
                  <a:schemeClr val="accent1"/>
                </a:solidFill>
                <a:effectLst>
                  <a:outerShdw blurRad="38100" dist="38100" dir="2700000" algn="tl">
                    <a:srgbClr val="000000"/>
                  </a:outerShdw>
                </a:effectLst>
              </a:rPr>
              <a:t>Generic Name 			Developmental 		Relative</a:t>
            </a: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[Trade Name] 			(other names)		antiviral</a:t>
            </a:r>
          </a:p>
          <a:p>
            <a:pPr>
              <a:lnSpc>
                <a:spcPct val="90000"/>
              </a:lnSpc>
              <a:buFont typeface="Wingdings" panose="05000000000000000000" pitchFamily="2" charset="2"/>
              <a:buNone/>
            </a:pPr>
            <a:r>
              <a:rPr lang="en-US" altLang="fr-FR" sz="1600" b="1" i="1">
                <a:solidFill>
                  <a:schemeClr val="accent1"/>
                </a:solidFill>
                <a:effectLst>
                  <a:outerShdw blurRad="38100" dist="38100" dir="2700000" algn="tl">
                    <a:srgbClr val="000000"/>
                  </a:outerShdw>
                </a:effectLst>
              </a:rPr>
              <a:t>								effect</a:t>
            </a:r>
          </a:p>
          <a:p>
            <a:pPr>
              <a:lnSpc>
                <a:spcPct val="90000"/>
              </a:lnSpc>
              <a:buFont typeface="Wingdings" panose="05000000000000000000" pitchFamily="2" charset="2"/>
              <a:buNone/>
            </a:pPr>
            <a:endParaRPr lang="en-US" altLang="fr-FR" sz="1800" b="1">
              <a:effectLst>
                <a:outerShdw blurRad="38100" dist="38100" dir="2700000" algn="tl">
                  <a:srgbClr val="000000"/>
                </a:outerShdw>
              </a:effectLst>
            </a:endParaRPr>
          </a:p>
          <a:p>
            <a:pPr>
              <a:lnSpc>
                <a:spcPct val="90000"/>
              </a:lnSpc>
              <a:buFont typeface="Wingdings" panose="05000000000000000000" pitchFamily="2" charset="2"/>
              <a:buNone/>
            </a:pPr>
            <a:r>
              <a:rPr lang="en-US" altLang="fr-FR" sz="1800" b="1" i="1">
                <a:solidFill>
                  <a:schemeClr val="accent1"/>
                </a:solidFill>
                <a:effectLst>
                  <a:outerShdw blurRad="38100" dist="38100" dir="2700000" algn="tl">
                    <a:srgbClr val="000000"/>
                  </a:outerShdw>
                </a:effectLst>
              </a:rPr>
              <a:t>Protease Inhibitors</a:t>
            </a:r>
          </a:p>
          <a:p>
            <a:pPr>
              <a:lnSpc>
                <a:spcPct val="90000"/>
              </a:lnSpc>
            </a:pPr>
            <a:r>
              <a:rPr lang="en-US" altLang="fr-FR" sz="1800" b="1">
                <a:effectLst>
                  <a:outerShdw blurRad="38100" dist="38100" dir="2700000" algn="tl">
                    <a:srgbClr val="000000"/>
                  </a:outerShdw>
                </a:effectLst>
              </a:rPr>
              <a:t>Saquinavir 				</a:t>
            </a:r>
          </a:p>
          <a:p>
            <a:pPr lvl="1">
              <a:lnSpc>
                <a:spcPct val="90000"/>
              </a:lnSpc>
            </a:pPr>
            <a:r>
              <a:rPr lang="en-US" altLang="fr-FR" sz="1800" b="1">
                <a:effectLst>
                  <a:outerShdw blurRad="38100" dist="38100" dir="2700000" algn="tl">
                    <a:srgbClr val="000000"/>
                  </a:outerShdw>
                </a:effectLst>
              </a:rPr>
              <a:t>soft gel [Fortovase] 				++</a:t>
            </a:r>
          </a:p>
          <a:p>
            <a:pPr lvl="1">
              <a:lnSpc>
                <a:spcPct val="90000"/>
              </a:lnSpc>
            </a:pPr>
            <a:r>
              <a:rPr lang="en-US" altLang="fr-FR" sz="1800" b="1">
                <a:effectLst>
                  <a:outerShdw blurRad="38100" dist="38100" dir="2700000" algn="tl">
                    <a:srgbClr val="000000"/>
                  </a:outerShdw>
                </a:effectLst>
              </a:rPr>
              <a:t>hard gel [Invirase] 	Ro-31-8958		+++</a:t>
            </a:r>
          </a:p>
          <a:p>
            <a:pPr>
              <a:lnSpc>
                <a:spcPct val="90000"/>
              </a:lnSpc>
            </a:pPr>
            <a:r>
              <a:rPr lang="en-US" altLang="fr-FR" sz="1800" b="1">
                <a:effectLst>
                  <a:outerShdw blurRad="38100" dist="38100" dir="2700000" algn="tl">
                    <a:srgbClr val="000000"/>
                  </a:outerShdw>
                </a:effectLst>
              </a:rPr>
              <a:t>Indinavir [Crixivan]		MK-639			+++</a:t>
            </a:r>
          </a:p>
          <a:p>
            <a:pPr>
              <a:lnSpc>
                <a:spcPct val="90000"/>
              </a:lnSpc>
            </a:pPr>
            <a:r>
              <a:rPr lang="en-US" altLang="fr-FR" sz="1800" b="1">
                <a:effectLst>
                  <a:outerShdw blurRad="38100" dist="38100" dir="2700000" algn="tl">
                    <a:srgbClr val="000000"/>
                  </a:outerShdw>
                </a:effectLst>
              </a:rPr>
              <a:t>Ritonavir [Norvir]		ABT-538 		+++</a:t>
            </a:r>
          </a:p>
          <a:p>
            <a:pPr>
              <a:lnSpc>
                <a:spcPct val="90000"/>
              </a:lnSpc>
            </a:pPr>
            <a:r>
              <a:rPr lang="en-US" altLang="fr-FR" sz="1800" b="1">
                <a:effectLst>
                  <a:outerShdw blurRad="38100" dist="38100" dir="2700000" algn="tl">
                    <a:srgbClr val="000000"/>
                  </a:outerShdw>
                </a:effectLst>
              </a:rPr>
              <a:t>Nelfinavir [Viracept]		AG-1343		+++</a:t>
            </a:r>
          </a:p>
          <a:p>
            <a:pPr>
              <a:lnSpc>
                <a:spcPct val="90000"/>
              </a:lnSpc>
            </a:pPr>
            <a:r>
              <a:rPr lang="en-US" altLang="fr-FR" sz="1800" b="1">
                <a:effectLst>
                  <a:outerShdw blurRad="38100" dist="38100" dir="2700000" algn="tl">
                    <a:srgbClr val="000000"/>
                  </a:outerShdw>
                </a:effectLst>
              </a:rPr>
              <a:t>Lopinavir</a:t>
            </a:r>
            <a:r>
              <a:rPr lang="en-US" altLang="fr-FR" sz="1800" b="1" baseline="-25000">
                <a:effectLst>
                  <a:outerShdw blurRad="38100" dist="38100" dir="2700000" algn="tl">
                    <a:srgbClr val="000000"/>
                  </a:outerShdw>
                </a:effectLst>
              </a:rPr>
              <a:t>R</a:t>
            </a:r>
            <a:r>
              <a:rPr lang="en-US" altLang="fr-FR" sz="1800" b="1">
                <a:effectLst>
                  <a:outerShdw blurRad="38100" dist="38100" dir="2700000" algn="tl">
                    <a:srgbClr val="000000"/>
                  </a:outerShdw>
                </a:effectLst>
              </a:rPr>
              <a:t> [Kaletra]		ABT-378		+++	</a:t>
            </a:r>
          </a:p>
          <a:p>
            <a:pPr>
              <a:lnSpc>
                <a:spcPct val="90000"/>
              </a:lnSpc>
            </a:pPr>
            <a:r>
              <a:rPr lang="en-US" altLang="fr-FR" sz="1800" b="1">
                <a:effectLst>
                  <a:outerShdw blurRad="38100" dist="38100" dir="2700000" algn="tl">
                    <a:srgbClr val="000000"/>
                  </a:outerShdw>
                </a:effectLst>
              </a:rPr>
              <a:t>Atazanavir			BMS-232632		+++</a:t>
            </a:r>
          </a:p>
          <a:p>
            <a:pPr>
              <a:lnSpc>
                <a:spcPct val="90000"/>
              </a:lnSpc>
            </a:pPr>
            <a:r>
              <a:rPr lang="en-US" altLang="fr-FR" sz="1800" b="1">
                <a:effectLst>
                  <a:outerShdw blurRad="38100" dist="38100" dir="2700000" algn="tl">
                    <a:srgbClr val="000000"/>
                  </a:outerShdw>
                </a:effectLst>
              </a:rPr>
              <a:t>Fosamprenavir		VX-175			+++</a:t>
            </a:r>
          </a:p>
          <a:p>
            <a:pPr>
              <a:lnSpc>
                <a:spcPct val="90000"/>
              </a:lnSpc>
            </a:pPr>
            <a:endParaRPr lang="en-US" altLang="fr-FR" sz="2000" b="1">
              <a:effectLst>
                <a:outerShdw blurRad="38100" dist="38100" dir="2700000" algn="tl">
                  <a:srgbClr val="000000"/>
                </a:outerShdw>
              </a:effectLst>
            </a:endParaRPr>
          </a:p>
          <a:p>
            <a:pPr>
              <a:lnSpc>
                <a:spcPct val="90000"/>
              </a:lnSpc>
              <a:buFont typeface="Wingdings" panose="05000000000000000000" pitchFamily="2" charset="2"/>
              <a:buNone/>
            </a:pPr>
            <a:r>
              <a:rPr lang="en-US" altLang="fr-FR" sz="1800" b="1" i="1">
                <a:solidFill>
                  <a:schemeClr val="accent1"/>
                </a:solidFill>
                <a:effectLst>
                  <a:outerShdw blurRad="38100" dist="38100" dir="2700000" algn="tl">
                    <a:srgbClr val="000000"/>
                  </a:outerShdw>
                </a:effectLst>
              </a:rPr>
              <a:t>Fusion Inhibitor</a:t>
            </a:r>
          </a:p>
          <a:p>
            <a:pPr>
              <a:lnSpc>
                <a:spcPct val="90000"/>
              </a:lnSpc>
            </a:pPr>
            <a:r>
              <a:rPr lang="en-US" altLang="fr-FR" sz="1800" b="1">
                <a:effectLst>
                  <a:outerShdw blurRad="38100" dist="38100" dir="2700000" algn="tl">
                    <a:srgbClr val="000000"/>
                  </a:outerShdw>
                </a:effectLst>
              </a:rPr>
              <a:t>Enfuvirtide (Fuzeon)		T-20</a:t>
            </a:r>
          </a:p>
          <a:p>
            <a:pPr>
              <a:lnSpc>
                <a:spcPct val="90000"/>
              </a:lnSpc>
              <a:buFont typeface="Wingdings" panose="05000000000000000000" pitchFamily="2" charset="2"/>
              <a:buNone/>
            </a:pPr>
            <a:endParaRPr lang="en-US" altLang="fr-FR" sz="1800" b="1">
              <a:effectLst>
                <a:outerShdw blurRad="38100" dist="38100" dir="2700000" algn="tl">
                  <a:srgbClr val="000000"/>
                </a:outerShdw>
              </a:effectLst>
            </a:endParaRPr>
          </a:p>
          <a:p>
            <a:pPr>
              <a:lnSpc>
                <a:spcPct val="90000"/>
              </a:lnSpc>
              <a:buFont typeface="Wingdings" panose="05000000000000000000" pitchFamily="2" charset="2"/>
              <a:buNone/>
            </a:pPr>
            <a:r>
              <a:rPr lang="en-US" altLang="fr-FR" sz="1800">
                <a:effectLst>
                  <a:outerShdw blurRad="38100" dist="38100" dir="2700000" algn="tl">
                    <a:srgbClr val="000000"/>
                  </a:outerShdw>
                </a:effectLst>
              </a:rPr>
              <a:t>	</a:t>
            </a:r>
          </a:p>
        </p:txBody>
      </p:sp>
    </p:spTree>
    <p:extLst>
      <p:ext uri="{BB962C8B-B14F-4D97-AF65-F5344CB8AC3E}">
        <p14:creationId xmlns:p14="http://schemas.microsoft.com/office/powerpoint/2010/main" val="3956399065"/>
      </p:ext>
    </p:extLst>
  </p:cSld>
  <p:clrMapOvr>
    <a:overrideClrMapping bg1="dk2" tx1="lt1" bg2="dk1"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2402" name="AutoShape 2"/>
          <p:cNvSpPr>
            <a:spLocks noChangeArrowheads="1"/>
          </p:cNvSpPr>
          <p:nvPr/>
        </p:nvSpPr>
        <p:spPr bwMode="blackWhite">
          <a:xfrm>
            <a:off x="0" y="3505200"/>
            <a:ext cx="9144000" cy="855663"/>
          </a:xfrm>
          <a:prstGeom prst="rightArrow">
            <a:avLst>
              <a:gd name="adj1" fmla="val 52509"/>
              <a:gd name="adj2" fmla="val 78565"/>
            </a:avLst>
          </a:prstGeom>
          <a:gradFill rotWithShape="0">
            <a:gsLst>
              <a:gs pos="0">
                <a:srgbClr val="0000FF">
                  <a:gamma/>
                  <a:shade val="40000"/>
                  <a:invGamma/>
                </a:srgbClr>
              </a:gs>
              <a:gs pos="100000">
                <a:srgbClr val="0000FF"/>
              </a:gs>
            </a:gsLst>
            <a:lin ang="0" scaled="1"/>
          </a:gradFill>
          <a:ln w="12700">
            <a:solidFill>
              <a:schemeClr val="tx1"/>
            </a:solidFill>
            <a:miter lim="800000"/>
            <a:headEnd/>
            <a:tailEnd/>
          </a:ln>
          <a:effectLst>
            <a:outerShdw dist="53882" dir="2700000" algn="ctr" rotWithShape="0">
              <a:schemeClr val="bg2"/>
            </a:outerShdw>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fr-FR"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2403" name="Freeform 3"/>
          <p:cNvSpPr>
            <a:spLocks/>
          </p:cNvSpPr>
          <p:nvPr/>
        </p:nvSpPr>
        <p:spPr bwMode="blackWhite">
          <a:xfrm>
            <a:off x="7742238" y="4194175"/>
            <a:ext cx="211137" cy="882650"/>
          </a:xfrm>
          <a:custGeom>
            <a:avLst/>
            <a:gdLst>
              <a:gd name="T0" fmla="*/ 156 w 156"/>
              <a:gd name="T1" fmla="*/ 1168 h 1168"/>
              <a:gd name="T2" fmla="*/ 156 w 156"/>
              <a:gd name="T3" fmla="*/ 1056 h 1168"/>
              <a:gd name="T4" fmla="*/ 0 w 156"/>
              <a:gd name="T5" fmla="*/ 1056 h 1168"/>
              <a:gd name="T6" fmla="*/ 0 w 156"/>
              <a:gd name="T7" fmla="*/ 0 h 1168"/>
            </a:gdLst>
            <a:ahLst/>
            <a:cxnLst>
              <a:cxn ang="0">
                <a:pos x="T0" y="T1"/>
              </a:cxn>
              <a:cxn ang="0">
                <a:pos x="T2" y="T3"/>
              </a:cxn>
              <a:cxn ang="0">
                <a:pos x="T4" y="T5"/>
              </a:cxn>
              <a:cxn ang="0">
                <a:pos x="T6" y="T7"/>
              </a:cxn>
            </a:cxnLst>
            <a:rect l="0" t="0" r="r" b="b"/>
            <a:pathLst>
              <a:path w="156" h="1168">
                <a:moveTo>
                  <a:pt x="156" y="1168"/>
                </a:moveTo>
                <a:lnTo>
                  <a:pt x="156" y="1056"/>
                </a:lnTo>
                <a:lnTo>
                  <a:pt x="0" y="1056"/>
                </a:lnTo>
                <a:lnTo>
                  <a:pt x="0" y="0"/>
                </a:ln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009999">
                        <a:gamma/>
                        <a:shade val="36078"/>
                        <a:invGamma/>
                      </a:srgbClr>
                    </a:gs>
                    <a:gs pos="100000">
                      <a:srgbClr val="009999"/>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04" name="AutoShape 4"/>
          <p:cNvSpPr>
            <a:spLocks noChangeArrowheads="1"/>
          </p:cNvSpPr>
          <p:nvPr/>
        </p:nvSpPr>
        <p:spPr bwMode="blackWhite">
          <a:xfrm>
            <a:off x="228600" y="5638800"/>
            <a:ext cx="1104900" cy="215900"/>
          </a:xfrm>
          <a:prstGeom prst="roundRect">
            <a:avLst>
              <a:gd name="adj" fmla="val 16667"/>
            </a:avLst>
          </a:prstGeom>
          <a:gradFill rotWithShape="0">
            <a:gsLst>
              <a:gs pos="0">
                <a:srgbClr val="FFFF00"/>
              </a:gs>
              <a:gs pos="100000">
                <a:srgbClr val="FFCC00"/>
              </a:gs>
            </a:gsLst>
            <a:lin ang="5400000" scaled="1"/>
          </a:gra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NNRTI</a:t>
            </a:r>
          </a:p>
        </p:txBody>
      </p:sp>
      <p:sp>
        <p:nvSpPr>
          <p:cNvPr id="102405" name="Rectangle 5"/>
          <p:cNvSpPr>
            <a:spLocks noChangeArrowheads="1"/>
          </p:cNvSpPr>
          <p:nvPr/>
        </p:nvSpPr>
        <p:spPr bwMode="blackWhite">
          <a:xfrm>
            <a:off x="242888"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’87</a:t>
            </a:r>
          </a:p>
        </p:txBody>
      </p:sp>
      <p:sp>
        <p:nvSpPr>
          <p:cNvPr id="102406" name="Rectangle 6"/>
          <p:cNvSpPr>
            <a:spLocks noChangeArrowheads="1"/>
          </p:cNvSpPr>
          <p:nvPr/>
        </p:nvSpPr>
        <p:spPr bwMode="blackWhite">
          <a:xfrm>
            <a:off x="2063750"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’91</a:t>
            </a:r>
          </a:p>
        </p:txBody>
      </p:sp>
      <p:sp>
        <p:nvSpPr>
          <p:cNvPr id="102407" name="Rectangle 7"/>
          <p:cNvSpPr>
            <a:spLocks noChangeArrowheads="1"/>
          </p:cNvSpPr>
          <p:nvPr/>
        </p:nvSpPr>
        <p:spPr bwMode="blackWhite">
          <a:xfrm>
            <a:off x="2519363"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’92</a:t>
            </a:r>
          </a:p>
        </p:txBody>
      </p:sp>
      <p:sp>
        <p:nvSpPr>
          <p:cNvPr id="102408" name="Rectangle 8"/>
          <p:cNvSpPr>
            <a:spLocks noChangeArrowheads="1"/>
          </p:cNvSpPr>
          <p:nvPr/>
        </p:nvSpPr>
        <p:spPr bwMode="blackWhite">
          <a:xfrm>
            <a:off x="3432175" y="3776663"/>
            <a:ext cx="4429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’94</a:t>
            </a:r>
          </a:p>
        </p:txBody>
      </p:sp>
      <p:sp>
        <p:nvSpPr>
          <p:cNvPr id="102409" name="Rectangle 9"/>
          <p:cNvSpPr>
            <a:spLocks noChangeArrowheads="1"/>
          </p:cNvSpPr>
          <p:nvPr/>
        </p:nvSpPr>
        <p:spPr bwMode="blackWhite">
          <a:xfrm>
            <a:off x="3886200"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’95</a:t>
            </a:r>
          </a:p>
        </p:txBody>
      </p:sp>
      <p:sp>
        <p:nvSpPr>
          <p:cNvPr id="102410" name="Rectangle 10"/>
          <p:cNvSpPr>
            <a:spLocks noChangeArrowheads="1"/>
          </p:cNvSpPr>
          <p:nvPr/>
        </p:nvSpPr>
        <p:spPr bwMode="blackWhite">
          <a:xfrm>
            <a:off x="4341813"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’96</a:t>
            </a:r>
          </a:p>
        </p:txBody>
      </p:sp>
      <p:sp>
        <p:nvSpPr>
          <p:cNvPr id="102411" name="Rectangle 11"/>
          <p:cNvSpPr>
            <a:spLocks noChangeArrowheads="1"/>
          </p:cNvSpPr>
          <p:nvPr/>
        </p:nvSpPr>
        <p:spPr bwMode="blackWhite">
          <a:xfrm>
            <a:off x="4797425"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’97</a:t>
            </a:r>
          </a:p>
        </p:txBody>
      </p:sp>
      <p:sp>
        <p:nvSpPr>
          <p:cNvPr id="102412" name="Rectangle 12"/>
          <p:cNvSpPr>
            <a:spLocks noChangeArrowheads="1"/>
          </p:cNvSpPr>
          <p:nvPr/>
        </p:nvSpPr>
        <p:spPr bwMode="blackWhite">
          <a:xfrm>
            <a:off x="5254625" y="3776663"/>
            <a:ext cx="4429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’98</a:t>
            </a:r>
          </a:p>
        </p:txBody>
      </p:sp>
      <p:sp>
        <p:nvSpPr>
          <p:cNvPr id="102413" name="Rectangle 13"/>
          <p:cNvSpPr>
            <a:spLocks noChangeArrowheads="1"/>
          </p:cNvSpPr>
          <p:nvPr/>
        </p:nvSpPr>
        <p:spPr bwMode="blackWhite">
          <a:xfrm>
            <a:off x="5708650"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’99</a:t>
            </a:r>
          </a:p>
        </p:txBody>
      </p:sp>
      <p:sp>
        <p:nvSpPr>
          <p:cNvPr id="102414" name="Rectangle 14"/>
          <p:cNvSpPr>
            <a:spLocks noChangeArrowheads="1"/>
          </p:cNvSpPr>
          <p:nvPr/>
        </p:nvSpPr>
        <p:spPr bwMode="blackWhite">
          <a:xfrm>
            <a:off x="6164263"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‘00</a:t>
            </a:r>
          </a:p>
        </p:txBody>
      </p:sp>
      <p:sp>
        <p:nvSpPr>
          <p:cNvPr id="102415" name="Rectangle 15"/>
          <p:cNvSpPr>
            <a:spLocks noChangeArrowheads="1"/>
          </p:cNvSpPr>
          <p:nvPr/>
        </p:nvSpPr>
        <p:spPr bwMode="blackWhite">
          <a:xfrm>
            <a:off x="698500"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’88</a:t>
            </a:r>
          </a:p>
        </p:txBody>
      </p:sp>
      <p:sp>
        <p:nvSpPr>
          <p:cNvPr id="102416" name="Rectangle 16"/>
          <p:cNvSpPr>
            <a:spLocks noChangeArrowheads="1"/>
          </p:cNvSpPr>
          <p:nvPr/>
        </p:nvSpPr>
        <p:spPr bwMode="blackWhite">
          <a:xfrm>
            <a:off x="1154113" y="3776663"/>
            <a:ext cx="4429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’89</a:t>
            </a:r>
          </a:p>
        </p:txBody>
      </p:sp>
      <p:sp>
        <p:nvSpPr>
          <p:cNvPr id="102417" name="Rectangle 17"/>
          <p:cNvSpPr>
            <a:spLocks noChangeArrowheads="1"/>
          </p:cNvSpPr>
          <p:nvPr/>
        </p:nvSpPr>
        <p:spPr bwMode="blackWhite">
          <a:xfrm>
            <a:off x="1608138"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’90</a:t>
            </a:r>
          </a:p>
        </p:txBody>
      </p:sp>
      <p:sp>
        <p:nvSpPr>
          <p:cNvPr id="102418" name="AutoShape 18"/>
          <p:cNvSpPr>
            <a:spLocks noChangeArrowheads="1"/>
          </p:cNvSpPr>
          <p:nvPr/>
        </p:nvSpPr>
        <p:spPr bwMode="blackWhite">
          <a:xfrm>
            <a:off x="228600" y="5105400"/>
            <a:ext cx="952500" cy="2714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NRTI</a:t>
            </a:r>
          </a:p>
        </p:txBody>
      </p:sp>
      <p:sp>
        <p:nvSpPr>
          <p:cNvPr id="102419" name="AutoShape 19"/>
          <p:cNvSpPr>
            <a:spLocks noChangeArrowheads="1"/>
          </p:cNvSpPr>
          <p:nvPr/>
        </p:nvSpPr>
        <p:spPr bwMode="blackWhite">
          <a:xfrm>
            <a:off x="228600" y="6248400"/>
            <a:ext cx="952500" cy="271463"/>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PI</a:t>
            </a:r>
          </a:p>
        </p:txBody>
      </p:sp>
      <p:sp>
        <p:nvSpPr>
          <p:cNvPr id="102420" name="Rectangle 20"/>
          <p:cNvSpPr>
            <a:spLocks noChangeArrowheads="1"/>
          </p:cNvSpPr>
          <p:nvPr/>
        </p:nvSpPr>
        <p:spPr bwMode="auto">
          <a:xfrm>
            <a:off x="762000" y="914400"/>
            <a:ext cx="7253288"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900113">
              <a:defRPr sz="2400">
                <a:solidFill>
                  <a:schemeClr val="tx1"/>
                </a:solidFill>
                <a:latin typeface="Arial" panose="020B0604020202020204" pitchFamily="34" charset="0"/>
              </a:defRPr>
            </a:lvl1pPr>
            <a:lvl2pPr marL="228600" indent="-114300" defTabSz="900113">
              <a:defRPr sz="2400">
                <a:solidFill>
                  <a:schemeClr val="tx1"/>
                </a:solidFill>
                <a:latin typeface="Arial" panose="020B0604020202020204" pitchFamily="34" charset="0"/>
              </a:defRPr>
            </a:lvl2pPr>
            <a:lvl3pPr marL="457200" indent="-114300" defTabSz="900113">
              <a:defRPr sz="2400">
                <a:solidFill>
                  <a:schemeClr val="tx1"/>
                </a:solidFill>
                <a:latin typeface="Arial" panose="020B0604020202020204" pitchFamily="34" charset="0"/>
              </a:defRPr>
            </a:lvl3pPr>
            <a:lvl4pPr marL="685800" indent="-114300" defTabSz="900113">
              <a:defRPr sz="2400">
                <a:solidFill>
                  <a:schemeClr val="tx1"/>
                </a:solidFill>
                <a:latin typeface="Arial" panose="020B0604020202020204" pitchFamily="34" charset="0"/>
              </a:defRPr>
            </a:lvl4pPr>
            <a:lvl5pPr marL="912813" indent="-112713" defTabSz="900113">
              <a:defRPr sz="2400">
                <a:solidFill>
                  <a:schemeClr val="tx1"/>
                </a:solidFill>
                <a:latin typeface="Arial" panose="020B0604020202020204" pitchFamily="34" charset="0"/>
              </a:defRPr>
            </a:lvl5pPr>
            <a:lvl6pPr marL="1370013" indent="-112713" defTabSz="900113" fontAlgn="base">
              <a:spcBef>
                <a:spcPct val="0"/>
              </a:spcBef>
              <a:spcAft>
                <a:spcPct val="0"/>
              </a:spcAft>
              <a:defRPr sz="2400">
                <a:solidFill>
                  <a:schemeClr val="tx1"/>
                </a:solidFill>
                <a:latin typeface="Arial" panose="020B0604020202020204" pitchFamily="34" charset="0"/>
              </a:defRPr>
            </a:lvl6pPr>
            <a:lvl7pPr marL="1827213" indent="-112713" defTabSz="900113" fontAlgn="base">
              <a:spcBef>
                <a:spcPct val="0"/>
              </a:spcBef>
              <a:spcAft>
                <a:spcPct val="0"/>
              </a:spcAft>
              <a:defRPr sz="2400">
                <a:solidFill>
                  <a:schemeClr val="tx1"/>
                </a:solidFill>
                <a:latin typeface="Arial" panose="020B0604020202020204" pitchFamily="34" charset="0"/>
              </a:defRPr>
            </a:lvl7pPr>
            <a:lvl8pPr marL="2284413" indent="-112713" defTabSz="900113" fontAlgn="base">
              <a:spcBef>
                <a:spcPct val="0"/>
              </a:spcBef>
              <a:spcAft>
                <a:spcPct val="0"/>
              </a:spcAft>
              <a:defRPr sz="2400">
                <a:solidFill>
                  <a:schemeClr val="tx1"/>
                </a:solidFill>
                <a:latin typeface="Arial" panose="020B0604020202020204" pitchFamily="34" charset="0"/>
              </a:defRPr>
            </a:lvl8pPr>
            <a:lvl9pPr marL="2741613" indent="-112713" defTabSz="900113" fontAlgn="base">
              <a:spcBef>
                <a:spcPct val="0"/>
              </a:spcBef>
              <a:spcAft>
                <a:spcPct val="0"/>
              </a:spcAft>
              <a:defRPr sz="2400">
                <a:solidFill>
                  <a:schemeClr val="tx1"/>
                </a:solidFill>
                <a:latin typeface="Arial" panose="020B0604020202020204" pitchFamily="34" charset="0"/>
              </a:defRPr>
            </a:lvl9pPr>
          </a:lstStyle>
          <a:p>
            <a:pPr marL="0" marR="0" lvl="0" indent="0" algn="l" defTabSz="900113" rtl="0" eaLnBrk="0" fontAlgn="base" latinLnBrk="0" hangingPunct="0">
              <a:lnSpc>
                <a:spcPct val="11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FFFF00"/>
                </a:solidFill>
                <a:effectLst/>
                <a:uLnTx/>
                <a:uFillTx/>
                <a:latin typeface="Arial" panose="020B0604020202020204" pitchFamily="34" charset="0"/>
                <a:ea typeface="+mn-ea"/>
                <a:cs typeface="Arial" panose="020B0604020202020204" pitchFamily="34" charset="0"/>
              </a:rPr>
              <a:t>Between ’87 and ’95, 4 antiretrovials were launched.</a:t>
            </a:r>
          </a:p>
          <a:p>
            <a:pPr marL="0" marR="0" lvl="0" indent="0" algn="l" defTabSz="900113" rtl="0" eaLnBrk="0" fontAlgn="base" latinLnBrk="0" hangingPunct="0">
              <a:lnSpc>
                <a:spcPct val="11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FFFF00"/>
                </a:solidFill>
                <a:effectLst/>
                <a:uLnTx/>
                <a:uFillTx/>
                <a:latin typeface="Arial" panose="020B0604020202020204" pitchFamily="34" charset="0"/>
                <a:ea typeface="+mn-ea"/>
                <a:cs typeface="Arial" panose="020B0604020202020204" pitchFamily="34" charset="0"/>
              </a:rPr>
              <a:t>Since ’95, 19 new products have been introduced.</a:t>
            </a:r>
          </a:p>
        </p:txBody>
      </p:sp>
      <p:sp>
        <p:nvSpPr>
          <p:cNvPr id="102421" name="Rectangle 21"/>
          <p:cNvSpPr>
            <a:spLocks noChangeArrowheads="1"/>
          </p:cNvSpPr>
          <p:nvPr/>
        </p:nvSpPr>
        <p:spPr bwMode="auto">
          <a:xfrm>
            <a:off x="812800" y="304800"/>
            <a:ext cx="83312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1593903" algn="ctr" rotWithShape="0">
                    <a:schemeClr val="bg2"/>
                  </a:outerShdw>
                </a:effectLst>
              </a14:hiddenEffects>
            </a:ext>
          </a:extLst>
        </p:spPr>
        <p:txBody>
          <a:bodyPr anchor="b"/>
          <a:lstStyle>
            <a:lvl1pPr>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45720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91440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137160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1828800" fontAlgn="base">
              <a:spcBef>
                <a:spcPct val="0"/>
              </a:spcBef>
              <a:spcAft>
                <a:spcPct val="0"/>
              </a:spcAft>
              <a:defRPr sz="4400" b="1">
                <a:solidFill>
                  <a:schemeClr val="tx2"/>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fr-FR" sz="3200" b="1" i="0" u="none" strike="noStrike" kern="1200" cap="none" spc="0" normalizeH="0" baseline="0" noProof="0">
                <a:ln>
                  <a:noFill/>
                </a:ln>
                <a:solidFill>
                  <a:srgbClr val="EAEAEA"/>
                </a:solidFill>
                <a:effectLst>
                  <a:outerShdw blurRad="38100" dist="38100" dir="2700000" algn="tl">
                    <a:srgbClr val="000000"/>
                  </a:outerShdw>
                </a:effectLst>
                <a:uLnTx/>
                <a:uFillTx/>
                <a:latin typeface="Tahoma" panose="020B0604030504040204" pitchFamily="34" charset="0"/>
                <a:ea typeface="+mn-ea"/>
                <a:cs typeface="Arial" panose="020B0604020202020204" pitchFamily="34" charset="0"/>
              </a:rPr>
              <a:t>Evolution of Antiretrovirals</a:t>
            </a:r>
          </a:p>
        </p:txBody>
      </p:sp>
      <p:sp>
        <p:nvSpPr>
          <p:cNvPr id="102422" name="Freeform 22"/>
          <p:cNvSpPr>
            <a:spLocks/>
          </p:cNvSpPr>
          <p:nvPr/>
        </p:nvSpPr>
        <p:spPr bwMode="blackWhite">
          <a:xfrm>
            <a:off x="5000625" y="2300288"/>
            <a:ext cx="161925" cy="1438275"/>
          </a:xfrm>
          <a:custGeom>
            <a:avLst/>
            <a:gdLst>
              <a:gd name="T0" fmla="*/ 102 w 102"/>
              <a:gd name="T1" fmla="*/ 0 h 906"/>
              <a:gd name="T2" fmla="*/ 102 w 102"/>
              <a:gd name="T3" fmla="*/ 600 h 906"/>
              <a:gd name="T4" fmla="*/ 0 w 102"/>
              <a:gd name="T5" fmla="*/ 600 h 906"/>
              <a:gd name="T6" fmla="*/ 0 w 102"/>
              <a:gd name="T7" fmla="*/ 906 h 906"/>
            </a:gdLst>
            <a:ahLst/>
            <a:cxnLst>
              <a:cxn ang="0">
                <a:pos x="T0" y="T1"/>
              </a:cxn>
              <a:cxn ang="0">
                <a:pos x="T2" y="T3"/>
              </a:cxn>
              <a:cxn ang="0">
                <a:pos x="T4" y="T5"/>
              </a:cxn>
              <a:cxn ang="0">
                <a:pos x="T6" y="T7"/>
              </a:cxn>
            </a:cxnLst>
            <a:rect l="0" t="0" r="r" b="b"/>
            <a:pathLst>
              <a:path w="102" h="906">
                <a:moveTo>
                  <a:pt x="102" y="0"/>
                </a:moveTo>
                <a:lnTo>
                  <a:pt x="102" y="600"/>
                </a:lnTo>
                <a:lnTo>
                  <a:pt x="0" y="600"/>
                </a:lnTo>
                <a:lnTo>
                  <a:pt x="0" y="906"/>
                </a:ln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009999">
                        <a:gamma/>
                        <a:shade val="36078"/>
                        <a:invGamma/>
                      </a:srgbClr>
                    </a:gs>
                    <a:gs pos="100000">
                      <a:srgbClr val="009999"/>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3" name="Line 23"/>
          <p:cNvSpPr>
            <a:spLocks noChangeShapeType="1"/>
          </p:cNvSpPr>
          <p:nvPr/>
        </p:nvSpPr>
        <p:spPr bwMode="blackWhite">
          <a:xfrm>
            <a:off x="463550" y="3414713"/>
            <a:ext cx="0" cy="3143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4" name="AutoShape 24"/>
          <p:cNvSpPr>
            <a:spLocks noChangeArrowheads="1"/>
          </p:cNvSpPr>
          <p:nvPr/>
        </p:nvSpPr>
        <p:spPr bwMode="blackWhite">
          <a:xfrm>
            <a:off x="0" y="2895600"/>
            <a:ext cx="1066800" cy="3476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AZT</a:t>
            </a:r>
          </a:p>
        </p:txBody>
      </p:sp>
      <p:sp>
        <p:nvSpPr>
          <p:cNvPr id="102425" name="Line 25"/>
          <p:cNvSpPr>
            <a:spLocks noChangeShapeType="1"/>
          </p:cNvSpPr>
          <p:nvPr/>
        </p:nvSpPr>
        <p:spPr bwMode="blackWhite">
          <a:xfrm flipV="1">
            <a:off x="5245100" y="4178300"/>
            <a:ext cx="0" cy="3873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6" name="Line 26"/>
          <p:cNvSpPr>
            <a:spLocks noChangeShapeType="1"/>
          </p:cNvSpPr>
          <p:nvPr/>
        </p:nvSpPr>
        <p:spPr bwMode="blackWhite">
          <a:xfrm flipV="1">
            <a:off x="5348288" y="4692650"/>
            <a:ext cx="0" cy="38735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7" name="Freeform 27"/>
          <p:cNvSpPr>
            <a:spLocks/>
          </p:cNvSpPr>
          <p:nvPr/>
        </p:nvSpPr>
        <p:spPr bwMode="blackWhite">
          <a:xfrm>
            <a:off x="4598988" y="4184650"/>
            <a:ext cx="211137" cy="1854200"/>
          </a:xfrm>
          <a:custGeom>
            <a:avLst/>
            <a:gdLst>
              <a:gd name="T0" fmla="*/ 156 w 156"/>
              <a:gd name="T1" fmla="*/ 1168 h 1168"/>
              <a:gd name="T2" fmla="*/ 156 w 156"/>
              <a:gd name="T3" fmla="*/ 1056 h 1168"/>
              <a:gd name="T4" fmla="*/ 0 w 156"/>
              <a:gd name="T5" fmla="*/ 1056 h 1168"/>
              <a:gd name="T6" fmla="*/ 0 w 156"/>
              <a:gd name="T7" fmla="*/ 0 h 1168"/>
            </a:gdLst>
            <a:ahLst/>
            <a:cxnLst>
              <a:cxn ang="0">
                <a:pos x="T0" y="T1"/>
              </a:cxn>
              <a:cxn ang="0">
                <a:pos x="T2" y="T3"/>
              </a:cxn>
              <a:cxn ang="0">
                <a:pos x="T4" y="T5"/>
              </a:cxn>
              <a:cxn ang="0">
                <a:pos x="T6" y="T7"/>
              </a:cxn>
            </a:cxnLst>
            <a:rect l="0" t="0" r="r" b="b"/>
            <a:pathLst>
              <a:path w="156" h="1168">
                <a:moveTo>
                  <a:pt x="156" y="1168"/>
                </a:moveTo>
                <a:lnTo>
                  <a:pt x="156" y="1056"/>
                </a:lnTo>
                <a:lnTo>
                  <a:pt x="0" y="1056"/>
                </a:lnTo>
                <a:lnTo>
                  <a:pt x="0" y="0"/>
                </a:ln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009999">
                        <a:gamma/>
                        <a:shade val="36078"/>
                        <a:invGamma/>
                      </a:srgbClr>
                    </a:gs>
                    <a:gs pos="100000">
                      <a:srgbClr val="009999"/>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8" name="Line 28"/>
          <p:cNvSpPr>
            <a:spLocks noChangeShapeType="1"/>
          </p:cNvSpPr>
          <p:nvPr/>
        </p:nvSpPr>
        <p:spPr bwMode="blackWhite">
          <a:xfrm flipV="1">
            <a:off x="4092575" y="4181475"/>
            <a:ext cx="0" cy="3857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29" name="Line 29"/>
          <p:cNvSpPr>
            <a:spLocks noChangeShapeType="1"/>
          </p:cNvSpPr>
          <p:nvPr/>
        </p:nvSpPr>
        <p:spPr bwMode="blackWhite">
          <a:xfrm flipV="1">
            <a:off x="5976938" y="4181475"/>
            <a:ext cx="0" cy="8874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30" name="Line 30"/>
          <p:cNvSpPr>
            <a:spLocks noChangeShapeType="1"/>
          </p:cNvSpPr>
          <p:nvPr/>
        </p:nvSpPr>
        <p:spPr bwMode="blackWhite">
          <a:xfrm flipV="1">
            <a:off x="6424613" y="4181475"/>
            <a:ext cx="0" cy="49371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31" name="AutoShape 31"/>
          <p:cNvSpPr>
            <a:spLocks noChangeArrowheads="1"/>
          </p:cNvSpPr>
          <p:nvPr/>
        </p:nvSpPr>
        <p:spPr bwMode="blackWhite">
          <a:xfrm>
            <a:off x="3962400" y="5486400"/>
            <a:ext cx="1189038" cy="312738"/>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Ritonavir</a:t>
            </a:r>
          </a:p>
        </p:txBody>
      </p:sp>
      <p:sp>
        <p:nvSpPr>
          <p:cNvPr id="102432" name="AutoShape 32"/>
          <p:cNvSpPr>
            <a:spLocks noChangeArrowheads="1"/>
          </p:cNvSpPr>
          <p:nvPr/>
        </p:nvSpPr>
        <p:spPr bwMode="blackWhite">
          <a:xfrm>
            <a:off x="3352800" y="4419600"/>
            <a:ext cx="1371600" cy="325438"/>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Saquinavir</a:t>
            </a:r>
          </a:p>
        </p:txBody>
      </p:sp>
      <p:sp>
        <p:nvSpPr>
          <p:cNvPr id="102433" name="AutoShape 33"/>
          <p:cNvSpPr>
            <a:spLocks noChangeArrowheads="1"/>
          </p:cNvSpPr>
          <p:nvPr/>
        </p:nvSpPr>
        <p:spPr bwMode="blackWhite">
          <a:xfrm>
            <a:off x="4038600" y="5943600"/>
            <a:ext cx="1676400" cy="381000"/>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Indinavir</a:t>
            </a:r>
          </a:p>
        </p:txBody>
      </p:sp>
      <p:sp>
        <p:nvSpPr>
          <p:cNvPr id="102434" name="AutoShape 34"/>
          <p:cNvSpPr>
            <a:spLocks noChangeArrowheads="1"/>
          </p:cNvSpPr>
          <p:nvPr/>
        </p:nvSpPr>
        <p:spPr bwMode="blackWhite">
          <a:xfrm>
            <a:off x="4789488" y="4967288"/>
            <a:ext cx="1036637" cy="312737"/>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1"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Fortovase</a:t>
            </a:r>
          </a:p>
        </p:txBody>
      </p:sp>
      <p:sp>
        <p:nvSpPr>
          <p:cNvPr id="102435" name="AutoShape 35"/>
          <p:cNvSpPr>
            <a:spLocks noChangeArrowheads="1"/>
          </p:cNvSpPr>
          <p:nvPr/>
        </p:nvSpPr>
        <p:spPr bwMode="blackWhite">
          <a:xfrm>
            <a:off x="6019800" y="4565650"/>
            <a:ext cx="809625" cy="312738"/>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1"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Kaletra</a:t>
            </a:r>
          </a:p>
        </p:txBody>
      </p:sp>
      <p:sp>
        <p:nvSpPr>
          <p:cNvPr id="102436" name="AutoShape 36"/>
          <p:cNvSpPr>
            <a:spLocks noChangeArrowheads="1"/>
          </p:cNvSpPr>
          <p:nvPr/>
        </p:nvSpPr>
        <p:spPr bwMode="blackWhite">
          <a:xfrm>
            <a:off x="4846638" y="4343400"/>
            <a:ext cx="1020762" cy="466725"/>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Nelfinavir</a:t>
            </a:r>
          </a:p>
        </p:txBody>
      </p:sp>
      <p:sp>
        <p:nvSpPr>
          <p:cNvPr id="102437" name="Line 37"/>
          <p:cNvSpPr>
            <a:spLocks noChangeShapeType="1"/>
          </p:cNvSpPr>
          <p:nvPr/>
        </p:nvSpPr>
        <p:spPr bwMode="blackWhite">
          <a:xfrm>
            <a:off x="2290763" y="3414713"/>
            <a:ext cx="0" cy="3143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38" name="Freeform 38"/>
          <p:cNvSpPr>
            <a:spLocks/>
          </p:cNvSpPr>
          <p:nvPr/>
        </p:nvSpPr>
        <p:spPr bwMode="blackWhite">
          <a:xfrm>
            <a:off x="5486400" y="2819400"/>
            <a:ext cx="614363" cy="828675"/>
          </a:xfrm>
          <a:custGeom>
            <a:avLst/>
            <a:gdLst>
              <a:gd name="T0" fmla="*/ 483 w 483"/>
              <a:gd name="T1" fmla="*/ 0 h 522"/>
              <a:gd name="T2" fmla="*/ 483 w 483"/>
              <a:gd name="T3" fmla="*/ 288 h 522"/>
              <a:gd name="T4" fmla="*/ 0 w 483"/>
              <a:gd name="T5" fmla="*/ 288 h 522"/>
              <a:gd name="T6" fmla="*/ 0 w 483"/>
              <a:gd name="T7" fmla="*/ 522 h 522"/>
            </a:gdLst>
            <a:ahLst/>
            <a:cxnLst>
              <a:cxn ang="0">
                <a:pos x="T0" y="T1"/>
              </a:cxn>
              <a:cxn ang="0">
                <a:pos x="T2" y="T3"/>
              </a:cxn>
              <a:cxn ang="0">
                <a:pos x="T4" y="T5"/>
              </a:cxn>
              <a:cxn ang="0">
                <a:pos x="T6" y="T7"/>
              </a:cxn>
            </a:cxnLst>
            <a:rect l="0" t="0" r="r" b="b"/>
            <a:pathLst>
              <a:path w="483" h="522">
                <a:moveTo>
                  <a:pt x="483" y="0"/>
                </a:moveTo>
                <a:lnTo>
                  <a:pt x="483" y="288"/>
                </a:lnTo>
                <a:lnTo>
                  <a:pt x="0" y="288"/>
                </a:lnTo>
                <a:lnTo>
                  <a:pt x="0" y="522"/>
                </a:lnTo>
              </a:path>
            </a:pathLst>
          </a:custGeom>
          <a:noFill/>
          <a:ln w="2857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009999">
                        <a:gamma/>
                        <a:shade val="36078"/>
                        <a:invGamma/>
                      </a:srgbClr>
                    </a:gs>
                    <a:gs pos="100000">
                      <a:srgbClr val="009999"/>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39" name="AutoShape 39"/>
          <p:cNvSpPr>
            <a:spLocks noChangeArrowheads="1"/>
          </p:cNvSpPr>
          <p:nvPr/>
        </p:nvSpPr>
        <p:spPr bwMode="blackWhite">
          <a:xfrm>
            <a:off x="5562600" y="2819400"/>
            <a:ext cx="963613" cy="304800"/>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Abacavir</a:t>
            </a:r>
          </a:p>
        </p:txBody>
      </p:sp>
      <p:sp>
        <p:nvSpPr>
          <p:cNvPr id="102440" name="AutoShape 40"/>
          <p:cNvSpPr>
            <a:spLocks noChangeArrowheads="1"/>
          </p:cNvSpPr>
          <p:nvPr/>
        </p:nvSpPr>
        <p:spPr bwMode="blackWhite">
          <a:xfrm>
            <a:off x="4656138" y="2057400"/>
            <a:ext cx="1211262" cy="27781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1"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Combivir</a:t>
            </a:r>
          </a:p>
        </p:txBody>
      </p:sp>
      <p:sp>
        <p:nvSpPr>
          <p:cNvPr id="102441" name="Line 41"/>
          <p:cNvSpPr>
            <a:spLocks noChangeShapeType="1"/>
          </p:cNvSpPr>
          <p:nvPr/>
        </p:nvSpPr>
        <p:spPr bwMode="blackWhite">
          <a:xfrm>
            <a:off x="2789238" y="2781300"/>
            <a:ext cx="0" cy="94773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42" name="AutoShape 42"/>
          <p:cNvSpPr>
            <a:spLocks noChangeArrowheads="1"/>
          </p:cNvSpPr>
          <p:nvPr/>
        </p:nvSpPr>
        <p:spPr bwMode="blackWhite">
          <a:xfrm>
            <a:off x="1752600" y="2971800"/>
            <a:ext cx="990600" cy="457200"/>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DDI</a:t>
            </a:r>
          </a:p>
        </p:txBody>
      </p:sp>
      <p:sp>
        <p:nvSpPr>
          <p:cNvPr id="102443" name="AutoShape 43"/>
          <p:cNvSpPr>
            <a:spLocks noChangeArrowheads="1"/>
          </p:cNvSpPr>
          <p:nvPr/>
        </p:nvSpPr>
        <p:spPr bwMode="blackWhite">
          <a:xfrm>
            <a:off x="2362200" y="2286000"/>
            <a:ext cx="811213" cy="2714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DDC</a:t>
            </a:r>
          </a:p>
        </p:txBody>
      </p:sp>
      <p:sp>
        <p:nvSpPr>
          <p:cNvPr id="102444" name="Line 44"/>
          <p:cNvSpPr>
            <a:spLocks noChangeShapeType="1"/>
          </p:cNvSpPr>
          <p:nvPr/>
        </p:nvSpPr>
        <p:spPr bwMode="blackWhite">
          <a:xfrm>
            <a:off x="3667125" y="3343275"/>
            <a:ext cx="0" cy="3857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45" name="AutoShape 45"/>
          <p:cNvSpPr>
            <a:spLocks noChangeArrowheads="1"/>
          </p:cNvSpPr>
          <p:nvPr/>
        </p:nvSpPr>
        <p:spPr bwMode="blackWhite">
          <a:xfrm>
            <a:off x="3048000" y="3124200"/>
            <a:ext cx="811213" cy="2714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D4T</a:t>
            </a:r>
          </a:p>
        </p:txBody>
      </p:sp>
      <p:sp>
        <p:nvSpPr>
          <p:cNvPr id="102446" name="AutoShape 46"/>
          <p:cNvSpPr>
            <a:spLocks noChangeArrowheads="1"/>
          </p:cNvSpPr>
          <p:nvPr/>
        </p:nvSpPr>
        <p:spPr bwMode="blackWhite">
          <a:xfrm>
            <a:off x="3321050" y="2460625"/>
            <a:ext cx="811213" cy="2714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3TC</a:t>
            </a:r>
          </a:p>
        </p:txBody>
      </p:sp>
      <p:sp>
        <p:nvSpPr>
          <p:cNvPr id="102447" name="Line 47"/>
          <p:cNvSpPr>
            <a:spLocks noChangeShapeType="1"/>
          </p:cNvSpPr>
          <p:nvPr/>
        </p:nvSpPr>
        <p:spPr bwMode="blackWhite">
          <a:xfrm>
            <a:off x="6397625" y="3367088"/>
            <a:ext cx="0" cy="36195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49" name="AutoShape 49"/>
          <p:cNvSpPr>
            <a:spLocks noChangeArrowheads="1"/>
          </p:cNvSpPr>
          <p:nvPr/>
        </p:nvSpPr>
        <p:spPr bwMode="blackWhite">
          <a:xfrm>
            <a:off x="4191000" y="2438400"/>
            <a:ext cx="1270000" cy="271463"/>
          </a:xfrm>
          <a:prstGeom prst="roundRect">
            <a:avLst>
              <a:gd name="adj" fmla="val 16667"/>
            </a:avLst>
          </a:prstGeom>
          <a:gradFill rotWithShape="0">
            <a:gsLst>
              <a:gs pos="0">
                <a:srgbClr val="FFFF00"/>
              </a:gs>
              <a:gs pos="100000">
                <a:srgbClr val="FFCC00"/>
              </a:gs>
            </a:gsLst>
            <a:lin ang="5400000" scaled="1"/>
          </a:gra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Delarvidine</a:t>
            </a:r>
          </a:p>
        </p:txBody>
      </p:sp>
      <p:sp>
        <p:nvSpPr>
          <p:cNvPr id="102450" name="AutoShape 50"/>
          <p:cNvSpPr>
            <a:spLocks noChangeArrowheads="1"/>
          </p:cNvSpPr>
          <p:nvPr/>
        </p:nvSpPr>
        <p:spPr bwMode="blackWhite">
          <a:xfrm>
            <a:off x="5029200" y="3200400"/>
            <a:ext cx="1066800" cy="457200"/>
          </a:xfrm>
          <a:prstGeom prst="roundRect">
            <a:avLst>
              <a:gd name="adj" fmla="val 16667"/>
            </a:avLst>
          </a:prstGeom>
          <a:gradFill rotWithShape="0">
            <a:gsLst>
              <a:gs pos="0">
                <a:srgbClr val="FFFF00"/>
              </a:gs>
              <a:gs pos="100000">
                <a:srgbClr val="FFCC00"/>
              </a:gs>
            </a:gsLst>
            <a:lin ang="5400000" scaled="1"/>
          </a:gra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Efavirenz</a:t>
            </a:r>
          </a:p>
        </p:txBody>
      </p:sp>
      <p:sp>
        <p:nvSpPr>
          <p:cNvPr id="102451" name="Line 51"/>
          <p:cNvSpPr>
            <a:spLocks noChangeShapeType="1"/>
          </p:cNvSpPr>
          <p:nvPr/>
        </p:nvSpPr>
        <p:spPr bwMode="blackWhite">
          <a:xfrm>
            <a:off x="4559300" y="3128963"/>
            <a:ext cx="0" cy="60007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52" name="AutoShape 52"/>
          <p:cNvSpPr>
            <a:spLocks noChangeArrowheads="1"/>
          </p:cNvSpPr>
          <p:nvPr/>
        </p:nvSpPr>
        <p:spPr bwMode="blackWhite">
          <a:xfrm>
            <a:off x="3733800" y="2895600"/>
            <a:ext cx="1343025" cy="271463"/>
          </a:xfrm>
          <a:prstGeom prst="roundRect">
            <a:avLst>
              <a:gd name="adj" fmla="val 16667"/>
            </a:avLst>
          </a:prstGeom>
          <a:gradFill rotWithShape="0">
            <a:gsLst>
              <a:gs pos="0">
                <a:srgbClr val="FFFF00"/>
              </a:gs>
              <a:gs pos="100000">
                <a:srgbClr val="FFCC00"/>
              </a:gs>
            </a:gsLst>
            <a:lin ang="5400000" scaled="1"/>
          </a:gradFill>
          <a:ln w="127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Nevirapine</a:t>
            </a:r>
          </a:p>
        </p:txBody>
      </p:sp>
      <p:sp>
        <p:nvSpPr>
          <p:cNvPr id="102453" name="Rectangle 53"/>
          <p:cNvSpPr>
            <a:spLocks noChangeArrowheads="1"/>
          </p:cNvSpPr>
          <p:nvPr/>
        </p:nvSpPr>
        <p:spPr bwMode="blackWhite">
          <a:xfrm>
            <a:off x="6619875"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’01</a:t>
            </a:r>
          </a:p>
        </p:txBody>
      </p:sp>
      <p:sp>
        <p:nvSpPr>
          <p:cNvPr id="102454" name="AutoShape 54"/>
          <p:cNvSpPr>
            <a:spLocks noChangeArrowheads="1"/>
          </p:cNvSpPr>
          <p:nvPr/>
        </p:nvSpPr>
        <p:spPr bwMode="blackWhite">
          <a:xfrm>
            <a:off x="6400800" y="2133600"/>
            <a:ext cx="1371600" cy="563563"/>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Tenofovir</a:t>
            </a:r>
          </a:p>
        </p:txBody>
      </p:sp>
      <p:sp>
        <p:nvSpPr>
          <p:cNvPr id="102455" name="Line 55"/>
          <p:cNvSpPr>
            <a:spLocks noChangeShapeType="1"/>
          </p:cNvSpPr>
          <p:nvPr/>
        </p:nvSpPr>
        <p:spPr bwMode="blackWhite">
          <a:xfrm flipH="1">
            <a:off x="7759700" y="3067050"/>
            <a:ext cx="0" cy="665163"/>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56" name="AutoShape 56"/>
          <p:cNvSpPr>
            <a:spLocks noChangeArrowheads="1"/>
          </p:cNvSpPr>
          <p:nvPr/>
        </p:nvSpPr>
        <p:spPr bwMode="blackWhite">
          <a:xfrm>
            <a:off x="7467600" y="2895600"/>
            <a:ext cx="990600" cy="457200"/>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FTC</a:t>
            </a:r>
          </a:p>
        </p:txBody>
      </p:sp>
      <p:grpSp>
        <p:nvGrpSpPr>
          <p:cNvPr id="102457" name="Group 57"/>
          <p:cNvGrpSpPr>
            <a:grpSpLocks/>
          </p:cNvGrpSpPr>
          <p:nvPr/>
        </p:nvGrpSpPr>
        <p:grpSpPr bwMode="auto">
          <a:xfrm>
            <a:off x="7593013" y="5060950"/>
            <a:ext cx="1682750" cy="550863"/>
            <a:chOff x="5131" y="3008"/>
            <a:chExt cx="1155" cy="347"/>
          </a:xfrm>
        </p:grpSpPr>
        <p:sp>
          <p:nvSpPr>
            <p:cNvPr id="102458" name="Oval 58"/>
            <p:cNvSpPr>
              <a:spLocks noChangeArrowheads="1"/>
            </p:cNvSpPr>
            <p:nvPr/>
          </p:nvSpPr>
          <p:spPr bwMode="auto">
            <a:xfrm>
              <a:off x="5131" y="3008"/>
              <a:ext cx="757" cy="347"/>
            </a:xfrm>
            <a:prstGeom prst="ellipse">
              <a:avLst/>
            </a:prstGeom>
            <a:gradFill rotWithShape="0">
              <a:gsLst>
                <a:gs pos="0">
                  <a:srgbClr val="33CC33"/>
                </a:gs>
                <a:gs pos="100000">
                  <a:srgbClr val="33CC33">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59" name="Text Box 59"/>
            <p:cNvSpPr txBox="1">
              <a:spLocks noChangeArrowheads="1"/>
            </p:cNvSpPr>
            <p:nvPr/>
          </p:nvSpPr>
          <p:spPr bwMode="auto">
            <a:xfrm>
              <a:off x="5192" y="3068"/>
              <a:ext cx="10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Fuzeon (T20)</a:t>
              </a:r>
            </a:p>
          </p:txBody>
        </p:sp>
      </p:grpSp>
      <p:sp>
        <p:nvSpPr>
          <p:cNvPr id="102460" name="AutoShape 60"/>
          <p:cNvSpPr>
            <a:spLocks noChangeArrowheads="1"/>
          </p:cNvSpPr>
          <p:nvPr/>
        </p:nvSpPr>
        <p:spPr bwMode="blackWhite">
          <a:xfrm>
            <a:off x="7307263" y="4572000"/>
            <a:ext cx="1531937" cy="293688"/>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Atazanavir</a:t>
            </a:r>
          </a:p>
        </p:txBody>
      </p:sp>
      <p:sp>
        <p:nvSpPr>
          <p:cNvPr id="102461" name="Rectangle 61"/>
          <p:cNvSpPr>
            <a:spLocks noChangeArrowheads="1"/>
          </p:cNvSpPr>
          <p:nvPr/>
        </p:nvSpPr>
        <p:spPr bwMode="blackWhite">
          <a:xfrm>
            <a:off x="7075488"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‘02</a:t>
            </a:r>
          </a:p>
        </p:txBody>
      </p:sp>
      <p:sp>
        <p:nvSpPr>
          <p:cNvPr id="102462" name="Rectangle 62"/>
          <p:cNvSpPr>
            <a:spLocks noChangeArrowheads="1"/>
          </p:cNvSpPr>
          <p:nvPr/>
        </p:nvSpPr>
        <p:spPr bwMode="blackWhite">
          <a:xfrm>
            <a:off x="7556500" y="3776663"/>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‘03</a:t>
            </a:r>
          </a:p>
        </p:txBody>
      </p:sp>
      <p:sp>
        <p:nvSpPr>
          <p:cNvPr id="102463" name="Rectangle 63"/>
          <p:cNvSpPr>
            <a:spLocks noChangeArrowheads="1"/>
          </p:cNvSpPr>
          <p:nvPr/>
        </p:nvSpPr>
        <p:spPr bwMode="blackWhite">
          <a:xfrm>
            <a:off x="2976563" y="3771900"/>
            <a:ext cx="444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’93</a:t>
            </a:r>
          </a:p>
        </p:txBody>
      </p:sp>
      <p:grpSp>
        <p:nvGrpSpPr>
          <p:cNvPr id="102464" name="Group 64"/>
          <p:cNvGrpSpPr>
            <a:grpSpLocks/>
          </p:cNvGrpSpPr>
          <p:nvPr/>
        </p:nvGrpSpPr>
        <p:grpSpPr bwMode="auto">
          <a:xfrm>
            <a:off x="3917950" y="2743200"/>
            <a:ext cx="190500" cy="1023938"/>
            <a:chOff x="2468" y="1728"/>
            <a:chExt cx="120" cy="645"/>
          </a:xfrm>
        </p:grpSpPr>
        <p:sp>
          <p:nvSpPr>
            <p:cNvPr id="102465" name="Line 65"/>
            <p:cNvSpPr>
              <a:spLocks noChangeShapeType="1"/>
            </p:cNvSpPr>
            <p:nvPr/>
          </p:nvSpPr>
          <p:spPr bwMode="blackWhite">
            <a:xfrm>
              <a:off x="2585" y="2082"/>
              <a:ext cx="0" cy="291"/>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66" name="Line 66"/>
            <p:cNvSpPr>
              <a:spLocks noChangeShapeType="1"/>
            </p:cNvSpPr>
            <p:nvPr/>
          </p:nvSpPr>
          <p:spPr bwMode="auto">
            <a:xfrm flipH="1">
              <a:off x="2468" y="2088"/>
              <a:ext cx="12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67" name="Line 67"/>
            <p:cNvSpPr>
              <a:spLocks noChangeShapeType="1"/>
            </p:cNvSpPr>
            <p:nvPr/>
          </p:nvSpPr>
          <p:spPr bwMode="auto">
            <a:xfrm>
              <a:off x="2472" y="1728"/>
              <a:ext cx="0" cy="35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grpSp>
      <p:sp>
        <p:nvSpPr>
          <p:cNvPr id="102468" name="AutoShape 68"/>
          <p:cNvSpPr>
            <a:spLocks noChangeArrowheads="1"/>
          </p:cNvSpPr>
          <p:nvPr/>
        </p:nvSpPr>
        <p:spPr bwMode="blackWhite">
          <a:xfrm>
            <a:off x="6019800" y="4953000"/>
            <a:ext cx="1447800" cy="457200"/>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18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Amprinavir</a:t>
            </a:r>
          </a:p>
        </p:txBody>
      </p:sp>
      <p:grpSp>
        <p:nvGrpSpPr>
          <p:cNvPr id="102469" name="Group 69"/>
          <p:cNvGrpSpPr>
            <a:grpSpLocks/>
          </p:cNvGrpSpPr>
          <p:nvPr/>
        </p:nvGrpSpPr>
        <p:grpSpPr bwMode="auto">
          <a:xfrm>
            <a:off x="6832600" y="2724150"/>
            <a:ext cx="266700" cy="1004888"/>
            <a:chOff x="4304" y="1716"/>
            <a:chExt cx="240" cy="633"/>
          </a:xfrm>
        </p:grpSpPr>
        <p:sp>
          <p:nvSpPr>
            <p:cNvPr id="102470" name="Line 70"/>
            <p:cNvSpPr>
              <a:spLocks noChangeShapeType="1"/>
            </p:cNvSpPr>
            <p:nvPr/>
          </p:nvSpPr>
          <p:spPr bwMode="blackWhite">
            <a:xfrm flipH="1">
              <a:off x="4310" y="2183"/>
              <a:ext cx="0" cy="16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71" name="Line 71"/>
            <p:cNvSpPr>
              <a:spLocks noChangeShapeType="1"/>
            </p:cNvSpPr>
            <p:nvPr/>
          </p:nvSpPr>
          <p:spPr bwMode="auto">
            <a:xfrm>
              <a:off x="4304" y="2186"/>
              <a:ext cx="24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72" name="Line 72"/>
            <p:cNvSpPr>
              <a:spLocks noChangeShapeType="1"/>
            </p:cNvSpPr>
            <p:nvPr/>
          </p:nvSpPr>
          <p:spPr bwMode="auto">
            <a:xfrm flipH="1">
              <a:off x="4536" y="1716"/>
              <a:ext cx="0" cy="468"/>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grpSp>
      <p:sp>
        <p:nvSpPr>
          <p:cNvPr id="102473" name="Text Box 73"/>
          <p:cNvSpPr txBox="1">
            <a:spLocks noChangeArrowheads="1"/>
          </p:cNvSpPr>
          <p:nvPr/>
        </p:nvSpPr>
        <p:spPr bwMode="auto">
          <a:xfrm>
            <a:off x="7375525" y="5824538"/>
            <a:ext cx="18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altLang="fr-FR" sz="1200" b="1" i="0" u="none" strike="noStrike" kern="1200" cap="none" spc="0" normalizeH="0" baseline="0" noProof="0">
              <a:ln>
                <a:noFill/>
              </a:ln>
              <a:solidFill>
                <a:srgbClr val="000099"/>
              </a:solidFill>
              <a:effectLst/>
              <a:uLnTx/>
              <a:uFillTx/>
              <a:latin typeface="Arial" panose="020B0604020202020204" pitchFamily="34" charset="0"/>
              <a:ea typeface="+mn-ea"/>
              <a:cs typeface="Arial" panose="020B0604020202020204" pitchFamily="34" charset="0"/>
            </a:endParaRPr>
          </a:p>
        </p:txBody>
      </p:sp>
      <p:sp>
        <p:nvSpPr>
          <p:cNvPr id="102474" name="AutoShape 74"/>
          <p:cNvSpPr>
            <a:spLocks noChangeArrowheads="1"/>
          </p:cNvSpPr>
          <p:nvPr/>
        </p:nvSpPr>
        <p:spPr bwMode="blackWhite">
          <a:xfrm>
            <a:off x="7620000" y="5715000"/>
            <a:ext cx="1524000" cy="533400"/>
          </a:xfrm>
          <a:prstGeom prst="roundRect">
            <a:avLst>
              <a:gd name="adj" fmla="val 16667"/>
            </a:avLst>
          </a:prstGeom>
          <a:gradFill rotWithShape="0">
            <a:gsLst>
              <a:gs pos="0">
                <a:srgbClr val="0099FF"/>
              </a:gs>
              <a:gs pos="100000">
                <a:srgbClr val="0099FF">
                  <a:gamma/>
                  <a:shade val="36078"/>
                  <a:invGamma/>
                </a:srgbClr>
              </a:gs>
            </a:gsLst>
            <a:lin ang="5400000" scaled="1"/>
          </a:gradFill>
          <a:ln w="1270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0" i="1"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Fosaprenavir</a:t>
            </a:r>
          </a:p>
        </p:txBody>
      </p:sp>
      <p:grpSp>
        <p:nvGrpSpPr>
          <p:cNvPr id="102475" name="Group 75"/>
          <p:cNvGrpSpPr>
            <a:grpSpLocks/>
          </p:cNvGrpSpPr>
          <p:nvPr/>
        </p:nvGrpSpPr>
        <p:grpSpPr bwMode="auto">
          <a:xfrm>
            <a:off x="7239000" y="4267200"/>
            <a:ext cx="762000" cy="1143000"/>
            <a:chOff x="4608" y="2688"/>
            <a:chExt cx="480" cy="720"/>
          </a:xfrm>
        </p:grpSpPr>
        <p:sp>
          <p:nvSpPr>
            <p:cNvPr id="102476" name="Line 76"/>
            <p:cNvSpPr>
              <a:spLocks noChangeShapeType="1"/>
            </p:cNvSpPr>
            <p:nvPr/>
          </p:nvSpPr>
          <p:spPr bwMode="auto">
            <a:xfrm flipV="1">
              <a:off x="4608" y="2832"/>
              <a:ext cx="0" cy="576"/>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77" name="Line 77"/>
            <p:cNvSpPr>
              <a:spLocks noChangeShapeType="1"/>
            </p:cNvSpPr>
            <p:nvPr/>
          </p:nvSpPr>
          <p:spPr bwMode="auto">
            <a:xfrm>
              <a:off x="4608" y="2832"/>
              <a:ext cx="48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sp>
          <p:nvSpPr>
            <p:cNvPr id="102478" name="Line 78"/>
            <p:cNvSpPr>
              <a:spLocks noChangeShapeType="1"/>
            </p:cNvSpPr>
            <p:nvPr/>
          </p:nvSpPr>
          <p:spPr bwMode="auto">
            <a:xfrm flipV="1">
              <a:off x="5088" y="2688"/>
              <a:ext cx="0" cy="144"/>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Tahoma" panose="020B0604030504040204" pitchFamily="34" charset="0"/>
                <a:ea typeface="+mn-ea"/>
                <a:cs typeface="Arial" panose="020B0604020202020204" pitchFamily="34" charset="0"/>
              </a:endParaRPr>
            </a:p>
          </p:txBody>
        </p:sp>
      </p:grpSp>
      <p:sp>
        <p:nvSpPr>
          <p:cNvPr id="102479" name="Text Box 79"/>
          <p:cNvSpPr txBox="1">
            <a:spLocks noChangeArrowheads="1"/>
          </p:cNvSpPr>
          <p:nvPr/>
        </p:nvSpPr>
        <p:spPr bwMode="auto">
          <a:xfrm>
            <a:off x="7924800" y="3733800"/>
            <a:ext cx="59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400" b="0" i="0" u="none" strike="noStrike" kern="1200" cap="none" spc="0" normalizeH="0" baseline="0" noProof="0">
                <a:ln>
                  <a:noFill/>
                </a:ln>
                <a:solidFill>
                  <a:srgbClr val="FFFFFF"/>
                </a:solidFill>
                <a:effectLst/>
                <a:uLnTx/>
                <a:uFillTx/>
                <a:latin typeface="Times New Roman" panose="02020603050405020304" pitchFamily="18" charset="0"/>
                <a:ea typeface="+mn-ea"/>
                <a:cs typeface="Arial" panose="020B0604020202020204" pitchFamily="34" charset="0"/>
              </a:rPr>
              <a:t>‘04</a:t>
            </a:r>
          </a:p>
        </p:txBody>
      </p:sp>
      <p:sp>
        <p:nvSpPr>
          <p:cNvPr id="102480" name="AutoShape 80"/>
          <p:cNvSpPr>
            <a:spLocks noChangeArrowheads="1"/>
          </p:cNvSpPr>
          <p:nvPr/>
        </p:nvSpPr>
        <p:spPr bwMode="blackWhite">
          <a:xfrm>
            <a:off x="6324600" y="3200400"/>
            <a:ext cx="963613" cy="304800"/>
          </a:xfrm>
          <a:prstGeom prst="roundRect">
            <a:avLst>
              <a:gd name="adj" fmla="val 16667"/>
            </a:avLst>
          </a:prstGeom>
          <a:gradFill rotWithShape="0">
            <a:gsLst>
              <a:gs pos="0">
                <a:srgbClr val="FF0000"/>
              </a:gs>
              <a:gs pos="100000">
                <a:srgbClr val="FF0000">
                  <a:gamma/>
                  <a:shade val="10196"/>
                  <a:invGamma/>
                </a:srgbClr>
              </a:gs>
            </a:gsLst>
            <a:lin ang="5400000" scaled="1"/>
          </a:gra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fr-FR" sz="2000" b="1"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rPr>
              <a:t>Trizivir</a:t>
            </a:r>
          </a:p>
        </p:txBody>
      </p:sp>
    </p:spTree>
    <p:extLst>
      <p:ext uri="{BB962C8B-B14F-4D97-AF65-F5344CB8AC3E}">
        <p14:creationId xmlns:p14="http://schemas.microsoft.com/office/powerpoint/2010/main" val="4133793791"/>
      </p:ext>
    </p:extLst>
  </p:cSld>
  <p:clrMapOvr>
    <a:overrideClrMapping bg1="dk2" tx1="lt1" bg2="dk1"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3_Concourse">
      <a:majorFont>
        <a:latin typeface=""/>
        <a:ea typeface=""/>
        <a:cs typeface=""/>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0.xml><?xml version="1.0" encoding="utf-8"?>
<a:theme xmlns:a="http://schemas.openxmlformats.org/drawingml/2006/main" name="1_Shimmer">
  <a:themeElements>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fontScheme name="Shimmer">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2_Shimmer">
  <a:themeElements>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fontScheme name="Shimmer">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3_Shimmer">
  <a:themeElements>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fontScheme name="Shimmer">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A3AB87EF-B655-4FFF-8D05-F333AD7F2789}"/>
    </a:ext>
  </a:ext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3_Concourse">
      <a:majorFont>
        <a:latin typeface=""/>
        <a:ea typeface=""/>
        <a:cs typeface=""/>
      </a:majorFont>
      <a:minorFont>
        <a:latin typefac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9.xml><?xml version="1.0" encoding="utf-8"?>
<a:theme xmlns:a="http://schemas.openxmlformats.org/drawingml/2006/main" name="Shimmer">
  <a:themeElements>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fontScheme name="Shimmer">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fr-FR" sz="1800" b="0" i="0" u="none" strike="noStrike" cap="none" normalizeH="0" baseline="0" smtClean="0">
            <a:ln>
              <a:noFill/>
            </a:ln>
            <a:solidFill>
              <a:schemeClr val="tx1"/>
            </a:solidFill>
            <a:effectLst/>
            <a:latin typeface="Tahoma" panose="020B0604030504040204" pitchFamily="34" charset="0"/>
            <a:cs typeface="Arial" panose="020B0604020202020204" pitchFamily="34" charset="0"/>
          </a:defRPr>
        </a:defPPr>
      </a:lstStyle>
    </a:lnDef>
  </a:objectDefaults>
  <a:extraClrSchemeLst>
    <a:extraClrScheme>
      <a:clrScheme name="Shimmer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Shimmer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Shimmer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Shimmer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Shimmer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Shimmer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Shimmer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Shimmer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themeOverride>
</file>

<file path=ppt/theme/themeOverride2.xml><?xml version="1.0" encoding="utf-8"?>
<a:themeOverride xmlns:a="http://schemas.openxmlformats.org/drawingml/2006/main">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themeOverride>
</file>

<file path=ppt/theme/themeOverride3.xml><?xml version="1.0" encoding="utf-8"?>
<a:themeOverride xmlns:a="http://schemas.openxmlformats.org/drawingml/2006/main">
  <a:clrScheme name="Shimmer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ART PRESENTATION</Template>
  <TotalTime>2567</TotalTime>
  <Words>3730</Words>
  <Application>Microsoft Office PowerPoint</Application>
  <PresentationFormat>On-screen Show (4:3)</PresentationFormat>
  <Paragraphs>830</Paragraphs>
  <Slides>73</Slides>
  <Notes>24</Notes>
  <HiddenSlides>0</HiddenSlides>
  <MMClips>0</MMClips>
  <ScaleCrop>false</ScaleCrop>
  <HeadingPairs>
    <vt:vector size="4" baseType="variant">
      <vt:variant>
        <vt:lpstr>Theme</vt:lpstr>
      </vt:variant>
      <vt:variant>
        <vt:i4>12</vt:i4>
      </vt:variant>
      <vt:variant>
        <vt:lpstr>Slide Titles</vt:lpstr>
      </vt:variant>
      <vt:variant>
        <vt:i4>73</vt:i4>
      </vt:variant>
    </vt:vector>
  </HeadingPairs>
  <TitlesOfParts>
    <vt:vector size="85" baseType="lpstr">
      <vt:lpstr>3_Concourse</vt:lpstr>
      <vt:lpstr>Ion Boardroom</vt:lpstr>
      <vt:lpstr>Blank Presentation</vt:lpstr>
      <vt:lpstr>1_Blank Presentation</vt:lpstr>
      <vt:lpstr>2_Blank Presentation</vt:lpstr>
      <vt:lpstr>3_Blank Presentation</vt:lpstr>
      <vt:lpstr>4_Blank Presentation</vt:lpstr>
      <vt:lpstr>6_Concourse</vt:lpstr>
      <vt:lpstr>Shimmer</vt:lpstr>
      <vt:lpstr>1_Shimmer</vt:lpstr>
      <vt:lpstr>2_Shimmer</vt:lpstr>
      <vt:lpstr>3_Shimmer</vt:lpstr>
      <vt:lpstr> </vt:lpstr>
      <vt:lpstr>HIV-1 Life cycle </vt:lpstr>
      <vt:lpstr>PowerPoint Presentation</vt:lpstr>
      <vt:lpstr>Classification of ARVs</vt:lpstr>
      <vt:lpstr>PowerPoint Presentation</vt:lpstr>
      <vt:lpstr>PowerPoint Presentation</vt:lpstr>
      <vt:lpstr>Nomenclature of ARVS</vt:lpstr>
      <vt:lpstr>Nomenclature of ARVS</vt:lpstr>
      <vt:lpstr>PowerPoint Presentation</vt:lpstr>
      <vt:lpstr>PowerPoint Presentation</vt:lpstr>
      <vt:lpstr>PowerPoint Presentation</vt:lpstr>
      <vt:lpstr>Entry inhibitors</vt:lpstr>
      <vt:lpstr>PowerPoint Presentation</vt:lpstr>
      <vt:lpstr>PowerPoint Presentation</vt:lpstr>
      <vt:lpstr>PowerPoint Presentation</vt:lpstr>
      <vt:lpstr>PowerPoint Presentation</vt:lpstr>
      <vt:lpstr>Maraviroc (MVC)(Selzentry) </vt:lpstr>
      <vt:lpstr>PowerPoint Presentation</vt:lpstr>
      <vt:lpstr>Maraviroc</vt:lpstr>
      <vt:lpstr>PowerPoint Presentation</vt:lpstr>
      <vt:lpstr>Mode of action: NRT &amp; NNRTIs</vt:lpstr>
      <vt:lpstr>NRTIs  Mechanism of Action</vt:lpstr>
      <vt:lpstr>PowerPoint Presentation</vt:lpstr>
      <vt:lpstr>NRTI Class Toxicities</vt:lpstr>
      <vt:lpstr>Mechanism of action of AZT</vt:lpstr>
      <vt:lpstr>PowerPoint Presentation</vt:lpstr>
      <vt:lpstr>PowerPoint Presentation</vt:lpstr>
      <vt:lpstr>PowerPoint Presentation</vt:lpstr>
      <vt:lpstr>PowerPoint Presentation</vt:lpstr>
      <vt:lpstr>PowerPoint Presentation</vt:lpstr>
      <vt:lpstr>Nucleotide Reverse Transcriptase Inhibitor</vt:lpstr>
      <vt:lpstr>Nucleoside Reverse Transcriptase Inhibitors (NRTI’s)</vt:lpstr>
      <vt:lpstr>Nucleoside Reverse Transcriptase Inhibitors (NRTI’s)</vt:lpstr>
      <vt:lpstr>NRTIs</vt:lpstr>
      <vt:lpstr>NRTIs</vt:lpstr>
      <vt:lpstr>NRTI Combinations</vt:lpstr>
      <vt:lpstr>PowerPoint Presentation</vt:lpstr>
      <vt:lpstr>Non-Nucleoside Reverse Transcriptase Inhibitors</vt:lpstr>
      <vt:lpstr>PowerPoint Presentation</vt:lpstr>
      <vt:lpstr>PowerPoint Presentation</vt:lpstr>
      <vt:lpstr>PowerPoint Presentation</vt:lpstr>
      <vt:lpstr>PowerPoint Presentation</vt:lpstr>
      <vt:lpstr>PowerPoint Presentation</vt:lpstr>
      <vt:lpstr>PowerPoint Presentation</vt:lpstr>
      <vt:lpstr>NNRTIs</vt:lpstr>
      <vt:lpstr>Protease Inhibitors (PIs): Mechanism of Action</vt:lpstr>
      <vt:lpstr>PowerPoint Presentation</vt:lpstr>
      <vt:lpstr>PowerPoint Presentation</vt:lpstr>
      <vt:lpstr>PowerPoint Presentation</vt:lpstr>
      <vt:lpstr>Boosted PI pharmacokinetics</vt:lpstr>
      <vt:lpstr>HIV Protease Inhibitors</vt:lpstr>
      <vt:lpstr>HIV Protease Inhibitors</vt:lpstr>
      <vt:lpstr>HIV Protease Inhibitors</vt:lpstr>
      <vt:lpstr>PowerPoint Presentation</vt:lpstr>
      <vt:lpstr>PowerPoint Presentation</vt:lpstr>
      <vt:lpstr>Tipranavir</vt:lpstr>
      <vt:lpstr>Tipranvir</vt:lpstr>
      <vt:lpstr>Protease Inhibitors</vt:lpstr>
      <vt:lpstr>Protease Inhibitors</vt:lpstr>
      <vt:lpstr>PIs</vt:lpstr>
      <vt:lpstr>Lipodystrophy Illustrations</vt:lpstr>
      <vt:lpstr>Integrase inhibitors</vt:lpstr>
      <vt:lpstr>Raltegravir (Isentress)</vt:lpstr>
      <vt:lpstr>PowerPoint Presentation</vt:lpstr>
      <vt:lpstr>PowerPoint Presentation</vt:lpstr>
      <vt:lpstr>Dose Adjustments Between ARVs</vt:lpstr>
      <vt:lpstr>Important Drug Interactions</vt:lpstr>
      <vt:lpstr>Specific Adverse Effects: NRTIs</vt:lpstr>
      <vt:lpstr>Adverse Effects: NNRTIs</vt:lpstr>
      <vt:lpstr>Adverse Effects: PIs</vt:lpstr>
      <vt:lpstr>Drug Interactions</vt:lpstr>
      <vt:lpstr>Drug Interactions</vt:lpstr>
      <vt:lpstr>Drug Interactions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Hiv management</dc:title>
  <dc:creator>Patrick</dc:creator>
  <cp:lastModifiedBy>dell</cp:lastModifiedBy>
  <cp:revision>119</cp:revision>
  <dcterms:created xsi:type="dcterms:W3CDTF">2016-12-07T21:52:24Z</dcterms:created>
  <dcterms:modified xsi:type="dcterms:W3CDTF">2018-04-29T21:11:59Z</dcterms:modified>
</cp:coreProperties>
</file>